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Default Extension="jpeg" ContentType="image/jpeg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3"/>
  </p:notesMasterIdLst>
  <p:sldIdLst>
    <p:sldId id="278" r:id="rId2"/>
  </p:sldIdLst>
  <p:sldSz cx="9906000" cy="6858000" type="A4"/>
  <p:notesSz cx="6797675" cy="9926638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604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CAE8AA"/>
    <a:srgbClr val="92D050"/>
    <a:srgbClr val="EBEBFF"/>
    <a:srgbClr val="BDBDFF"/>
    <a:srgbClr val="0070C0"/>
    <a:srgbClr val="7FA4BC"/>
    <a:srgbClr val="C00000"/>
    <a:srgbClr val="FFC000"/>
    <a:srgbClr val="D4E1E9"/>
    <a:srgbClr val="40637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53" autoAdjust="0"/>
    <p:restoredTop sz="99879" autoAdjust="0"/>
  </p:normalViewPr>
  <p:slideViewPr>
    <p:cSldViewPr snapToGrid="0" snapToObjects="1" showGuides="1">
      <p:cViewPr varScale="1">
        <p:scale>
          <a:sx n="88" d="100"/>
          <a:sy n="88" d="100"/>
        </p:scale>
        <p:origin x="-1248" y="-77"/>
      </p:cViewPr>
      <p:guideLst>
        <p:guide orient="horz" pos="604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5A6CE-42F9-4E01-AD14-17456ACECB09}" type="datetimeFigureOut">
              <a:rPr lang="es-ES" smtClean="0"/>
              <a:pPr/>
              <a:t>18/10/2016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C575A-FA3C-4170-BDE2-E20A38399392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155923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4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1206500" y="2616200"/>
            <a:ext cx="8162925" cy="0"/>
          </a:xfrm>
          <a:prstGeom prst="line">
            <a:avLst/>
          </a:prstGeom>
          <a:noFill/>
          <a:ln w="57150">
            <a:solidFill>
              <a:srgbClr val="C41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" name="Rectangle 14"/>
          <p:cNvSpPr>
            <a:spLocks noChangeArrowheads="1"/>
          </p:cNvSpPr>
          <p:nvPr userDrawn="1"/>
        </p:nvSpPr>
        <p:spPr bwMode="gray">
          <a:xfrm>
            <a:off x="4502150" y="73025"/>
            <a:ext cx="924933" cy="18466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s-AR" sz="1200" b="1" dirty="0">
                <a:solidFill>
                  <a:srgbClr val="C41300"/>
                </a:solidFill>
              </a:rPr>
              <a:t>Confidencial</a:t>
            </a:r>
          </a:p>
        </p:txBody>
      </p:sp>
      <p:pic>
        <p:nvPicPr>
          <p:cNvPr id="5" name="Imagen 11" descr="MarcaGN F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08288" y="5219700"/>
            <a:ext cx="2430462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" y="1508400"/>
            <a:ext cx="8992800" cy="459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 dirty="0"/>
          </a:p>
        </p:txBody>
      </p:sp>
      <p:sp>
        <p:nvSpPr>
          <p:cNvPr id="7" name="Slide Number Placeholder 5" hidden="1"/>
          <p:cNvSpPr txBox="1">
            <a:spLocks/>
          </p:cNvSpPr>
          <p:nvPr userDrawn="1"/>
        </p:nvSpPr>
        <p:spPr>
          <a:xfrm>
            <a:off x="9411600" y="6826800"/>
            <a:ext cx="190800" cy="133200"/>
          </a:xfrm>
          <a:prstGeom prst="flowChartProcess">
            <a:avLst/>
          </a:prstGeom>
        </p:spPr>
        <p:txBody>
          <a:bodyPr vert="horz" wrap="none" lIns="0" tIns="0" rIns="0" bIns="0" rtlCol="0" anchor="t" anchorCtr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6168"/>
            <a:ext cx="8967788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noProof="0" smtClean="0"/>
              <a:t>Click to edit Master title style</a:t>
            </a:r>
            <a:endParaRPr lang="es-E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08400"/>
            <a:ext cx="8992800" cy="459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s-ES" noProof="0" dirty="0"/>
          </a:p>
        </p:txBody>
      </p:sp>
      <p:sp>
        <p:nvSpPr>
          <p:cNvPr id="10" name="TextBox 9"/>
          <p:cNvSpPr txBox="1"/>
          <p:nvPr/>
        </p:nvSpPr>
        <p:spPr>
          <a:xfrm>
            <a:off x="9259200" y="6674400"/>
            <a:ext cx="190500" cy="127000"/>
          </a:xfrm>
          <a:prstGeom prst="rect">
            <a:avLst/>
          </a:prstGeom>
          <a:noFill/>
          <a:ln/>
          <a:effectLst/>
        </p:spPr>
        <p:txBody>
          <a:bodyPr wrap="none" lIns="0" tIns="0" rIns="0" bIns="0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53E389-1311-4796-9190-1F74A8EADEA2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s-ES" sz="9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endParaRPr lang="es-ES" sz="900" dirty="0" smtClean="0">
              <a:solidFill>
                <a:schemeClr val="tx2"/>
              </a:solidFill>
              <a:latin typeface="Arial"/>
            </a:endParaRPr>
          </a:p>
        </p:txBody>
      </p:sp>
      <p:pic>
        <p:nvPicPr>
          <p:cNvPr id="22" name="Picture 25"/>
          <p:cNvPicPr preferRelativeResize="0"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7" cstate="print"/>
          <a:srcRect r="16129" b="30435"/>
          <a:stretch>
            <a:fillRect/>
          </a:stretch>
        </p:blipFill>
        <p:spPr bwMode="auto">
          <a:xfrm>
            <a:off x="9424988" y="71438"/>
            <a:ext cx="412750" cy="381000"/>
          </a:xfrm>
          <a:prstGeom prst="rect">
            <a:avLst/>
          </a:prstGeom>
          <a:noFill/>
        </p:spPr>
      </p:pic>
      <p:sp>
        <p:nvSpPr>
          <p:cNvPr id="8" name="Rectangle 14"/>
          <p:cNvSpPr>
            <a:spLocks noChangeArrowheads="1"/>
          </p:cNvSpPr>
          <p:nvPr/>
        </p:nvSpPr>
        <p:spPr bwMode="gray">
          <a:xfrm>
            <a:off x="4502150" y="73025"/>
            <a:ext cx="924933" cy="18466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s-AR" sz="1200" b="1" dirty="0">
                <a:solidFill>
                  <a:srgbClr val="C41300"/>
                </a:solidFill>
              </a:rPr>
              <a:t>Confidencial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s-ES" sz="2400" b="1" kern="1200" noProof="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Clr>
          <a:schemeClr val="accent6"/>
        </a:buClr>
        <a:buFontTx/>
        <a:buNone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376363" indent="-233362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8988" indent="-230188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6168"/>
            <a:ext cx="8967788" cy="369332"/>
          </a:xfrm>
        </p:spPr>
        <p:txBody>
          <a:bodyPr/>
          <a:lstStyle/>
          <a:p>
            <a:r>
              <a:rPr lang="es-ES_tradnl" dirty="0" smtClean="0"/>
              <a:t>Circuito completo Gas-</a:t>
            </a:r>
            <a:r>
              <a:rPr lang="es-ES_tradnl" dirty="0" err="1" smtClean="0"/>
              <a:t>Elec</a:t>
            </a:r>
            <a:endParaRPr lang="es-ES_trad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000664"/>
            <a:ext cx="8992800" cy="5434642"/>
          </a:xfrm>
        </p:spPr>
        <p:txBody>
          <a:bodyPr/>
          <a:lstStyle/>
          <a:p>
            <a:r>
              <a:rPr lang="es-ES_tradnl" dirty="0" smtClean="0"/>
              <a:t>1.- Establecimiento de una relación contractual entre partes ( Comercializadora- Cliente )</a:t>
            </a:r>
          </a:p>
          <a:p>
            <a:r>
              <a:rPr lang="es-ES_tradnl" b="0" dirty="0" smtClean="0"/>
              <a:t>Desde ATCLI ( Atención al cliente ), se genera una oferta para el cliente. En caso de ser aceptada se establece una relación contractual y por lo tanto se han de generar 2 nuevas 	entidades, el servicio contratado con todos los datos relacionado con el cliente, tarifa , punto de medida y la cuenta contrato en la que se delimitan los datos de cobros facturación y servicio de envío.</a:t>
            </a:r>
          </a:p>
          <a:p>
            <a:r>
              <a:rPr lang="es-ES_tradnl" dirty="0" smtClean="0"/>
              <a:t>2.- Gestión con Distribuidora:  </a:t>
            </a:r>
            <a:r>
              <a:rPr lang="es-ES_tradnl" b="0" dirty="0" smtClean="0"/>
              <a:t>La distribuidora como transportista del suministro, factura a la comercializadora a través de la factura ATR o mediante </a:t>
            </a:r>
            <a:r>
              <a:rPr lang="es-ES_tradnl" b="0" dirty="0" err="1" smtClean="0"/>
              <a:t>telemedia</a:t>
            </a:r>
            <a:r>
              <a:rPr lang="es-ES_tradnl" b="0" dirty="0" smtClean="0"/>
              <a:t> o </a:t>
            </a:r>
            <a:r>
              <a:rPr lang="es-ES_tradnl" b="0" dirty="0" err="1" smtClean="0"/>
              <a:t>telegestión</a:t>
            </a:r>
            <a:r>
              <a:rPr lang="es-ES_tradnl" b="0" dirty="0" smtClean="0"/>
              <a:t> para los contadores más inteligentes</a:t>
            </a:r>
          </a:p>
          <a:p>
            <a:r>
              <a:rPr lang="es-ES_tradnl" dirty="0" smtClean="0"/>
              <a:t>3.- Gestión de la medida por parte del módulo de lecturas: </a:t>
            </a:r>
            <a:r>
              <a:rPr lang="es-ES_tradnl" b="0" dirty="0" smtClean="0"/>
              <a:t>La unidad de medidas recoge todos los datos que le facilitan a través de los portales de </a:t>
            </a:r>
            <a:r>
              <a:rPr lang="es-ES_tradnl" b="0" dirty="0" err="1" smtClean="0"/>
              <a:t>telemedida</a:t>
            </a:r>
            <a:r>
              <a:rPr lang="es-ES_tradnl" b="0" dirty="0" smtClean="0"/>
              <a:t>, de los contadores inteligentes o de la factura ATR, hacen la adaptación de los datos para poder dejar a facturación los consumos facturables ya cocinados.</a:t>
            </a:r>
          </a:p>
          <a:p>
            <a:r>
              <a:rPr lang="es-ES_tradnl" dirty="0" smtClean="0"/>
              <a:t>4.- Facturación: </a:t>
            </a:r>
            <a:r>
              <a:rPr lang="es-ES_tradnl" b="0" dirty="0" smtClean="0"/>
              <a:t>Toma como base para realizar el cálculo los datos facilitados por medidas, y teniendo en cuenta las relaciones contractuales, aplica los algoritmos de cálculo y genera un albarán o documento de cálculo con los cálculos realizados para generar la facturación del cliente.</a:t>
            </a:r>
          </a:p>
          <a:p>
            <a:r>
              <a:rPr lang="es-ES_tradnl" b="0" dirty="0" smtClean="0"/>
              <a:t>Otro proceso de facturación, la emisión, emite la factura estableciendo la comunicación con el modulo de cobros y contabilidad y aplica los impuestos pertinentes al albarán o DC generando el documento factura, y si es necesario el factura-e.</a:t>
            </a:r>
          </a:p>
          <a:p>
            <a:r>
              <a:rPr lang="es-ES_tradnl" dirty="0" smtClean="0"/>
              <a:t>5.- Cobros: </a:t>
            </a:r>
            <a:r>
              <a:rPr lang="es-ES_tradnl" b="0" dirty="0" smtClean="0"/>
              <a:t>Contabilidad: Se encarga de realizar el seguimiento del cobro de la factura y la comunicación con el modulo ECOFI para enviar los datos al concentrador SAP que gestiona toda la contabilidad a nivel sociedad</a:t>
            </a:r>
          </a:p>
          <a:p>
            <a:endParaRPr lang="es-ES_tradnl" b="0" dirty="0" smtClean="0"/>
          </a:p>
          <a:p>
            <a:endParaRPr lang="es-ES_tradnl" b="0" dirty="0" smtClean="0"/>
          </a:p>
          <a:p>
            <a:endParaRPr lang="es-ES_tradnl" b="0" dirty="0" smtClean="0"/>
          </a:p>
          <a:p>
            <a:endParaRPr lang="es-ES_tradnl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  <p:tag name="THINKCELLPRESENTATIONDONOTDELETE" val="&lt;?xml version=&quot;1.0&quot; encoding=&quot;UTF-16&quot; standalone=&quot;yes&quot;?&gt;&#10;&lt;root reqver=&quot;21047&quot;&gt;&lt;version val=&quot;23051&quot;/&gt;&lt;CPresentation id=&quot;1&quot;&gt;&lt;m_precDefaultNumber&gt;&lt;m_bNumberIsYear val=&quot;0&quot;/&gt;&lt;/m_precDefaultNumber&gt;&lt;m_precDefaultPercent&gt;&lt;m_bNumberIsYear val=&quot;0&quot;/&gt;&lt;/m_precDefaultPercent&gt;&lt;m_precDefaultDate&gt;&lt;m_bNumberIsYear val=&quot;0&quot;/&gt;&lt;/m_precDefaultDate&gt;&lt;m_precDefaultYear&gt;&lt;m_bNumberIsYear val=&quot;0&quot;/&gt;&lt;m_strFormatTime&gt;%Y&lt;/m_strFormatTime&gt;&lt;/m_precDefaultYear&gt;&lt;m_precDefaultQuarter&gt;&lt;m_bNumberIsYear val=&quot;0&quot;/&gt;&lt;m_strFormatTime&gt;Q%5&lt;/m_strFormatTime&gt;&lt;/m_precDefaultQuarter&gt;&lt;m_precDefaultMonth&gt;&lt;m_bNumberIsYear val=&quot;0&quot;/&gt;&lt;/m_precDefaultMonth&gt;&lt;m_precDefaultWeek&gt;&lt;m_bNumberIsYear val=&quot;0&quot;/&gt;&lt;m_strFormatTime&gt;%4&lt;/m_strFormatTime&gt;&lt;/m_precDefaultWeek&gt;&lt;m_precDefaultDay&gt;&lt;m_bNumberIsYear val=&quot;0&quot;/&gt;&lt;m_strFormatTime&gt;%#d&lt;/m_strFormatTime&gt;&lt;/m_precDefaultDay&gt;&lt;m_mruColor&gt;&lt;m_vecMRU length=&quot;3&quot;&gt;&lt;elem m_fUsage=&quot;1.71000000000000000000E+000&quot;&gt;&lt;m_msothmcolidx val=&quot;0&quot;/&gt;&lt;m_rgb r=&quot;ff&quot; g=&quot;cc&quot; b=&quot;66&quot;/&gt;&lt;m_ppcolschidx tagver0=&quot;23004&quot; tagname0=&quot;m_ppcolschidxUNRECOGNIZED&quot; val=&quot;0&quot;/&gt;&lt;m_nBrightness val=&quot;0&quot;/&gt;&lt;/elem&gt;&lt;elem m_fUsage=&quot;1.00000000000000000000E+000&quot;&gt;&lt;m_msothmcolidx val=&quot;0&quot;/&gt;&lt;m_rgb r=&quot;b5&quot; g=&quot;0&quot; b=&quot;27&quot;/&gt;&lt;m_ppcolschidx tagver0=&quot;23004&quot; tagname0=&quot;m_ppcolschidxUNRECOGNIZED&quot; val=&quot;0&quot;/&gt;&lt;m_nBrightness val=&quot;0&quot;/&gt;&lt;/elem&gt;&lt;elem m_fUsage=&quot;7.29000000000000090000E-001&quot;&gt;&lt;m_msothmcolidx val=&quot;0&quot;/&gt;&lt;m_rgb r=&quot;ef&quot; g=&quot;bc&quot; b=&quot;3&quot;/&gt;&lt;m_ppcolschidx tagver0=&quot;23004&quot; tagname0=&quot;m_ppcolschidxUNRECOGNIZED&quot; val=&quot;0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9a.pwJ_5kCuNCX6BULNX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kSQtPfCmk24dWuuReH9cA"/>
</p:tagLst>
</file>

<file path=ppt/theme/theme1.xml><?xml version="1.0" encoding="utf-8"?>
<a:theme xmlns:a="http://schemas.openxmlformats.org/drawingml/2006/main" name="Blank">
  <a:themeElements>
    <a:clrScheme name="Custom 18">
      <a:dk1>
        <a:srgbClr val="40637A"/>
      </a:dk1>
      <a:lt1>
        <a:srgbClr val="FFFFFF"/>
      </a:lt1>
      <a:dk2>
        <a:srgbClr val="40637A"/>
      </a:dk2>
      <a:lt2>
        <a:srgbClr val="40637A"/>
      </a:lt2>
      <a:accent1>
        <a:srgbClr val="D4E0E8"/>
      </a:accent1>
      <a:accent2>
        <a:srgbClr val="D4E0E8"/>
      </a:accent2>
      <a:accent3>
        <a:srgbClr val="FFFFFF"/>
      </a:accent3>
      <a:accent4>
        <a:srgbClr val="FFCC66"/>
      </a:accent4>
      <a:accent5>
        <a:srgbClr val="EFBC03"/>
      </a:accent5>
      <a:accent6>
        <a:srgbClr val="B50027"/>
      </a:accent6>
      <a:hlink>
        <a:srgbClr val="40637A"/>
      </a:hlink>
      <a:folHlink>
        <a:srgbClr val="7FA4BC"/>
      </a:folHlink>
    </a:clrScheme>
    <a:fontScheme name="Standard 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bg2"/>
          </a:solidFill>
        </a:ln>
        <a:effectLst/>
      </a:spPr>
      <a:bodyPr tIns="90000" bIns="90000" rtlCol="0" anchor="ctr" anchorCtr="0"/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tIns="90000" bIns="90000" rtlCol="0" anchor="t">
        <a:spAutoFit/>
      </a:bodyPr>
      <a:lstStyle>
        <a:defPPr algn="ctr">
          <a:defRPr sz="1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21782</TotalTime>
  <Words>51</Words>
  <Application>Microsoft Office PowerPoint</Application>
  <PresentationFormat>A4 Paper (210x297 mm)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</vt:lpstr>
      <vt:lpstr>Circuito completo Gas-Elec</vt:lpstr>
    </vt:vector>
  </TitlesOfParts>
  <Company>The Boston Consulting Group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0</dc:title>
  <dc:creator>Rejon Prado</dc:creator>
  <cp:lastModifiedBy>elopezta</cp:lastModifiedBy>
  <cp:revision>241</cp:revision>
  <cp:lastPrinted>2014-07-21T17:40:09Z</cp:lastPrinted>
  <dcterms:created xsi:type="dcterms:W3CDTF">2012-03-09T09:09:16Z</dcterms:created>
  <dcterms:modified xsi:type="dcterms:W3CDTF">2016-10-18T14:21:01Z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20100310</vt:lpwstr>
  </property>
  <property fmtid="{D5CDD505-2E9C-101B-9397-08002B2CF9AE}" pid="3" name="Format Name">
    <vt:lpwstr>Gas Natural</vt:lpwstr>
  </property>
  <property fmtid="{D5CDD505-2E9C-101B-9397-08002B2CF9AE}" pid="4" name="Template Name">
    <vt:lpwstr>A4</vt:lpwstr>
  </property>
  <property fmtid="{D5CDD505-2E9C-101B-9397-08002B2CF9AE}" pid="5" name="_NewReviewCycle">
    <vt:lpwstr/>
  </property>
</Properties>
</file>