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157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4346-A634-46F2-BAD6-A6FD7B8CC66D}" type="datetimeFigureOut">
              <a:rPr lang="es-ES_tradnl" smtClean="0"/>
              <a:t>18/10/2016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2BF1-BE1F-4C87-A55E-0BEABE6A5A3C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4346-A634-46F2-BAD6-A6FD7B8CC66D}" type="datetimeFigureOut">
              <a:rPr lang="es-ES_tradnl" smtClean="0"/>
              <a:t>18/10/2016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2BF1-BE1F-4C87-A55E-0BEABE6A5A3C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4346-A634-46F2-BAD6-A6FD7B8CC66D}" type="datetimeFigureOut">
              <a:rPr lang="es-ES_tradnl" smtClean="0"/>
              <a:t>18/10/2016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2BF1-BE1F-4C87-A55E-0BEABE6A5A3C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4346-A634-46F2-BAD6-A6FD7B8CC66D}" type="datetimeFigureOut">
              <a:rPr lang="es-ES_tradnl" smtClean="0"/>
              <a:t>18/10/2016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2BF1-BE1F-4C87-A55E-0BEABE6A5A3C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4346-A634-46F2-BAD6-A6FD7B8CC66D}" type="datetimeFigureOut">
              <a:rPr lang="es-ES_tradnl" smtClean="0"/>
              <a:t>18/10/2016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2BF1-BE1F-4C87-A55E-0BEABE6A5A3C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4346-A634-46F2-BAD6-A6FD7B8CC66D}" type="datetimeFigureOut">
              <a:rPr lang="es-ES_tradnl" smtClean="0"/>
              <a:t>18/10/2016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2BF1-BE1F-4C87-A55E-0BEABE6A5A3C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4346-A634-46F2-BAD6-A6FD7B8CC66D}" type="datetimeFigureOut">
              <a:rPr lang="es-ES_tradnl" smtClean="0"/>
              <a:t>18/10/2016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2BF1-BE1F-4C87-A55E-0BEABE6A5A3C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4346-A634-46F2-BAD6-A6FD7B8CC66D}" type="datetimeFigureOut">
              <a:rPr lang="es-ES_tradnl" smtClean="0"/>
              <a:t>18/10/2016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2BF1-BE1F-4C87-A55E-0BEABE6A5A3C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4346-A634-46F2-BAD6-A6FD7B8CC66D}" type="datetimeFigureOut">
              <a:rPr lang="es-ES_tradnl" smtClean="0"/>
              <a:t>18/10/2016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2BF1-BE1F-4C87-A55E-0BEABE6A5A3C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4346-A634-46F2-BAD6-A6FD7B8CC66D}" type="datetimeFigureOut">
              <a:rPr lang="es-ES_tradnl" smtClean="0"/>
              <a:t>18/10/2016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2BF1-BE1F-4C87-A55E-0BEABE6A5A3C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4346-A634-46F2-BAD6-A6FD7B8CC66D}" type="datetimeFigureOut">
              <a:rPr lang="es-ES_tradnl" smtClean="0"/>
              <a:t>18/10/2016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2BF1-BE1F-4C87-A55E-0BEABE6A5A3C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34346-A634-46F2-BAD6-A6FD7B8CC66D}" type="datetimeFigureOut">
              <a:rPr lang="es-ES_tradnl" smtClean="0"/>
              <a:t>18/10/2016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82BF1-BE1F-4C87-A55E-0BEABE6A5A3C}" type="slidenum">
              <a:rPr lang="es-ES_tradnl" smtClean="0"/>
              <a:t>‹#›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592" y="476672"/>
            <a:ext cx="7772400" cy="1470025"/>
          </a:xfrm>
        </p:spPr>
        <p:txBody>
          <a:bodyPr/>
          <a:lstStyle/>
          <a:p>
            <a:r>
              <a:rPr lang="es-ES_tradnl" dirty="0" smtClean="0"/>
              <a:t>Circuito Gas </a:t>
            </a:r>
            <a:r>
              <a:rPr lang="es-ES_tradnl" dirty="0" err="1" smtClean="0"/>
              <a:t>Elec</a:t>
            </a:r>
            <a:endParaRPr lang="es-ES_trad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44824"/>
            <a:ext cx="6400800" cy="3793976"/>
          </a:xfrm>
        </p:spPr>
        <p:txBody>
          <a:bodyPr>
            <a:normAutofit fontScale="32500" lnSpcReduction="20000"/>
          </a:bodyPr>
          <a:lstStyle/>
          <a:p>
            <a:r>
              <a:rPr lang="es-ES_tradnl" dirty="0" smtClean="0"/>
              <a:t>1.- Establecimiento de una relación contractual entre partes ( Comercializadora- Cliente )</a:t>
            </a:r>
          </a:p>
          <a:p>
            <a:r>
              <a:rPr lang="es-ES_tradnl" b="0" dirty="0" smtClean="0"/>
              <a:t>Desde ATCLI ( Atención al cliente ), se genera una oferta para el cliente. En caso de ser aceptada se establece una relación contractual y por lo tanto se han de generar 2 nuevas 	entidades, el servicio contratado con todos los datos relacionado con el cliente, tarifa , punto de medida y la cuenta contrato en la que se delimitan los datos de cobros facturación y servicio de envío.</a:t>
            </a:r>
          </a:p>
          <a:p>
            <a:r>
              <a:rPr lang="es-ES_tradnl" dirty="0" smtClean="0"/>
              <a:t>2.- Gestión con Distribuidora:  </a:t>
            </a:r>
            <a:r>
              <a:rPr lang="es-ES_tradnl" b="0" dirty="0" smtClean="0"/>
              <a:t>La distribuidora como transportista del suministro, factura a la comercializadora a través de la factura ATR o mediante </a:t>
            </a:r>
            <a:r>
              <a:rPr lang="es-ES_tradnl" b="0" dirty="0" err="1" smtClean="0"/>
              <a:t>telemedia</a:t>
            </a:r>
            <a:r>
              <a:rPr lang="es-ES_tradnl" b="0" dirty="0" smtClean="0"/>
              <a:t> o </a:t>
            </a:r>
            <a:r>
              <a:rPr lang="es-ES_tradnl" b="0" dirty="0" err="1" smtClean="0"/>
              <a:t>telegestión</a:t>
            </a:r>
            <a:r>
              <a:rPr lang="es-ES_tradnl" b="0" dirty="0" smtClean="0"/>
              <a:t> para los contadores más inteligentes</a:t>
            </a:r>
          </a:p>
          <a:p>
            <a:r>
              <a:rPr lang="es-ES_tradnl" dirty="0" smtClean="0"/>
              <a:t>3.- Gestión de la medida por parte del módulo de lecturas: </a:t>
            </a:r>
            <a:r>
              <a:rPr lang="es-ES_tradnl" b="0" dirty="0" smtClean="0"/>
              <a:t>La unidad de medidas recoge todos los datos que le facilitan a través de los portales de </a:t>
            </a:r>
            <a:r>
              <a:rPr lang="es-ES_tradnl" b="0" dirty="0" err="1" smtClean="0"/>
              <a:t>telemedida</a:t>
            </a:r>
            <a:r>
              <a:rPr lang="es-ES_tradnl" b="0" dirty="0" smtClean="0"/>
              <a:t>, de los contadores inteligentes o de la factura ATR, hacen la adaptación de los datos para poder dejar a facturación los consumos facturables ya cocinados.</a:t>
            </a:r>
          </a:p>
          <a:p>
            <a:r>
              <a:rPr lang="es-ES_tradnl" dirty="0" smtClean="0"/>
              <a:t>4.- Facturación: </a:t>
            </a:r>
            <a:r>
              <a:rPr lang="es-ES_tradnl" b="0" dirty="0" smtClean="0"/>
              <a:t>Toma como base para realizar el cálculo los datos facilitados por medidas, y teniendo en cuenta las relaciones contractuales, aplica los algoritmos de cálculo y genera un albarán o documento de cálculo con los cálculos realizados para generar la facturación del cliente.</a:t>
            </a:r>
          </a:p>
          <a:p>
            <a:r>
              <a:rPr lang="es-ES_tradnl" b="0" dirty="0" smtClean="0"/>
              <a:t>Otro proceso de facturación, la emisión, emite la factura estableciendo la comunicación con el modulo de cobros y contabilidad y aplica los impuestos pertinentes al albarán o DC generando el documento factura, y si es necesario el factura-e.</a:t>
            </a:r>
          </a:p>
          <a:p>
            <a:r>
              <a:rPr lang="es-ES_tradnl" dirty="0" smtClean="0"/>
              <a:t>5.- Cobros: </a:t>
            </a:r>
            <a:r>
              <a:rPr lang="es-ES_tradnl" b="0" dirty="0" smtClean="0"/>
              <a:t>Contabilidad: Se encarga de realizar el seguimiento del cobro de la factura y la comunicación con el modulo ECOFI para enviar los datos al concentrador SAP que gestiona toda la contabilidad a nivel sociedad</a:t>
            </a:r>
            <a:endParaRPr lang="es-ES_tradnl" b="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51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Circuito Gas Elec</vt:lpstr>
    </vt:vector>
  </TitlesOfParts>
  <Company>Capgemini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Circuito Gas Elec</dc:title>
  <dc:creator>elopezta</dc:creator>
  <cp:lastModifiedBy>elopezta</cp:lastModifiedBy>
  <cp:revision>1</cp:revision>
  <dcterms:created xsi:type="dcterms:W3CDTF">2016-10-18T14:34:14Z</dcterms:created>
  <dcterms:modified xsi:type="dcterms:W3CDTF">2016-10-18T14:35:28Z</dcterms:modified>
</cp:coreProperties>
</file>