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59" r:id="rId10"/>
    <p:sldId id="265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D09C09-14C8-4C7F-AA78-CCB767572B1D}">
          <p14:sldIdLst>
            <p14:sldId id="256"/>
          </p14:sldIdLst>
        </p14:section>
        <p14:section name="Intro" id="{C9C8EDD2-CB27-4BCA-AF91-11D80A2DA920}">
          <p14:sldIdLst>
            <p14:sldId id="257"/>
          </p14:sldIdLst>
        </p14:section>
        <p14:section name="Concept Model" id="{3777355D-2D23-4C83-B764-A5EE608C6C9A}">
          <p14:sldIdLst>
            <p14:sldId id="258"/>
            <p14:sldId id="261"/>
            <p14:sldId id="262"/>
          </p14:sldIdLst>
        </p14:section>
        <p14:section name="Database" id="{D2EB47A8-6615-4D9A-B175-425759F1061E}">
          <p14:sldIdLst>
            <p14:sldId id="263"/>
            <p14:sldId id="264"/>
            <p14:sldId id="266"/>
            <p14:sldId id="259"/>
            <p14:sldId id="265"/>
          </p14:sldIdLst>
        </p14:section>
        <p14:section name="Frontend" id="{AE0EC636-3150-40C4-BFAE-C6DB3C967D11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6" d="100"/>
          <a:sy n="66" d="100"/>
        </p:scale>
        <p:origin x="-1195" y="-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039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A6EA-0D90-46F4-B247-6A5A21F7EDC4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039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 Engineering</a:t>
            </a:r>
          </a:p>
          <a:p>
            <a:r>
              <a:rPr lang="de-DE" dirty="0" smtClean="0"/>
              <a:t>Database Systems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043571"/>
            <a:ext cx="981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http://openinnovator.net/uni/lm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19" y="5949279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openinnovator.net/uni/tu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7" y="5949278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openinnovator.net/uni/unia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5949279"/>
            <a:ext cx="544641" cy="54464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038600" y="599076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Software Engineering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Database Systems </a:t>
            </a:r>
            <a:r>
              <a:rPr lang="de-DE" sz="1200" dirty="0" err="1" smtClean="0">
                <a:solidFill>
                  <a:schemeClr val="bg1">
                    <a:lumMod val="85000"/>
                  </a:schemeClr>
                </a:solidFill>
              </a:rPr>
              <a:t>Lecture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8200" y="599076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Gernot Brunner</a:t>
            </a:r>
          </a:p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Thomas Weber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Wahl-Informationssystem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2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Design Goals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772816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3432" y="3149759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83432" y="4526702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95600" y="2020488"/>
            <a:ext cx="266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Close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reality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495599" y="339743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Performance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495599" y="4774374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Accessibility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66841"/>
            <a:ext cx="615942" cy="6153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8" y="4770325"/>
            <a:ext cx="411978" cy="5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  <a:tabLst>
                <a:tab pos="717550" algn="l"/>
              </a:tabLst>
            </a:pPr>
            <a:r>
              <a:rPr lang="de-DE" sz="2800" dirty="0" smtClean="0"/>
              <a:t> </a:t>
            </a: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/>
          <a:stretch/>
        </p:blipFill>
        <p:spPr bwMode="auto">
          <a:xfrm>
            <a:off x="4663440" y="476672"/>
            <a:ext cx="7350215" cy="52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35552" y="1844824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Goal:</a:t>
            </a:r>
          </a:p>
          <a:p>
            <a:pPr marL="266700" indent="0">
              <a:buNone/>
            </a:pP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</a:p>
          <a:p>
            <a:pPr marL="266700" indent="0">
              <a:buNone/>
            </a:pP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Wahlkreise </a:t>
            </a:r>
            <a:r>
              <a:rPr lang="de-DE" dirty="0" err="1" smtClean="0"/>
              <a:t>divided</a:t>
            </a:r>
            <a:r>
              <a:rPr lang="de-DE" dirty="0" smtClean="0"/>
              <a:t> in</a:t>
            </a:r>
          </a:p>
          <a:p>
            <a:pPr marL="358775" lvl="1" indent="-185738"/>
            <a:r>
              <a:rPr lang="de-DE" b="1" dirty="0" smtClean="0"/>
              <a:t>Direktwahlbezirke </a:t>
            </a:r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ballout</a:t>
            </a:r>
            <a:r>
              <a:rPr lang="de-DE" dirty="0" smtClean="0"/>
              <a:t> box </a:t>
            </a:r>
            <a:r>
              <a:rPr lang="de-DE" dirty="0" err="1" smtClean="0"/>
              <a:t>voting</a:t>
            </a:r>
            <a:r>
              <a:rPr lang="de-DE" dirty="0" smtClean="0"/>
              <a:t>)</a:t>
            </a:r>
          </a:p>
          <a:p>
            <a:pPr marL="358775" lvl="1" indent="-185738"/>
            <a:r>
              <a:rPr lang="de-DE" b="1" dirty="0" smtClean="0"/>
              <a:t>Briefwahlbezirke</a:t>
            </a:r>
            <a:endParaRPr lang="de-DE" b="1" dirty="0"/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/>
              <a:t>	</a:t>
            </a:r>
            <a:r>
              <a:rPr lang="de-DE" dirty="0" smtClean="0"/>
              <a:t>(</a:t>
            </a:r>
            <a:r>
              <a:rPr lang="de-DE" dirty="0" err="1" smtClean="0"/>
              <a:t>absentee</a:t>
            </a:r>
            <a:r>
              <a:rPr lang="de-DE" dirty="0" smtClean="0"/>
              <a:t> </a:t>
            </a:r>
            <a:r>
              <a:rPr lang="de-DE" dirty="0" err="1"/>
              <a:t>voting</a:t>
            </a:r>
            <a:r>
              <a:rPr lang="de-DE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53556" r="4364" b="1"/>
          <a:stretch/>
        </p:blipFill>
        <p:spPr bwMode="auto">
          <a:xfrm>
            <a:off x="4727848" y="1628800"/>
            <a:ext cx="7272808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7640" cy="3979639"/>
          </a:xfrm>
        </p:spPr>
        <p:txBody>
          <a:bodyPr/>
          <a:lstStyle/>
          <a:p>
            <a:r>
              <a:rPr lang="de-DE" dirty="0" smtClean="0"/>
              <a:t>Partys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minority</a:t>
            </a:r>
            <a:r>
              <a:rPr lang="de-DE" b="1" dirty="0" smtClean="0"/>
              <a:t> </a:t>
            </a:r>
            <a:r>
              <a:rPr lang="de-DE" b="1" dirty="0" err="1" smtClean="0"/>
              <a:t>parties</a:t>
            </a:r>
            <a:endParaRPr lang="de-DE" b="1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relaize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Sperrklausel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10028" r="7209" b="43529"/>
          <a:stretch/>
        </p:blipFill>
        <p:spPr bwMode="auto">
          <a:xfrm>
            <a:off x="5519936" y="1405032"/>
            <a:ext cx="4856480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pure SQL (</a:t>
            </a:r>
            <a:r>
              <a:rPr lang="de-DE" sz="2800" dirty="0" err="1" smtClean="0"/>
              <a:t>stored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procedures</a:t>
            </a:r>
            <a:r>
              <a:rPr lang="de-DE" sz="2800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1000" dirty="0" smtClean="0"/>
          </a:p>
          <a:p>
            <a:pPr marL="266700" lvl="1" indent="-266700">
              <a:tabLst>
                <a:tab pos="717550" algn="l"/>
              </a:tabLst>
            </a:pPr>
            <a:r>
              <a:rPr lang="en-GB" sz="2800" dirty="0" smtClean="0"/>
              <a:t>Use of the </a:t>
            </a:r>
            <a:r>
              <a:rPr lang="de-AT" sz="2800" dirty="0" smtClean="0"/>
              <a:t>Höchstzahlverfahren</a:t>
            </a:r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AT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en-GB" dirty="0" smtClean="0"/>
              <a:t>No procedures needed to find divisor as with the </a:t>
            </a:r>
            <a:r>
              <a:rPr lang="de-AT" dirty="0" err="1" smtClean="0"/>
              <a:t>Divisorverfahren</a:t>
            </a:r>
            <a:endParaRPr lang="de-AT" dirty="0" smtClean="0"/>
          </a:p>
          <a:p>
            <a:pPr marL="0" lvl="2" indent="0">
              <a:buNone/>
              <a:tabLst>
                <a:tab pos="717550" algn="l"/>
              </a:tabLst>
            </a:pPr>
            <a:endParaRPr lang="de-AT" sz="1000" dirty="0"/>
          </a:p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Votes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aggregated</a:t>
            </a:r>
            <a:r>
              <a:rPr lang="de-DE" sz="2800" dirty="0" smtClean="0"/>
              <a:t> on </a:t>
            </a:r>
            <a:r>
              <a:rPr lang="de-DE" sz="2800" dirty="0" err="1" smtClean="0"/>
              <a:t>insert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</a:t>
            </a:r>
            <a:endParaRPr lang="de-DE" sz="2800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Wahlbezirk </a:t>
            </a:r>
            <a:r>
              <a:rPr lang="de-DE" dirty="0" smtClean="0">
                <a:sym typeface="Wingdings" panose="05000000000000000000" pitchFamily="2" charset="2"/>
              </a:rPr>
              <a:t> Wahlkreis  </a:t>
            </a:r>
            <a:r>
              <a:rPr lang="de-DE" dirty="0" err="1" smtClean="0">
                <a:sym typeface="Wingdings" panose="05000000000000000000" pitchFamily="2" charset="2"/>
              </a:rPr>
              <a:t>Federalstate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23996"/>
              </p:ext>
            </p:extLst>
          </p:nvPr>
        </p:nvGraphicFramePr>
        <p:xfrm>
          <a:off x="550784" y="39393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11103"/>
              </p:ext>
            </p:extLst>
          </p:nvPr>
        </p:nvGraphicFramePr>
        <p:xfrm>
          <a:off x="7464152" y="3933057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20144"/>
              </p:ext>
            </p:extLst>
          </p:nvPr>
        </p:nvGraphicFramePr>
        <p:xfrm>
          <a:off x="4007768" y="2564904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Gewinkelte Verbindung 10"/>
          <p:cNvCxnSpPr>
            <a:stCxn id="7" idx="3"/>
            <a:endCxn id="9" idx="2"/>
          </p:cNvCxnSpPr>
          <p:nvPr/>
        </p:nvCxnSpPr>
        <p:spPr>
          <a:xfrm flipV="1">
            <a:off x="3719136" y="3677424"/>
            <a:ext cx="1872808" cy="8181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8" idx="1"/>
            <a:endCxn id="9" idx="2"/>
          </p:cNvCxnSpPr>
          <p:nvPr/>
        </p:nvCxnSpPr>
        <p:spPr>
          <a:xfrm rot="10800000">
            <a:off x="5591944" y="3677425"/>
            <a:ext cx="1872208" cy="811893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/>
          <p:cNvSpPr txBox="1">
            <a:spLocks/>
          </p:cNvSpPr>
          <p:nvPr/>
        </p:nvSpPr>
        <p:spPr>
          <a:xfrm>
            <a:off x="4799856" y="4581128"/>
            <a:ext cx="1898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unioned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cxnSp>
        <p:nvCxnSpPr>
          <p:cNvPr id="37" name="Gewinkelte Verbindung 36"/>
          <p:cNvCxnSpPr>
            <a:endCxn id="8" idx="2"/>
          </p:cNvCxnSpPr>
          <p:nvPr/>
        </p:nvCxnSpPr>
        <p:spPr>
          <a:xfrm flipV="1">
            <a:off x="2135560" y="5045577"/>
            <a:ext cx="6912768" cy="36724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2135560" y="5045577"/>
            <a:ext cx="0" cy="39964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Inhaltsplatzhalter 2"/>
          <p:cNvSpPr txBox="1">
            <a:spLocks/>
          </p:cNvSpPr>
          <p:nvPr/>
        </p:nvSpPr>
        <p:spPr>
          <a:xfrm>
            <a:off x="3657424" y="5525204"/>
            <a:ext cx="42484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Copied</a:t>
            </a:r>
            <a:r>
              <a:rPr lang="de-DE" dirty="0" smtClean="0"/>
              <a:t> at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election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0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SQL-Code, Höchstzahlverfahren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49279"/>
            <a:ext cx="9145016" cy="43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816768" y="-603448"/>
            <a:ext cx="13923168" cy="761114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425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0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9.9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Benutzerdefiniert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Wahl-Informationssystem</vt:lpstr>
      <vt:lpstr>Main Design Goals</vt:lpstr>
      <vt:lpstr>Concept Model</vt:lpstr>
      <vt:lpstr>Concept Model</vt:lpstr>
      <vt:lpstr>Concept Model</vt:lpstr>
      <vt:lpstr>Result Calculation</vt:lpstr>
      <vt:lpstr>Archiving Completed Elections</vt:lpstr>
      <vt:lpstr>SQL-Code, Höchstzahlverfahren</vt:lpstr>
      <vt:lpstr>PowerPoint-Präsentation</vt:lpstr>
      <vt:lpstr>Performance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Wahl-Informationssystem</dc:title>
  <dc:creator>Thomas Weber</dc:creator>
  <cp:lastModifiedBy>Gernot Brunner</cp:lastModifiedBy>
  <cp:revision>12</cp:revision>
  <dcterms:created xsi:type="dcterms:W3CDTF">2016-01-20T22:05:23Z</dcterms:created>
  <dcterms:modified xsi:type="dcterms:W3CDTF">2016-01-23T15:09:36Z</dcterms:modified>
</cp:coreProperties>
</file>