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EB Garamond"/>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jOjfaE3d/q8IUpU+CyxWDzozn4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EBGaramond-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EBGaramond-italic.fntdata"/><Relationship Id="rId25" Type="http://schemas.openxmlformats.org/officeDocument/2006/relationships/font" Target="fonts/EBGaramond-bold.fntdata"/><Relationship Id="rId28" Type="http://customschemas.google.com/relationships/presentationmetadata" Target="metadata"/><Relationship Id="rId27" Type="http://schemas.openxmlformats.org/officeDocument/2006/relationships/font" Target="fonts/EBGaramon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Calibri"/>
                <a:ea typeface="Calibri"/>
                <a:cs typeface="Calibri"/>
                <a:sym typeface="Calibri"/>
              </a:rPr>
              <a:t>Today, we will present our ESG investment strategy in the Food Manufacturing Industry, highlighting our portfolio's impact, strategy, and performance. Our team has analyzed how ESG factors influence investment decisions in this sector and how we can drive sustainable growth while maximizing returns.</a:t>
            </a:r>
            <a:endParaRPr/>
          </a:p>
        </p:txBody>
      </p:sp>
      <p:sp>
        <p:nvSpPr>
          <p:cNvPr id="109" name="Google Shape;10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When choosing our portfolio weights</a:t>
            </a:r>
            <a:r>
              <a:rPr b="1" lang="en-US"/>
              <a:t>, we started with an even 20% allocation per stock in year 1</a:t>
            </a:r>
            <a:r>
              <a:rPr lang="en-US"/>
              <a:t>. This gave us </a:t>
            </a:r>
            <a:r>
              <a:rPr b="1" lang="en-US"/>
              <a:t>a diversified portfolio</a:t>
            </a:r>
            <a:r>
              <a:rPr lang="en-US"/>
              <a:t> and allowed us to see how each company performed without bias.</a:t>
            </a:r>
            <a:endParaRPr/>
          </a:p>
          <a:p>
            <a:pPr indent="0" lvl="0" marL="0" rtl="0" algn="l">
              <a:spcBef>
                <a:spcPts val="0"/>
              </a:spcBef>
              <a:spcAft>
                <a:spcPts val="0"/>
              </a:spcAft>
              <a:buNone/>
            </a:pPr>
            <a:r>
              <a:rPr lang="en-US"/>
              <a:t>In </a:t>
            </a:r>
            <a:r>
              <a:rPr b="1" lang="en-US"/>
              <a:t>following years, we made strategic adjustments</a:t>
            </a:r>
            <a:r>
              <a:rPr lang="en-US"/>
              <a:t> based on:</a:t>
            </a:r>
            <a:endParaRPr/>
          </a:p>
          <a:p>
            <a:pPr indent="-171450" lvl="0" marL="171450" rtl="0" algn="l">
              <a:spcBef>
                <a:spcPts val="0"/>
              </a:spcBef>
              <a:spcAft>
                <a:spcPts val="0"/>
              </a:spcAft>
              <a:buClr>
                <a:schemeClr val="dk1"/>
              </a:buClr>
              <a:buSzPts val="1200"/>
              <a:buFont typeface="Arial"/>
              <a:buChar char="•"/>
            </a:pPr>
            <a:r>
              <a:rPr b="1" lang="en-US"/>
              <a:t>Financial Performance:</a:t>
            </a:r>
            <a:r>
              <a:rPr lang="en-US"/>
              <a:t> If a stock had </a:t>
            </a:r>
            <a:r>
              <a:rPr b="1" lang="en-US"/>
              <a:t>strong returns</a:t>
            </a:r>
            <a:r>
              <a:rPr lang="en-US"/>
              <a:t> and a </a:t>
            </a:r>
            <a:r>
              <a:rPr b="1" lang="en-US"/>
              <a:t>high Sharpe Ratio</a:t>
            </a:r>
            <a:r>
              <a:rPr lang="en-US"/>
              <a:t> we </a:t>
            </a:r>
            <a:r>
              <a:rPr b="1" lang="en-US"/>
              <a:t>increased its weight</a:t>
            </a:r>
            <a:endParaRPr b="1"/>
          </a:p>
          <a:p>
            <a:pPr indent="-171450" lvl="0" marL="171450" rtl="0" algn="l">
              <a:spcBef>
                <a:spcPts val="0"/>
              </a:spcBef>
              <a:spcAft>
                <a:spcPts val="0"/>
              </a:spcAft>
              <a:buClr>
                <a:schemeClr val="dk1"/>
              </a:buClr>
              <a:buSzPts val="1200"/>
              <a:buFont typeface="Arial"/>
              <a:buChar char="•"/>
            </a:pPr>
            <a:r>
              <a:rPr b="1" lang="en-US"/>
              <a:t>ESG Score Trends:</a:t>
            </a:r>
            <a:r>
              <a:rPr lang="en-US"/>
              <a:t> Companies that </a:t>
            </a:r>
            <a:r>
              <a:rPr b="1" lang="en-US"/>
              <a:t>improved their ESG scores</a:t>
            </a:r>
            <a:r>
              <a:rPr lang="en-US"/>
              <a:t> or continued strong ESG performance were </a:t>
            </a:r>
            <a:r>
              <a:rPr b="1" lang="en-US"/>
              <a:t>maintained or upgraded</a:t>
            </a:r>
            <a:r>
              <a:rPr lang="en-US"/>
              <a:t> in allocation.</a:t>
            </a:r>
            <a:endParaRPr/>
          </a:p>
          <a:p>
            <a:pPr indent="-171450" lvl="0" marL="171450" rtl="0" algn="l">
              <a:spcBef>
                <a:spcPts val="0"/>
              </a:spcBef>
              <a:spcAft>
                <a:spcPts val="0"/>
              </a:spcAft>
              <a:buClr>
                <a:schemeClr val="dk1"/>
              </a:buClr>
              <a:buSzPts val="1200"/>
              <a:buFont typeface="Arial"/>
              <a:buChar char="•"/>
            </a:pPr>
            <a:r>
              <a:rPr b="1" lang="en-US"/>
              <a:t>Underperforming Stocks:</a:t>
            </a:r>
            <a:r>
              <a:rPr lang="en-US"/>
              <a:t> If a company had </a:t>
            </a:r>
            <a:r>
              <a:rPr b="1" lang="en-US"/>
              <a:t>weak financials</a:t>
            </a:r>
            <a:r>
              <a:rPr lang="en-US"/>
              <a:t> or </a:t>
            </a:r>
            <a:r>
              <a:rPr b="1" lang="en-US"/>
              <a:t>stagnant ESG progress</a:t>
            </a:r>
            <a:r>
              <a:rPr lang="en-US"/>
              <a:t>, we </a:t>
            </a:r>
            <a:r>
              <a:rPr b="1" lang="en-US"/>
              <a:t>reduced its weight</a:t>
            </a:r>
            <a:r>
              <a:rPr lang="en-US"/>
              <a:t> </a:t>
            </a:r>
            <a:endParaRPr/>
          </a:p>
          <a:p>
            <a:pPr indent="0" lvl="0" marL="0" rtl="0" algn="l">
              <a:spcBef>
                <a:spcPts val="0"/>
              </a:spcBef>
              <a:spcAft>
                <a:spcPts val="0"/>
              </a:spcAft>
              <a:buNone/>
            </a:pPr>
            <a:r>
              <a:rPr lang="en-US"/>
              <a:t>By </a:t>
            </a:r>
            <a:r>
              <a:rPr b="1" lang="en-US"/>
              <a:t>adjusting based on both ESG and financial performance</a:t>
            </a:r>
            <a:r>
              <a:rPr lang="en-US"/>
              <a:t>, we </a:t>
            </a:r>
            <a:r>
              <a:rPr b="1" lang="en-US"/>
              <a:t>rewarded high-performing, responsible companies</a:t>
            </a:r>
            <a:r>
              <a:rPr lang="en-US"/>
              <a:t> while phasing out weaker ones. This allowed us to stay </a:t>
            </a:r>
            <a:r>
              <a:rPr b="1" lang="en-US"/>
              <a:t>profitable while keeping our ESG commitments </a:t>
            </a:r>
            <a:r>
              <a:rPr b="0" lang="en-US"/>
              <a:t>to our clients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Rhylee </a:t>
            </a:r>
            <a:endParaRPr/>
          </a:p>
        </p:txBody>
      </p:sp>
      <p:sp>
        <p:nvSpPr>
          <p:cNvPr id="315" name="Google Shape;315;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u="none" strike="noStrike">
                <a:solidFill>
                  <a:srgbClr val="000000"/>
                </a:solidFill>
                <a:latin typeface="Arial"/>
                <a:ea typeface="Arial"/>
                <a:cs typeface="Arial"/>
                <a:sym typeface="Arial"/>
              </a:rPr>
              <a:t>Our investment strategy wasn’t just about picking high ESG-scoring companies. It was about </a:t>
            </a:r>
            <a:r>
              <a:rPr b="0" i="0" lang="en-US" u="none" strike="noStrike">
                <a:solidFill>
                  <a:srgbClr val="000000"/>
                </a:solidFill>
              </a:rPr>
              <a:t>actively managing the portfolio</a:t>
            </a:r>
            <a:r>
              <a:rPr b="0" i="0" lang="en-US" u="none" strike="noStrike">
                <a:solidFill>
                  <a:srgbClr val="000000"/>
                </a:solidFill>
                <a:latin typeface="Arial"/>
                <a:ea typeface="Arial"/>
                <a:cs typeface="Arial"/>
                <a:sym typeface="Arial"/>
              </a:rPr>
              <a:t> to support sustainable growth while optimizing returns. Here’s how we approached engagement: </a:t>
            </a:r>
            <a:endParaRPr/>
          </a:p>
          <a:p>
            <a:pPr indent="0" lvl="0" marL="0" rtl="0" algn="l">
              <a:spcBef>
                <a:spcPts val="0"/>
              </a:spcBef>
              <a:spcAft>
                <a:spcPts val="0"/>
              </a:spcAft>
              <a:buNone/>
            </a:pPr>
            <a:r>
              <a:t/>
            </a:r>
            <a:endParaRPr b="0" i="0" u="none" strike="noStrike">
              <a:solidFill>
                <a:srgbClr val="000000"/>
              </a:solidFill>
              <a:latin typeface="Arial"/>
              <a:ea typeface="Arial"/>
              <a:cs typeface="Arial"/>
              <a:sym typeface="Arial"/>
            </a:endParaRPr>
          </a:p>
          <a:p>
            <a:pPr indent="0" lvl="0" marL="0" rtl="0" algn="l">
              <a:spcBef>
                <a:spcPts val="0"/>
              </a:spcBef>
              <a:spcAft>
                <a:spcPts val="0"/>
              </a:spcAft>
              <a:buNone/>
            </a:pPr>
            <a:r>
              <a:rPr b="0" i="0" lang="en-US" u="none" strike="noStrike">
                <a:solidFill>
                  <a:srgbClr val="000000"/>
                </a:solidFill>
                <a:latin typeface="Arial"/>
                <a:ea typeface="Arial"/>
                <a:cs typeface="Arial"/>
                <a:sym typeface="Arial"/>
              </a:rPr>
              <a:t>1. </a:t>
            </a:r>
            <a:r>
              <a:rPr b="1" i="0" lang="en-US" u="none" strike="noStrike">
                <a:solidFill>
                  <a:srgbClr val="000000"/>
                </a:solidFill>
              </a:rPr>
              <a:t>Divestment Decisions – Managing ESG &amp; Market Risks</a:t>
            </a:r>
            <a:endParaRPr/>
          </a:p>
          <a:p>
            <a:pPr indent="-76200" lvl="0" marL="0" rtl="0" algn="l">
              <a:spcBef>
                <a:spcPts val="0"/>
              </a:spcBef>
              <a:spcAft>
                <a:spcPts val="0"/>
              </a:spcAft>
              <a:buClr>
                <a:srgbClr val="000000"/>
              </a:buClr>
              <a:buSzPts val="1200"/>
              <a:buFont typeface="Arial"/>
              <a:buChar char="•"/>
            </a:pPr>
            <a:r>
              <a:rPr b="1" i="0" lang="en-US" u="none" strike="noStrike">
                <a:solidFill>
                  <a:srgbClr val="000000"/>
                </a:solidFill>
              </a:rPr>
              <a:t>Heinz Divestment</a:t>
            </a:r>
            <a:r>
              <a:rPr b="0" i="0" lang="en-US" u="none" strike="noStrike">
                <a:solidFill>
                  <a:srgbClr val="000000"/>
                </a:solidFill>
              </a:rPr>
              <a:t> → After Heinz was acquired, we exited our position because</a:t>
            </a:r>
            <a:r>
              <a:rPr b="1" i="0" lang="en-US" u="none" strike="noStrike">
                <a:solidFill>
                  <a:srgbClr val="000000"/>
                </a:solidFill>
              </a:rPr>
              <a:t> (M&amp;A) can disrupt ESG strategy</a:t>
            </a:r>
            <a:r>
              <a:rPr b="0" i="0" lang="en-US" u="none" strike="noStrike">
                <a:solidFill>
                  <a:srgbClr val="000000"/>
                </a:solidFill>
              </a:rPr>
              <a:t>. Acquisitions often lead to </a:t>
            </a:r>
            <a:r>
              <a:rPr b="1" i="0" lang="en-US" u="none" strike="noStrike">
                <a:solidFill>
                  <a:srgbClr val="000000"/>
                </a:solidFill>
              </a:rPr>
              <a:t>corporate restructuring, changes in governance, and ESG uncertainty</a:t>
            </a:r>
            <a:r>
              <a:rPr b="0" i="0" lang="en-US" u="none" strike="noStrike">
                <a:solidFill>
                  <a:srgbClr val="000000"/>
                </a:solidFill>
              </a:rPr>
              <a:t>,</a:t>
            </a:r>
            <a:endParaRPr/>
          </a:p>
          <a:p>
            <a:pPr indent="-76200" lvl="0" marL="0" rtl="0" algn="l">
              <a:spcBef>
                <a:spcPts val="0"/>
              </a:spcBef>
              <a:spcAft>
                <a:spcPts val="0"/>
              </a:spcAft>
              <a:buClr>
                <a:srgbClr val="000000"/>
              </a:buClr>
              <a:buSzPts val="1200"/>
              <a:buFont typeface="Arial"/>
              <a:buChar char="•"/>
            </a:pPr>
            <a:r>
              <a:rPr b="1" i="0" lang="en-US" u="none" strike="noStrike">
                <a:solidFill>
                  <a:srgbClr val="000000"/>
                </a:solidFill>
              </a:rPr>
              <a:t>Green Mountain Coffee Roasters Dropped</a:t>
            </a:r>
            <a:r>
              <a:rPr b="0" i="0" lang="en-US" u="none" strike="noStrike">
                <a:solidFill>
                  <a:srgbClr val="000000"/>
                </a:solidFill>
              </a:rPr>
              <a:t> → Despite some </a:t>
            </a:r>
            <a:r>
              <a:rPr b="1" i="0" lang="en-US" u="none" strike="noStrike">
                <a:solidFill>
                  <a:srgbClr val="000000"/>
                </a:solidFill>
              </a:rPr>
              <a:t>ESG improvements</a:t>
            </a:r>
            <a:r>
              <a:rPr b="0" i="0" lang="en-US" u="none" strike="noStrike">
                <a:solidFill>
                  <a:srgbClr val="000000"/>
                </a:solidFill>
              </a:rPr>
              <a:t>, the stock had </a:t>
            </a:r>
            <a:r>
              <a:rPr b="1" i="0" lang="en-US" u="none" strike="noStrike">
                <a:solidFill>
                  <a:srgbClr val="000000"/>
                </a:solidFill>
              </a:rPr>
              <a:t>high volatility</a:t>
            </a:r>
            <a:r>
              <a:rPr b="0" i="0" lang="en-US" u="none" strike="noStrike">
                <a:solidFill>
                  <a:srgbClr val="000000"/>
                </a:solidFill>
              </a:rPr>
              <a:t>, making it an unstable investment. Since our strategy balanced </a:t>
            </a:r>
            <a:r>
              <a:rPr b="1" i="0" lang="en-US" u="none" strike="noStrike">
                <a:solidFill>
                  <a:srgbClr val="000000"/>
                </a:solidFill>
              </a:rPr>
              <a:t>ESG with financial performance</a:t>
            </a:r>
            <a:r>
              <a:rPr b="0" i="0" lang="en-US" u="none" strike="noStrike">
                <a:solidFill>
                  <a:srgbClr val="000000"/>
                </a:solidFill>
              </a:rPr>
              <a:t>, we </a:t>
            </a:r>
            <a:r>
              <a:rPr b="1" i="0" lang="en-US" u="none" strike="noStrike">
                <a:solidFill>
                  <a:srgbClr val="000000"/>
                </a:solidFill>
              </a:rPr>
              <a:t>reallocated funds to more stable ESG leaders</a:t>
            </a:r>
            <a:r>
              <a:rPr b="0" i="0" lang="en-US" u="none" strike="noStrike">
                <a:solidFill>
                  <a:srgbClr val="000000"/>
                </a:solidFill>
              </a:rPr>
              <a:t>.</a:t>
            </a:r>
            <a:endParaRPr/>
          </a:p>
          <a:p>
            <a:pPr indent="0" lvl="0" marL="0" rtl="0" algn="l">
              <a:spcBef>
                <a:spcPts val="0"/>
              </a:spcBef>
              <a:spcAft>
                <a:spcPts val="0"/>
              </a:spcAft>
              <a:buNone/>
            </a:pPr>
            <a:r>
              <a:rPr b="1" i="0" lang="en-US" u="none" strike="noStrike">
                <a:solidFill>
                  <a:srgbClr val="000000"/>
                </a:solidFill>
              </a:rPr>
              <a:t>2. Engagement Over Shorting – Prioritizing Positive Change</a:t>
            </a:r>
            <a:endParaRPr/>
          </a:p>
          <a:p>
            <a:pPr indent="-76200" lvl="0" marL="0" rtl="0" algn="l">
              <a:spcBef>
                <a:spcPts val="0"/>
              </a:spcBef>
              <a:spcAft>
                <a:spcPts val="0"/>
              </a:spcAft>
              <a:buClr>
                <a:srgbClr val="000000"/>
              </a:buClr>
              <a:buSzPts val="1200"/>
              <a:buFont typeface="Arial"/>
              <a:buChar char="•"/>
            </a:pPr>
            <a:r>
              <a:rPr b="0" i="0" lang="en-US" u="none" strike="noStrike">
                <a:solidFill>
                  <a:srgbClr val="000000"/>
                </a:solidFill>
              </a:rPr>
              <a:t>Instead of </a:t>
            </a:r>
            <a:r>
              <a:rPr b="1" i="0" lang="en-US" u="none" strike="noStrike">
                <a:solidFill>
                  <a:srgbClr val="000000"/>
                </a:solidFill>
              </a:rPr>
              <a:t>shorting companies</a:t>
            </a:r>
            <a:r>
              <a:rPr b="0" i="0" lang="en-US" u="none" strike="noStrike">
                <a:solidFill>
                  <a:srgbClr val="000000"/>
                </a:solidFill>
              </a:rPr>
              <a:t> with poor ESG performance, we took a </a:t>
            </a:r>
            <a:r>
              <a:rPr b="1" i="0" lang="en-US" u="none" strike="noStrike">
                <a:solidFill>
                  <a:srgbClr val="000000"/>
                </a:solidFill>
              </a:rPr>
              <a:t>proactive engagement approach</a:t>
            </a:r>
            <a:r>
              <a:rPr b="0" i="0" lang="en-US" u="none" strike="noStrike">
                <a:solidFill>
                  <a:srgbClr val="000000"/>
                </a:solidFill>
              </a:rPr>
              <a:t>:</a:t>
            </a:r>
            <a:endParaRPr/>
          </a:p>
          <a:p>
            <a:pPr indent="-285750" lvl="1" marL="742950" rtl="0" algn="l">
              <a:spcBef>
                <a:spcPts val="0"/>
              </a:spcBef>
              <a:spcAft>
                <a:spcPts val="0"/>
              </a:spcAft>
              <a:buClr>
                <a:srgbClr val="000000"/>
              </a:buClr>
              <a:buSzPts val="1200"/>
              <a:buFont typeface="Arial"/>
              <a:buChar char="•"/>
            </a:pPr>
            <a:r>
              <a:rPr b="1" i="0" lang="en-US" u="none" strike="noStrike">
                <a:solidFill>
                  <a:srgbClr val="000000"/>
                </a:solidFill>
              </a:rPr>
              <a:t>Increased allocation to companies improving their ESG scores</a:t>
            </a:r>
            <a:r>
              <a:rPr b="0" i="0" lang="en-US" u="none" strike="noStrike">
                <a:solidFill>
                  <a:srgbClr val="000000"/>
                </a:solidFill>
              </a:rPr>
              <a:t> rather than betting against poor performers.</a:t>
            </a:r>
            <a:endParaRPr/>
          </a:p>
          <a:p>
            <a:pPr indent="0" lvl="0" marL="0" rtl="0" algn="l">
              <a:spcBef>
                <a:spcPts val="0"/>
              </a:spcBef>
              <a:spcAft>
                <a:spcPts val="0"/>
              </a:spcAft>
              <a:buNone/>
            </a:pPr>
            <a:r>
              <a:rPr b="1" i="0" lang="en-US" u="none" strike="noStrike">
                <a:solidFill>
                  <a:srgbClr val="000000"/>
                </a:solidFill>
              </a:rPr>
              <a:t>3. Dynamic Engagement – Rewarding ESG Progress</a:t>
            </a:r>
            <a:endParaRPr/>
          </a:p>
          <a:p>
            <a:pPr indent="-76200" lvl="0" marL="0" rtl="0" algn="l">
              <a:spcBef>
                <a:spcPts val="0"/>
              </a:spcBef>
              <a:spcAft>
                <a:spcPts val="0"/>
              </a:spcAft>
              <a:buClr>
                <a:srgbClr val="000000"/>
              </a:buClr>
              <a:buSzPts val="1200"/>
              <a:buFont typeface="Arial"/>
              <a:buChar char="•"/>
            </a:pPr>
            <a:r>
              <a:rPr b="1" i="0" lang="en-US" u="none" strike="noStrike">
                <a:solidFill>
                  <a:srgbClr val="000000"/>
                </a:solidFill>
              </a:rPr>
              <a:t>Actively rebalanced the portfolio</a:t>
            </a:r>
            <a:r>
              <a:rPr b="0" i="0" lang="en-US" u="none" strike="noStrike">
                <a:solidFill>
                  <a:srgbClr val="000000"/>
                </a:solidFill>
              </a:rPr>
              <a:t> to favor companies making </a:t>
            </a:r>
            <a:r>
              <a:rPr b="1" i="0" lang="en-US" u="none" strike="noStrike">
                <a:solidFill>
                  <a:srgbClr val="000000"/>
                </a:solidFill>
              </a:rPr>
              <a:t>genuine ESG improvements</a:t>
            </a:r>
            <a:r>
              <a:rPr b="0" i="0" lang="en-US" u="none" strike="noStrike">
                <a:solidFill>
                  <a:srgbClr val="000000"/>
                </a:solidFill>
              </a:rPr>
              <a:t>.</a:t>
            </a:r>
            <a:endParaRPr/>
          </a:p>
          <a:p>
            <a:pPr indent="-76200" lvl="0" marL="0" rtl="0" algn="l">
              <a:spcBef>
                <a:spcPts val="0"/>
              </a:spcBef>
              <a:spcAft>
                <a:spcPts val="0"/>
              </a:spcAft>
              <a:buClr>
                <a:srgbClr val="000000"/>
              </a:buClr>
              <a:buSzPts val="1200"/>
              <a:buFont typeface="Arial"/>
              <a:buChar char="•"/>
            </a:pPr>
            <a:r>
              <a:rPr b="0" i="0" lang="en-US" u="none" strike="noStrike">
                <a:solidFill>
                  <a:srgbClr val="000000"/>
                </a:solidFill>
              </a:rPr>
              <a:t>Instead of maintaining a static allocation, we </a:t>
            </a:r>
            <a:r>
              <a:rPr b="1" i="0" lang="en-US" u="none" strike="noStrike">
                <a:solidFill>
                  <a:srgbClr val="000000"/>
                </a:solidFill>
              </a:rPr>
              <a:t>redirected capital toward businesses demonstrating long-term ESG commitment</a:t>
            </a:r>
            <a:r>
              <a:rPr b="0" i="0" lang="en-US" u="none" strike="noStrike">
                <a:solidFill>
                  <a:srgbClr val="000000"/>
                </a:solidFill>
              </a:rPr>
              <a:t>.</a:t>
            </a:r>
            <a:endParaRPr/>
          </a:p>
          <a:p>
            <a:pPr indent="-76200" lvl="0" marL="0" rtl="0" algn="l">
              <a:spcBef>
                <a:spcPts val="0"/>
              </a:spcBef>
              <a:spcAft>
                <a:spcPts val="0"/>
              </a:spcAft>
              <a:buClr>
                <a:srgbClr val="000000"/>
              </a:buClr>
              <a:buSzPts val="1200"/>
              <a:buFont typeface="Arial"/>
              <a:buChar char="•"/>
            </a:pPr>
            <a:r>
              <a:rPr b="0" i="0" lang="en-US" u="none" strike="noStrike">
                <a:solidFill>
                  <a:srgbClr val="000000"/>
                </a:solidFill>
              </a:rPr>
              <a:t>This allowed us to </a:t>
            </a:r>
            <a:r>
              <a:rPr b="1" i="0" lang="en-US" u="none" strike="noStrike">
                <a:solidFill>
                  <a:srgbClr val="000000"/>
                </a:solidFill>
              </a:rPr>
              <a:t>maximize both impact and returns</a:t>
            </a:r>
            <a:r>
              <a:rPr b="0" i="0" lang="en-US" u="none" strike="noStrike">
                <a:solidFill>
                  <a:srgbClr val="000000"/>
                </a:solidFill>
              </a:rPr>
              <a:t>—ensuring financial growth while supporting sustainable business practices.</a:t>
            </a:r>
            <a:endParaRPr/>
          </a:p>
          <a:p>
            <a:pPr indent="0" lvl="0" marL="0" rtl="0" algn="l">
              <a:spcBef>
                <a:spcPts val="0"/>
              </a:spcBef>
              <a:spcAft>
                <a:spcPts val="0"/>
              </a:spcAft>
              <a:buNone/>
            </a:pPr>
            <a:r>
              <a:t/>
            </a:r>
            <a:endParaRPr b="0" i="0" u="none" strike="noStrike">
              <a:solidFill>
                <a:srgbClr val="000000"/>
              </a:solidFill>
            </a:endParaRPr>
          </a:p>
          <a:p>
            <a:pPr indent="0" lvl="0" marL="0" rtl="0" algn="l">
              <a:spcBef>
                <a:spcPts val="0"/>
              </a:spcBef>
              <a:spcAft>
                <a:spcPts val="0"/>
              </a:spcAft>
              <a:buNone/>
            </a:pPr>
            <a:r>
              <a:rPr b="0" i="0" lang="en-US" u="none" strike="noStrike">
                <a:solidFill>
                  <a:srgbClr val="000000"/>
                </a:solidFill>
              </a:rPr>
              <a:t>By actively adjusting allocations rather than simply screening companies in or out, we ensured that our investments were aligned with real ESG progress and financial stability.</a:t>
            </a:r>
            <a:endParaRPr/>
          </a:p>
          <a:p>
            <a:pPr indent="0" lvl="0" marL="0" rtl="0" algn="l">
              <a:spcBef>
                <a:spcPts val="0"/>
              </a:spcBef>
              <a:spcAft>
                <a:spcPts val="0"/>
              </a:spcAft>
              <a:buNone/>
            </a:pPr>
            <a:r>
              <a:t/>
            </a:r>
            <a:endParaRPr b="0" i="0" u="none" strike="noStrike">
              <a:solidFill>
                <a:srgbClr val="000000"/>
              </a:solidFill>
            </a:endParaRPr>
          </a:p>
          <a:p>
            <a:pPr indent="0" lvl="0" marL="0" rtl="0" algn="l">
              <a:spcBef>
                <a:spcPts val="0"/>
              </a:spcBef>
              <a:spcAft>
                <a:spcPts val="0"/>
              </a:spcAft>
              <a:buNone/>
            </a:pPr>
            <a:r>
              <a:rPr b="0" i="0" lang="en-US" u="none" strike="noStrike">
                <a:solidFill>
                  <a:srgbClr val="000000"/>
                </a:solidFill>
              </a:rPr>
              <a:t>Rhylee </a:t>
            </a:r>
            <a:endParaRPr/>
          </a:p>
          <a:p>
            <a:pPr indent="0" lvl="0" marL="0" rtl="0" algn="l">
              <a:spcBef>
                <a:spcPts val="0"/>
              </a:spcBef>
              <a:spcAft>
                <a:spcPts val="0"/>
              </a:spcAft>
              <a:buNone/>
            </a:pPr>
            <a:r>
              <a:t/>
            </a:r>
            <a:endParaRPr/>
          </a:p>
        </p:txBody>
      </p:sp>
      <p:sp>
        <p:nvSpPr>
          <p:cNvPr id="344" name="Google Shape;344;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u="none" strike="noStrike">
                <a:solidFill>
                  <a:srgbClr val="000000"/>
                </a:solidFill>
                <a:latin typeface="Arial"/>
                <a:ea typeface="Arial"/>
                <a:cs typeface="Arial"/>
                <a:sym typeface="Arial"/>
              </a:rPr>
              <a:t>To evaluate our fund’s success, we used both </a:t>
            </a:r>
            <a:r>
              <a:rPr b="0" i="0" lang="en-US" u="none" strike="noStrike">
                <a:solidFill>
                  <a:srgbClr val="000000"/>
                </a:solidFill>
              </a:rPr>
              <a:t>quantitative financial metrics</a:t>
            </a:r>
            <a:r>
              <a:rPr b="0" i="0" lang="en-US" u="none" strike="noStrike">
                <a:solidFill>
                  <a:srgbClr val="000000"/>
                </a:solidFill>
                <a:latin typeface="Arial"/>
                <a:ea typeface="Arial"/>
                <a:cs typeface="Arial"/>
                <a:sym typeface="Arial"/>
              </a:rPr>
              <a:t> and </a:t>
            </a:r>
            <a:r>
              <a:rPr b="0" i="0" lang="en-US" u="none" strike="noStrike">
                <a:solidFill>
                  <a:srgbClr val="000000"/>
                </a:solidFill>
              </a:rPr>
              <a:t>qualitative ESG performance scores</a:t>
            </a:r>
            <a:r>
              <a:rPr b="0" i="0" lang="en-US" u="none" strike="noStrike">
                <a:solidFill>
                  <a:srgbClr val="000000"/>
                </a:solidFill>
                <a:latin typeface="Arial"/>
                <a:ea typeface="Arial"/>
                <a:cs typeface="Arial"/>
                <a:sym typeface="Arial"/>
              </a:rPr>
              <a:t>.</a:t>
            </a:r>
            <a:endParaRPr/>
          </a:p>
          <a:p>
            <a:pPr indent="0" lvl="0" marL="0" rtl="0" algn="l">
              <a:spcBef>
                <a:spcPts val="0"/>
              </a:spcBef>
              <a:spcAft>
                <a:spcPts val="0"/>
              </a:spcAft>
              <a:buNone/>
            </a:pPr>
            <a:r>
              <a:t/>
            </a:r>
            <a:endParaRPr b="0" i="0" u="none" strike="noStrike">
              <a:solidFill>
                <a:srgbClr val="000000"/>
              </a:solidFill>
              <a:latin typeface="Arial"/>
              <a:ea typeface="Arial"/>
              <a:cs typeface="Arial"/>
              <a:sym typeface="Arial"/>
            </a:endParaRPr>
          </a:p>
          <a:p>
            <a:pPr indent="0" lvl="0" marL="0" rtl="0" algn="l">
              <a:spcBef>
                <a:spcPts val="0"/>
              </a:spcBef>
              <a:spcAft>
                <a:spcPts val="0"/>
              </a:spcAft>
              <a:buNone/>
            </a:pPr>
            <a:r>
              <a:rPr b="1" i="0" lang="en-US" u="none" strike="noStrike">
                <a:solidFill>
                  <a:srgbClr val="000000"/>
                </a:solidFill>
              </a:rPr>
              <a:t>Quantitative Metrics:</a:t>
            </a:r>
            <a:endParaRPr/>
          </a:p>
          <a:p>
            <a:pPr indent="-76200" lvl="0" marL="0" rtl="0" algn="l">
              <a:spcBef>
                <a:spcPts val="0"/>
              </a:spcBef>
              <a:spcAft>
                <a:spcPts val="0"/>
              </a:spcAft>
              <a:buClr>
                <a:srgbClr val="000000"/>
              </a:buClr>
              <a:buSzPts val="1200"/>
              <a:buFont typeface="Arial"/>
              <a:buChar char="•"/>
            </a:pPr>
            <a:r>
              <a:rPr b="1" i="0" lang="en-US" u="none" strike="noStrike">
                <a:solidFill>
                  <a:srgbClr val="000000"/>
                </a:solidFill>
              </a:rPr>
              <a:t>Sharpe Ratio</a:t>
            </a:r>
            <a:r>
              <a:rPr b="0" i="0" lang="en-US" u="none" strike="noStrike">
                <a:solidFill>
                  <a:srgbClr val="000000"/>
                </a:solidFill>
              </a:rPr>
              <a:t> → We analyzed </a:t>
            </a:r>
            <a:r>
              <a:rPr b="1" i="0" lang="en-US" u="none" strike="noStrike">
                <a:solidFill>
                  <a:srgbClr val="000000"/>
                </a:solidFill>
              </a:rPr>
              <a:t>individual stock Sharpe ratios and the portfolio-wide ratio</a:t>
            </a:r>
            <a:r>
              <a:rPr b="0" i="0" lang="en-US" u="none" strike="noStrike">
                <a:solidFill>
                  <a:srgbClr val="000000"/>
                </a:solidFill>
              </a:rPr>
              <a:t> to measure risk-adjusted returns.</a:t>
            </a:r>
            <a:endParaRPr/>
          </a:p>
          <a:p>
            <a:pPr indent="-76200" lvl="0" marL="0" rtl="0" algn="l">
              <a:spcBef>
                <a:spcPts val="0"/>
              </a:spcBef>
              <a:spcAft>
                <a:spcPts val="0"/>
              </a:spcAft>
              <a:buClr>
                <a:srgbClr val="000000"/>
              </a:buClr>
              <a:buSzPts val="1200"/>
              <a:buFont typeface="Arial"/>
              <a:buChar char="•"/>
            </a:pPr>
            <a:r>
              <a:rPr b="1" i="0" lang="en-US" u="none" strike="noStrike">
                <a:solidFill>
                  <a:srgbClr val="000000"/>
                </a:solidFill>
              </a:rPr>
              <a:t>Expected Returns</a:t>
            </a:r>
            <a:r>
              <a:rPr b="0" i="0" lang="en-US" u="none" strike="noStrike">
                <a:solidFill>
                  <a:srgbClr val="000000"/>
                </a:solidFill>
              </a:rPr>
              <a:t> → Year-over-year calculations helped us track </a:t>
            </a:r>
            <a:r>
              <a:rPr b="1" i="0" lang="en-US" u="none" strike="noStrike">
                <a:solidFill>
                  <a:srgbClr val="000000"/>
                </a:solidFill>
              </a:rPr>
              <a:t>financial performance and portfolio growth trends</a:t>
            </a:r>
            <a:r>
              <a:rPr b="0" i="0" lang="en-US" u="none" strike="noStrike">
                <a:solidFill>
                  <a:srgbClr val="000000"/>
                </a:solidFill>
              </a:rPr>
              <a:t>.</a:t>
            </a:r>
            <a:endParaRPr/>
          </a:p>
          <a:p>
            <a:pPr indent="0" lvl="0" marL="0" rtl="0" algn="l">
              <a:spcBef>
                <a:spcPts val="0"/>
              </a:spcBef>
              <a:spcAft>
                <a:spcPts val="0"/>
              </a:spcAft>
              <a:buClr>
                <a:schemeClr val="dk1"/>
              </a:buClr>
              <a:buSzPts val="1200"/>
              <a:buFont typeface="Arial"/>
              <a:buNone/>
            </a:pPr>
            <a:r>
              <a:t/>
            </a:r>
            <a:endParaRPr b="0" i="0" u="none" strike="noStrike">
              <a:solidFill>
                <a:srgbClr val="000000"/>
              </a:solidFill>
            </a:endParaRPr>
          </a:p>
          <a:p>
            <a:pPr indent="0" lvl="0" marL="0" rtl="0" algn="l">
              <a:spcBef>
                <a:spcPts val="0"/>
              </a:spcBef>
              <a:spcAft>
                <a:spcPts val="0"/>
              </a:spcAft>
              <a:buNone/>
            </a:pPr>
            <a:r>
              <a:rPr b="1" i="0" lang="en-US" u="none" strike="noStrike">
                <a:solidFill>
                  <a:srgbClr val="000000"/>
                </a:solidFill>
              </a:rPr>
              <a:t>Qualitative Metrics:</a:t>
            </a:r>
            <a:endParaRPr/>
          </a:p>
          <a:p>
            <a:pPr indent="-76200" lvl="0" marL="0" rtl="0" algn="l">
              <a:spcBef>
                <a:spcPts val="0"/>
              </a:spcBef>
              <a:spcAft>
                <a:spcPts val="0"/>
              </a:spcAft>
              <a:buClr>
                <a:srgbClr val="000000"/>
              </a:buClr>
              <a:buSzPts val="1200"/>
              <a:buFont typeface="Arial"/>
              <a:buChar char="•"/>
            </a:pPr>
            <a:r>
              <a:rPr b="1" i="0" lang="en-US" u="none" strike="noStrike">
                <a:solidFill>
                  <a:srgbClr val="000000"/>
                </a:solidFill>
              </a:rPr>
              <a:t>ESG Scores</a:t>
            </a:r>
            <a:r>
              <a:rPr b="0" i="0" lang="en-US" u="none" strike="noStrike">
                <a:solidFill>
                  <a:srgbClr val="000000"/>
                </a:solidFill>
              </a:rPr>
              <a:t> → We used </a:t>
            </a:r>
            <a:r>
              <a:rPr b="1" i="0" lang="en-US" u="none" strike="noStrike">
                <a:solidFill>
                  <a:srgbClr val="000000"/>
                </a:solidFill>
              </a:rPr>
              <a:t>MSCI ESG ratings</a:t>
            </a:r>
            <a:r>
              <a:rPr b="0" i="0" lang="en-US" u="none" strike="noStrike">
                <a:solidFill>
                  <a:srgbClr val="000000"/>
                </a:solidFill>
              </a:rPr>
              <a:t> to assess companies based on Environmental, Social, and Governance factors.</a:t>
            </a:r>
            <a:endParaRPr/>
          </a:p>
          <a:p>
            <a:pPr indent="-76200" lvl="0" marL="0" rtl="0" algn="l">
              <a:spcBef>
                <a:spcPts val="0"/>
              </a:spcBef>
              <a:spcAft>
                <a:spcPts val="0"/>
              </a:spcAft>
              <a:buClr>
                <a:srgbClr val="000000"/>
              </a:buClr>
              <a:buSzPts val="1200"/>
              <a:buFont typeface="Arial"/>
              <a:buChar char="•"/>
            </a:pPr>
            <a:r>
              <a:rPr b="1" i="0" lang="en-US" u="none" strike="noStrike">
                <a:solidFill>
                  <a:srgbClr val="000000"/>
                </a:solidFill>
              </a:rPr>
              <a:t>Standardization Challenges</a:t>
            </a:r>
            <a:r>
              <a:rPr b="0" i="0" lang="en-US" u="none" strike="noStrike">
                <a:solidFill>
                  <a:srgbClr val="000000"/>
                </a:solidFill>
              </a:rPr>
              <a:t> → ESG metrics are broad and subjective, so using </a:t>
            </a:r>
            <a:r>
              <a:rPr b="1" i="0" lang="en-US" u="none" strike="noStrike">
                <a:solidFill>
                  <a:srgbClr val="000000"/>
                </a:solidFill>
              </a:rPr>
              <a:t>MSCI scores ensured consistency in evaluation</a:t>
            </a:r>
            <a:r>
              <a:rPr b="0" i="0" lang="en-US" u="none" strike="noStrike">
                <a:solidFill>
                  <a:srgbClr val="000000"/>
                </a:solidFill>
              </a:rPr>
              <a:t>.</a:t>
            </a:r>
            <a:endParaRPr/>
          </a:p>
          <a:p>
            <a:pPr indent="0" lvl="0" marL="0" rtl="0" algn="l">
              <a:spcBef>
                <a:spcPts val="0"/>
              </a:spcBef>
              <a:spcAft>
                <a:spcPts val="0"/>
              </a:spcAft>
              <a:buNone/>
            </a:pPr>
            <a:r>
              <a:t/>
            </a:r>
            <a:endParaRPr b="0" i="1" u="none" strike="noStrike">
              <a:solidFill>
                <a:srgbClr val="000000"/>
              </a:solidFill>
            </a:endParaRPr>
          </a:p>
          <a:p>
            <a:pPr indent="0" lvl="0" marL="0" rtl="0" algn="l">
              <a:spcBef>
                <a:spcPts val="0"/>
              </a:spcBef>
              <a:spcAft>
                <a:spcPts val="0"/>
              </a:spcAft>
              <a:buNone/>
            </a:pPr>
            <a:r>
              <a:rPr b="0" i="0" lang="en-US" u="none" strike="noStrike">
                <a:solidFill>
                  <a:srgbClr val="000000"/>
                </a:solidFill>
              </a:rPr>
              <a:t>By combining these financial and ESG measurements, we ensured a data-driven approach to impact investing.</a:t>
            </a:r>
            <a:endParaRPr/>
          </a:p>
          <a:p>
            <a:pPr indent="0" lvl="0" marL="0" rtl="0" algn="l">
              <a:spcBef>
                <a:spcPts val="0"/>
              </a:spcBef>
              <a:spcAft>
                <a:spcPts val="0"/>
              </a:spcAft>
              <a:buNone/>
            </a:pPr>
            <a:r>
              <a:t/>
            </a:r>
            <a:endParaRPr b="0" i="0" u="none" strike="noStrike">
              <a:solidFill>
                <a:srgbClr val="000000"/>
              </a:solidFill>
            </a:endParaRPr>
          </a:p>
          <a:p>
            <a:pPr indent="0" lvl="0" marL="0" rtl="0" algn="l">
              <a:spcBef>
                <a:spcPts val="0"/>
              </a:spcBef>
              <a:spcAft>
                <a:spcPts val="0"/>
              </a:spcAft>
              <a:buNone/>
            </a:pPr>
            <a:r>
              <a:rPr b="0" i="0" lang="en-US" u="none" strike="noStrike">
                <a:solidFill>
                  <a:srgbClr val="000000"/>
                </a:solidFill>
              </a:rPr>
              <a:t>Megan </a:t>
            </a:r>
            <a:endParaRPr/>
          </a:p>
          <a:p>
            <a:pPr indent="0" lvl="0" marL="0" rtl="0" algn="l">
              <a:spcBef>
                <a:spcPts val="0"/>
              </a:spcBef>
              <a:spcAft>
                <a:spcPts val="0"/>
              </a:spcAft>
              <a:buNone/>
            </a:pPr>
            <a:r>
              <a:t/>
            </a:r>
            <a:endParaRPr/>
          </a:p>
        </p:txBody>
      </p:sp>
      <p:sp>
        <p:nvSpPr>
          <p:cNvPr id="360" name="Google Shape;360;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Calibri"/>
                <a:ea typeface="Calibri"/>
                <a:cs typeface="Calibri"/>
                <a:sym typeface="Calibri"/>
              </a:rPr>
              <a:t>Overall financial performance of our fund stayed relatively strong throughout the investment period, with the exception of a dip in returns in year 4, most likely as a result of Archer Daniels Midlands volatility. However, in year 4 ADM had a positive swing and our investment generated strong results over the 5 years with an overall return of 82%.</a:t>
            </a:r>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Megan </a:t>
            </a:r>
            <a:endParaRPr/>
          </a:p>
        </p:txBody>
      </p:sp>
      <p:sp>
        <p:nvSpPr>
          <p:cNvPr id="384" name="Google Shape;384;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Overall ESG performance of our fund stayed relatively strong and stable throughout the entire investment period.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Megan </a:t>
            </a:r>
            <a:endParaRPr/>
          </a:p>
        </p:txBody>
      </p:sp>
      <p:sp>
        <p:nvSpPr>
          <p:cNvPr id="394" name="Google Shape;394;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3" name="Google Shape;40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u="none" strike="noStrike">
                <a:solidFill>
                  <a:srgbClr val="000000"/>
                </a:solidFill>
                <a:latin typeface="Arial"/>
                <a:ea typeface="Arial"/>
                <a:cs typeface="Arial"/>
                <a:sym typeface="Arial"/>
              </a:rPr>
              <a:t>Beyond financial returns, we ensured our investments made a positive ESG impact</a:t>
            </a:r>
            <a:endParaRPr/>
          </a:p>
          <a:p>
            <a:pPr indent="0" lvl="0" marL="0" rtl="0" algn="l">
              <a:spcBef>
                <a:spcPts val="0"/>
              </a:spcBef>
              <a:spcAft>
                <a:spcPts val="0"/>
              </a:spcAft>
              <a:buNone/>
            </a:pPr>
            <a:r>
              <a:t/>
            </a:r>
            <a:endParaRPr b="0" i="0" u="none" strike="noStrike">
              <a:solidFill>
                <a:srgbClr val="000000"/>
              </a:solidFill>
              <a:latin typeface="Arial"/>
              <a:ea typeface="Arial"/>
              <a:cs typeface="Arial"/>
              <a:sym typeface="Arial"/>
            </a:endParaRPr>
          </a:p>
          <a:p>
            <a:pPr indent="-228600" lvl="0" marL="228600" rtl="0" algn="l">
              <a:spcBef>
                <a:spcPts val="0"/>
              </a:spcBef>
              <a:spcAft>
                <a:spcPts val="0"/>
              </a:spcAft>
              <a:buClr>
                <a:schemeClr val="dk1"/>
              </a:buClr>
              <a:buSzPts val="1200"/>
              <a:buFont typeface="Arial"/>
              <a:buAutoNum type="arabicPeriod"/>
            </a:pPr>
            <a:r>
              <a:rPr b="1" lang="en-US"/>
              <a:t>Positive ESG Change</a:t>
            </a:r>
            <a:r>
              <a:rPr lang="en-US"/>
              <a:t> → We focused on </a:t>
            </a:r>
            <a:r>
              <a:rPr b="1" lang="en-US"/>
              <a:t>companies actively reducing waste, improving sustainability, and promoting responsible sourcing</a:t>
            </a:r>
            <a:r>
              <a:rPr lang="en-US"/>
              <a:t>. Our portfolio encouraged better corporate ESG behavior by prioritizing these factors.</a:t>
            </a:r>
            <a:endParaRPr/>
          </a:p>
          <a:p>
            <a:pPr indent="-152400" lvl="0" marL="228600" rtl="0" algn="l">
              <a:spcBef>
                <a:spcPts val="0"/>
              </a:spcBef>
              <a:spcAft>
                <a:spcPts val="0"/>
              </a:spcAft>
              <a:buClr>
                <a:schemeClr val="dk1"/>
              </a:buClr>
              <a:buSzPts val="1200"/>
              <a:buFont typeface="Arial"/>
              <a:buNone/>
            </a:pPr>
            <a:r>
              <a:t/>
            </a:r>
            <a:endParaRPr/>
          </a:p>
          <a:p>
            <a:pPr indent="0" lvl="0" marL="0" rtl="0" algn="l">
              <a:spcBef>
                <a:spcPts val="0"/>
              </a:spcBef>
              <a:spcAft>
                <a:spcPts val="0"/>
              </a:spcAft>
              <a:buNone/>
            </a:pPr>
            <a:r>
              <a:rPr b="1" lang="en-US"/>
              <a:t>2. Maximized Client Value</a:t>
            </a:r>
            <a:r>
              <a:rPr lang="en-US"/>
              <a:t> → We didn’t just aim for sustainability; we ensured our clients benefited from </a:t>
            </a:r>
            <a:r>
              <a:rPr b="1" lang="en-US"/>
              <a:t>strong risk-adjusted returns</a:t>
            </a:r>
            <a:r>
              <a:rPr lang="en-US"/>
              <a:t> while investing in </a:t>
            </a:r>
            <a:r>
              <a:rPr b="1" lang="en-US"/>
              <a:t>companies with long-term ESG commitments</a:t>
            </a:r>
            <a:r>
              <a:rPr lang="en-US"/>
              <a:t>.</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US"/>
              <a:t>3. Opportunities for Sustainable Growth</a:t>
            </a:r>
            <a:r>
              <a:rPr lang="en-US"/>
              <a:t> → By investing in companies that prioritize </a:t>
            </a:r>
            <a:r>
              <a:rPr b="1" lang="en-US"/>
              <a:t>ESG innovation</a:t>
            </a:r>
            <a:r>
              <a:rPr lang="en-US"/>
              <a:t>, we contributed to </a:t>
            </a:r>
            <a:r>
              <a:rPr b="1" lang="en-US"/>
              <a:t>long-term industry improvements</a:t>
            </a:r>
            <a:r>
              <a:rPr lang="en-US"/>
              <a:t>, showing that sustainable businesses can be highly profitable</a:t>
            </a:r>
            <a:endParaRPr/>
          </a:p>
          <a:p>
            <a:pPr indent="0" lvl="0" marL="0" rtl="0" algn="l">
              <a:spcBef>
                <a:spcPts val="0"/>
              </a:spcBef>
              <a:spcAft>
                <a:spcPts val="0"/>
              </a:spcAft>
              <a:buNone/>
            </a:pPr>
            <a:r>
              <a:t/>
            </a:r>
            <a:endParaRPr/>
          </a:p>
          <a:p>
            <a:pPr indent="0" lvl="0" marL="0" rtl="0" algn="l">
              <a:spcBef>
                <a:spcPts val="0"/>
              </a:spcBef>
              <a:spcAft>
                <a:spcPts val="0"/>
              </a:spcAft>
              <a:buNone/>
            </a:pPr>
            <a:r>
              <a:rPr b="0" i="0" lang="en-US" u="none" strike="noStrike">
                <a:solidFill>
                  <a:srgbClr val="000000"/>
                </a:solidFill>
                <a:latin typeface="Arial"/>
                <a:ea typeface="Arial"/>
                <a:cs typeface="Arial"/>
                <a:sym typeface="Arial"/>
              </a:rPr>
              <a:t>Our strategy proved that financial growth and ESG impact don’t have to be separate or mutually exclusive. they can work together for long-term success.</a:t>
            </a:r>
            <a:endParaRPr/>
          </a:p>
          <a:p>
            <a:pPr indent="0" lvl="0" marL="0" rtl="0" algn="l">
              <a:spcBef>
                <a:spcPts val="0"/>
              </a:spcBef>
              <a:spcAft>
                <a:spcPts val="0"/>
              </a:spcAft>
              <a:buNone/>
            </a:pPr>
            <a:r>
              <a:t/>
            </a:r>
            <a:endParaRPr b="0" i="0" u="none" strike="noStrike">
              <a:solidFill>
                <a:srgbClr val="000000"/>
              </a:solidFill>
              <a:latin typeface="Arial"/>
              <a:ea typeface="Arial"/>
              <a:cs typeface="Arial"/>
              <a:sym typeface="Arial"/>
            </a:endParaRPr>
          </a:p>
          <a:p>
            <a:pPr indent="0" lvl="0" marL="0" rtl="0" algn="l">
              <a:spcBef>
                <a:spcPts val="0"/>
              </a:spcBef>
              <a:spcAft>
                <a:spcPts val="0"/>
              </a:spcAft>
              <a:buNone/>
            </a:pPr>
            <a:r>
              <a:rPr b="0" i="0" lang="en-US" u="none" strike="noStrike">
                <a:solidFill>
                  <a:srgbClr val="000000"/>
                </a:solidFill>
                <a:latin typeface="Arial"/>
                <a:ea typeface="Arial"/>
                <a:cs typeface="Arial"/>
                <a:sym typeface="Arial"/>
              </a:rPr>
              <a:t>Ellie </a:t>
            </a:r>
            <a:endParaRPr/>
          </a:p>
          <a:p>
            <a:pPr indent="0" lvl="0" marL="0" rtl="0" algn="l">
              <a:spcBef>
                <a:spcPts val="0"/>
              </a:spcBef>
              <a:spcAft>
                <a:spcPts val="0"/>
              </a:spcAft>
              <a:buNone/>
            </a:pPr>
            <a:r>
              <a:t/>
            </a:r>
            <a:endParaRPr/>
          </a:p>
        </p:txBody>
      </p:sp>
      <p:sp>
        <p:nvSpPr>
          <p:cNvPr id="404" name="Google Shape;404;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9" name="Google Shape;42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Here is an overview of our final year stock selections for the fund.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General Mills – We gave this stock a 20% allocation. It had a solid return of 10.35% and is strong in sustainable sourcing.</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Hershey – We allocated 15% here. Hershey had a nice return of 18.82% and stands out for ethical cocoa sourcing.</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Conagra – This was one of our larger allocations at 25% because of its strong governance. It brought in a 24.17% return.</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Kellogg – We also gave 25% to Kellogg, but its return was lower at 4.78%. However, Kellogg is strong in supply chain sustainability.</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Archer Daniels Midland – This stock had the highest return at 28.15%, with a 15% allocation. It focuses on agricultural sustainability, which was a priority for us.</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Overall, we balanced our allocations based on both ESG strengths and financial performance, and as you can see, our top returns came from Archer Daniels Midland and Conagra.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Ellie </a:t>
            </a:r>
            <a:endParaRPr/>
          </a:p>
          <a:p>
            <a:pPr indent="0" lvl="0" marL="0" rtl="0" algn="l">
              <a:spcBef>
                <a:spcPts val="0"/>
              </a:spcBef>
              <a:spcAft>
                <a:spcPts val="0"/>
              </a:spcAft>
              <a:buNone/>
            </a:pPr>
            <a:r>
              <a:t/>
            </a:r>
            <a:endParaRPr/>
          </a:p>
          <a:p>
            <a:pPr indent="-76200" lvl="0" marL="0" rtl="0" algn="l">
              <a:spcBef>
                <a:spcPts val="0"/>
              </a:spcBef>
              <a:spcAft>
                <a:spcPts val="0"/>
              </a:spcAft>
              <a:buClr>
                <a:schemeClr val="dk1"/>
              </a:buClr>
              <a:buSzPts val="1200"/>
              <a:buFont typeface="Arial"/>
              <a:buChar char="•"/>
            </a:pPr>
            <a:r>
              <a:rPr b="1" lang="en-US"/>
              <a:t>Why These Stocks? </a:t>
            </a:r>
            <a:endParaRPr/>
          </a:p>
          <a:p>
            <a:pPr indent="-76200" lvl="0" marL="0" rtl="0" algn="l">
              <a:spcBef>
                <a:spcPts val="0"/>
              </a:spcBef>
              <a:spcAft>
                <a:spcPts val="0"/>
              </a:spcAft>
              <a:buClr>
                <a:schemeClr val="dk1"/>
              </a:buClr>
              <a:buSzPts val="1200"/>
              <a:buFont typeface="Arial"/>
              <a:buChar char="•"/>
            </a:pPr>
            <a:r>
              <a:rPr b="1" lang="en-US"/>
              <a:t>General Mills</a:t>
            </a:r>
            <a:r>
              <a:rPr lang="en-US"/>
              <a:t> – Sustainability leadership in food processing</a:t>
            </a:r>
            <a:endParaRPr/>
          </a:p>
          <a:p>
            <a:pPr indent="-76200" lvl="0" marL="0" rtl="0" algn="l">
              <a:spcBef>
                <a:spcPts val="0"/>
              </a:spcBef>
              <a:spcAft>
                <a:spcPts val="0"/>
              </a:spcAft>
              <a:buClr>
                <a:schemeClr val="dk1"/>
              </a:buClr>
              <a:buSzPts val="1200"/>
              <a:buFont typeface="Arial"/>
              <a:buChar char="•"/>
            </a:pPr>
            <a:r>
              <a:rPr b="1" lang="en-US"/>
              <a:t>Hershey</a:t>
            </a:r>
            <a:r>
              <a:rPr lang="en-US"/>
              <a:t> – Ethical sourcing and fair-trade initiatives</a:t>
            </a:r>
            <a:endParaRPr/>
          </a:p>
          <a:p>
            <a:pPr indent="-76200" lvl="0" marL="0" rtl="0" algn="l">
              <a:spcBef>
                <a:spcPts val="0"/>
              </a:spcBef>
              <a:spcAft>
                <a:spcPts val="0"/>
              </a:spcAft>
              <a:buClr>
                <a:schemeClr val="dk1"/>
              </a:buClr>
              <a:buSzPts val="1200"/>
              <a:buFont typeface="Arial"/>
              <a:buChar char="•"/>
            </a:pPr>
            <a:r>
              <a:rPr b="1" lang="en-US"/>
              <a:t>Kellogg</a:t>
            </a:r>
            <a:r>
              <a:rPr lang="en-US"/>
              <a:t> – Sustainable agriculture and supply chain responsibility</a:t>
            </a:r>
            <a:endParaRPr/>
          </a:p>
          <a:p>
            <a:pPr indent="-76200" lvl="0" marL="0" rtl="0" algn="l">
              <a:spcBef>
                <a:spcPts val="0"/>
              </a:spcBef>
              <a:spcAft>
                <a:spcPts val="0"/>
              </a:spcAft>
              <a:buClr>
                <a:schemeClr val="dk1"/>
              </a:buClr>
              <a:buSzPts val="1200"/>
              <a:buFont typeface="Arial"/>
              <a:buChar char="•"/>
            </a:pPr>
            <a:r>
              <a:rPr b="1" lang="en-US"/>
              <a:t>Conagra</a:t>
            </a:r>
            <a:r>
              <a:rPr lang="en-US"/>
              <a:t> – Strong governance policies</a:t>
            </a:r>
            <a:endParaRPr/>
          </a:p>
          <a:p>
            <a:pPr indent="-76200" lvl="0" marL="0" rtl="0" algn="l">
              <a:spcBef>
                <a:spcPts val="0"/>
              </a:spcBef>
              <a:spcAft>
                <a:spcPts val="0"/>
              </a:spcAft>
              <a:buClr>
                <a:schemeClr val="dk1"/>
              </a:buClr>
              <a:buSzPts val="1200"/>
              <a:buFont typeface="Arial"/>
              <a:buChar char="•"/>
            </a:pPr>
            <a:r>
              <a:rPr b="1" lang="en-US"/>
              <a:t>Archer Daniels Midland (ADM)</a:t>
            </a:r>
            <a:r>
              <a:rPr lang="en-US"/>
              <a:t> – Agri-business sustainability</a:t>
            </a:r>
            <a:endParaRPr/>
          </a:p>
          <a:p>
            <a:pPr indent="0" lvl="0" marL="0" rtl="0" algn="l">
              <a:spcBef>
                <a:spcPts val="0"/>
              </a:spcBef>
              <a:spcAft>
                <a:spcPts val="0"/>
              </a:spcAft>
              <a:buNone/>
            </a:pPr>
            <a:r>
              <a:t/>
            </a:r>
            <a:endParaRPr/>
          </a:p>
        </p:txBody>
      </p:sp>
      <p:sp>
        <p:nvSpPr>
          <p:cNvPr id="430" name="Google Shape;430;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7" name="Google Shape;477;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Iz: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Our portfolio started with </a:t>
            </a:r>
            <a:r>
              <a:rPr b="1" lang="en-US"/>
              <a:t>$100 million</a:t>
            </a:r>
            <a:r>
              <a:rPr lang="en-US"/>
              <a:t> and grew to </a:t>
            </a:r>
            <a:r>
              <a:rPr b="1" lang="en-US"/>
              <a:t>$182.44 million</a:t>
            </a:r>
            <a:r>
              <a:rPr lang="en-US"/>
              <a:t>, an overall return of </a:t>
            </a:r>
            <a:r>
              <a:rPr b="1" lang="en-US"/>
              <a:t>+82.44%</a:t>
            </a:r>
            <a:r>
              <a:rPr lang="en-US"/>
              <a:t>. We saw </a:t>
            </a:r>
            <a:r>
              <a:rPr b="1" lang="en-US"/>
              <a:t>steady improvements in our Sharpe Ratio</a:t>
            </a:r>
            <a:r>
              <a:rPr lang="en-US"/>
              <a:t>, meaning we weren’t just making money—we were optimizing our risk-adjusted returns.”</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US"/>
              <a:t>How ESG Impacted Our Performance</a:t>
            </a:r>
            <a:br>
              <a:rPr lang="en-US"/>
            </a:br>
            <a:r>
              <a:rPr lang="en-US"/>
              <a:t>We followed a </a:t>
            </a:r>
            <a:r>
              <a:rPr b="1" lang="en-US"/>
              <a:t>dynamic strategy</a:t>
            </a:r>
            <a:r>
              <a:rPr lang="en-US"/>
              <a:t>—increasing exposure to companies </a:t>
            </a:r>
            <a:r>
              <a:rPr b="1" lang="en-US"/>
              <a:t>excelling in ESG and financials</a:t>
            </a:r>
            <a:r>
              <a:rPr lang="en-US"/>
              <a:t>, while phasing out underperformers. This approach </a:t>
            </a:r>
            <a:r>
              <a:rPr b="1" lang="en-US"/>
              <a:t>balanced ethics with profitability</a:t>
            </a:r>
            <a:r>
              <a:rPr lang="en-US"/>
              <a:t> and showed that </a:t>
            </a:r>
            <a:r>
              <a:rPr b="1" lang="en-US"/>
              <a:t>sustainable companies can also be strong investments</a:t>
            </a:r>
            <a:r>
              <a:rPr lang="en-US"/>
              <a:t>.</a:t>
            </a:r>
            <a:endParaRPr/>
          </a:p>
          <a:p>
            <a:pPr indent="0" lvl="0" marL="0" rtl="0" algn="l">
              <a:spcBef>
                <a:spcPts val="0"/>
              </a:spcBef>
              <a:spcAft>
                <a:spcPts val="0"/>
              </a:spcAft>
              <a:buNone/>
            </a:pPr>
            <a:r>
              <a:t/>
            </a:r>
            <a:endParaRPr b="1"/>
          </a:p>
          <a:p>
            <a:pPr indent="0" lvl="0" marL="0" rtl="0" algn="l">
              <a:spcBef>
                <a:spcPts val="0"/>
              </a:spcBef>
              <a:spcAft>
                <a:spcPts val="0"/>
              </a:spcAft>
              <a:buClr>
                <a:schemeClr val="dk1"/>
              </a:buClr>
              <a:buSzPts val="1200"/>
              <a:buFont typeface="Arial"/>
              <a:buNone/>
            </a:pPr>
            <a:r>
              <a:rPr b="1" lang="en-US"/>
              <a:t>Key Takeaways from Our Strategy</a:t>
            </a:r>
            <a:endParaRPr/>
          </a:p>
          <a:p>
            <a:pPr indent="-171450" lvl="0" marL="171450" rtl="0" algn="l">
              <a:spcBef>
                <a:spcPts val="0"/>
              </a:spcBef>
              <a:spcAft>
                <a:spcPts val="0"/>
              </a:spcAft>
              <a:buClr>
                <a:schemeClr val="dk1"/>
              </a:buClr>
              <a:buSzPts val="1200"/>
              <a:buFont typeface="Arial"/>
              <a:buChar char="•"/>
            </a:pPr>
            <a:r>
              <a:rPr b="1" lang="en-US"/>
              <a:t>We Proved ESG Investing Works</a:t>
            </a:r>
            <a:r>
              <a:rPr lang="en-US"/>
              <a:t> – Our </a:t>
            </a:r>
            <a:r>
              <a:rPr b="1" lang="en-US"/>
              <a:t>Sharpe Ratio and returns improved</a:t>
            </a:r>
            <a:r>
              <a:rPr lang="en-US"/>
              <a:t> while keeping sustainability in focus.</a:t>
            </a:r>
            <a:endParaRPr/>
          </a:p>
          <a:p>
            <a:pPr indent="-171450" lvl="0" marL="171450" rtl="0" algn="l">
              <a:spcBef>
                <a:spcPts val="0"/>
              </a:spcBef>
              <a:spcAft>
                <a:spcPts val="0"/>
              </a:spcAft>
              <a:buClr>
                <a:schemeClr val="dk1"/>
              </a:buClr>
              <a:buSzPts val="1200"/>
              <a:buFont typeface="Arial"/>
              <a:buChar char="•"/>
            </a:pPr>
            <a:r>
              <a:rPr b="1" lang="en-US"/>
              <a:t>We Used Engagement, Not Just Exclusion</a:t>
            </a:r>
            <a:r>
              <a:rPr lang="en-US"/>
              <a:t> – Instead of just avoiding low ESG scores, we chose </a:t>
            </a:r>
            <a:r>
              <a:rPr b="1" lang="en-US"/>
              <a:t>companies with improvement potential</a:t>
            </a:r>
            <a:r>
              <a:rPr lang="en-US"/>
              <a:t>.</a:t>
            </a:r>
            <a:endParaRPr/>
          </a:p>
          <a:p>
            <a:pPr indent="-171450" lvl="0" marL="171450" rtl="0" algn="l">
              <a:spcBef>
                <a:spcPts val="0"/>
              </a:spcBef>
              <a:spcAft>
                <a:spcPts val="0"/>
              </a:spcAft>
              <a:buClr>
                <a:schemeClr val="dk1"/>
              </a:buClr>
              <a:buSzPts val="1200"/>
              <a:buFont typeface="Arial"/>
              <a:buChar char="•"/>
            </a:pPr>
            <a:r>
              <a:rPr b="1" lang="en-US"/>
              <a:t>Our Strategy Was Adaptable</a:t>
            </a:r>
            <a:r>
              <a:rPr lang="en-US"/>
              <a:t> – By </a:t>
            </a:r>
            <a:r>
              <a:rPr b="1" lang="en-US"/>
              <a:t>adjusting weights annually</a:t>
            </a:r>
            <a:r>
              <a:rPr lang="en-US"/>
              <a:t>, we kept </a:t>
            </a:r>
            <a:r>
              <a:rPr b="1" lang="en-US"/>
              <a:t>aligning ESG principles with financial goals</a:t>
            </a:r>
            <a:r>
              <a:rPr lang="en-US"/>
              <a:t>.</a:t>
            </a:r>
            <a:endParaRPr/>
          </a:p>
          <a:p>
            <a:pPr indent="0" lvl="0" marL="0" rtl="0" algn="l">
              <a:spcBef>
                <a:spcPts val="0"/>
              </a:spcBef>
              <a:spcAft>
                <a:spcPts val="0"/>
              </a:spcAft>
              <a:buNone/>
            </a:pPr>
            <a:r>
              <a:t/>
            </a:r>
            <a:endParaRPr/>
          </a:p>
          <a:p>
            <a:pPr indent="0" lvl="0" marL="0" rtl="0" algn="l">
              <a:spcBef>
                <a:spcPts val="0"/>
              </a:spcBef>
              <a:spcAft>
                <a:spcPts val="0"/>
              </a:spcAft>
              <a:buNone/>
            </a:pPr>
            <a:br>
              <a:rPr lang="en-US"/>
            </a:br>
            <a:r>
              <a:rPr lang="en-US"/>
              <a:t>Our fund demonstrated that </a:t>
            </a:r>
            <a:r>
              <a:rPr b="0" lang="en-US"/>
              <a:t>you don’t have to sacrifice returns for ESG principles. </a:t>
            </a:r>
            <a:r>
              <a:rPr lang="en-US"/>
              <a:t>When done right, ESG investing can be </a:t>
            </a:r>
            <a:r>
              <a:rPr b="1" lang="en-US"/>
              <a:t>both ethical and profitable</a:t>
            </a:r>
            <a:r>
              <a:rPr lang="en-US"/>
              <a:t>.</a:t>
            </a:r>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a:p>
        </p:txBody>
      </p:sp>
      <p:sp>
        <p:nvSpPr>
          <p:cNvPr id="478" name="Google Shape;478;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3" name="Google Shape;52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food manufacturing industry consists of several key sectors including packaged and processed foods, beverages, confectionary, Ingredients and additives, and agricultural products. It plays a crucial role in global food supply but faces significant ESG challenges. Therefore, it is crucial that companies in this industry continue to improve ESG initiatives.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Iz </a:t>
            </a:r>
            <a:endParaRPr/>
          </a:p>
        </p:txBody>
      </p:sp>
      <p:sp>
        <p:nvSpPr>
          <p:cNvPr id="120" name="Google Shape;12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u="none" strike="noStrike">
                <a:solidFill>
                  <a:srgbClr val="000000"/>
                </a:solidFill>
                <a:latin typeface="Arial"/>
                <a:ea typeface="Arial"/>
                <a:cs typeface="Arial"/>
                <a:sym typeface="Arial"/>
              </a:rPr>
              <a:t>Iz: </a:t>
            </a:r>
            <a:endParaRPr/>
          </a:p>
          <a:p>
            <a:pPr indent="0" lvl="0" marL="0" rtl="0" algn="l">
              <a:spcBef>
                <a:spcPts val="0"/>
              </a:spcBef>
              <a:spcAft>
                <a:spcPts val="0"/>
              </a:spcAft>
              <a:buNone/>
            </a:pPr>
            <a:r>
              <a:t/>
            </a:r>
            <a:endParaRPr b="0" i="0" u="none" strike="noStrike">
              <a:solidFill>
                <a:srgbClr val="000000"/>
              </a:solidFill>
              <a:latin typeface="Arial"/>
              <a:ea typeface="Arial"/>
              <a:cs typeface="Arial"/>
              <a:sym typeface="Arial"/>
            </a:endParaRPr>
          </a:p>
          <a:p>
            <a:pPr indent="0" lvl="0" marL="0" rtl="0" algn="l">
              <a:spcBef>
                <a:spcPts val="0"/>
              </a:spcBef>
              <a:spcAft>
                <a:spcPts val="0"/>
              </a:spcAft>
              <a:buNone/>
            </a:pPr>
            <a:r>
              <a:rPr b="0" i="0" lang="en-US" u="none" strike="noStrike">
                <a:solidFill>
                  <a:srgbClr val="000000"/>
                </a:solidFill>
                <a:latin typeface="Arial"/>
                <a:ea typeface="Arial"/>
                <a:cs typeface="Arial"/>
                <a:sym typeface="Arial"/>
              </a:rPr>
              <a:t>One of the biggest sectors driving environmental and social impact is food manufacturing. </a:t>
            </a:r>
            <a:endParaRPr/>
          </a:p>
          <a:p>
            <a:pPr indent="0" lvl="0" marL="0" rtl="0" algn="l">
              <a:spcBef>
                <a:spcPts val="0"/>
              </a:spcBef>
              <a:spcAft>
                <a:spcPts val="0"/>
              </a:spcAft>
              <a:buNone/>
            </a:pPr>
            <a:r>
              <a:rPr b="0" i="0" lang="en-US" u="none" strike="noStrike">
                <a:solidFill>
                  <a:srgbClr val="000000"/>
                </a:solidFill>
                <a:latin typeface="Arial"/>
                <a:ea typeface="Arial"/>
                <a:cs typeface="Arial"/>
                <a:sym typeface="Arial"/>
              </a:rPr>
              <a:t>This is why our team chose this industry, because it directly affects global sustainability, consumer behavior, and regulatory frameworks. </a:t>
            </a:r>
            <a:endParaRPr/>
          </a:p>
          <a:p>
            <a:pPr indent="0" lvl="0" marL="0" rtl="0" algn="l">
              <a:spcBef>
                <a:spcPts val="0"/>
              </a:spcBef>
              <a:spcAft>
                <a:spcPts val="0"/>
              </a:spcAft>
              <a:buNone/>
            </a:pPr>
            <a:r>
              <a:t/>
            </a:r>
            <a:endParaRPr b="0" i="0" u="none" strike="noStrike">
              <a:solidFill>
                <a:srgbClr val="000000"/>
              </a:solidFill>
              <a:latin typeface="Arial"/>
              <a:ea typeface="Arial"/>
              <a:cs typeface="Arial"/>
              <a:sym typeface="Arial"/>
            </a:endParaRPr>
          </a:p>
          <a:p>
            <a:pPr indent="0" lvl="0" marL="0" rtl="0" algn="l">
              <a:spcBef>
                <a:spcPts val="0"/>
              </a:spcBef>
              <a:spcAft>
                <a:spcPts val="0"/>
              </a:spcAft>
              <a:buNone/>
            </a:pPr>
            <a:r>
              <a:rPr b="0" i="0" lang="en-US" u="none" strike="noStrike">
                <a:solidFill>
                  <a:srgbClr val="000000"/>
                </a:solidFill>
              </a:rPr>
              <a:t> food manufacturing is an important sector for ESG investing</a:t>
            </a:r>
            <a:r>
              <a:rPr b="0" i="0" lang="en-US" u="none" strike="noStrike">
                <a:solidFill>
                  <a:srgbClr val="000000"/>
                </a:solidFill>
                <a:latin typeface="Arial"/>
                <a:ea typeface="Arial"/>
                <a:cs typeface="Arial"/>
                <a:sym typeface="Arial"/>
              </a:rPr>
              <a:t>—not just for our fund, but for global sustainability efforts.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Food manufacturing has a massive environmental impact: </a:t>
            </a:r>
            <a:r>
              <a:rPr b="1" i="0" lang="en-US" u="none" strike="noStrike">
                <a:solidFill>
                  <a:srgbClr val="000000"/>
                </a:solidFill>
              </a:rPr>
              <a:t>26% of global greenhouse gas emissions</a:t>
            </a:r>
            <a:r>
              <a:rPr b="0" i="0" lang="en-US" u="none" strike="noStrike">
                <a:solidFill>
                  <a:srgbClr val="000000"/>
                </a:solidFill>
                <a:latin typeface="Arial"/>
                <a:ea typeface="Arial"/>
                <a:cs typeface="Arial"/>
                <a:sym typeface="Arial"/>
              </a:rPr>
              <a:t> come from food production, making it one of the most polluting industries. Key concerns include deforestation, methane from livestock, and water pollution.</a:t>
            </a:r>
            <a:endParaRPr/>
          </a:p>
          <a:p>
            <a:pPr indent="0" lvl="0" marL="0" rtl="0" algn="l">
              <a:spcBef>
                <a:spcPts val="0"/>
              </a:spcBef>
              <a:spcAft>
                <a:spcPts val="0"/>
              </a:spcAft>
              <a:buNone/>
            </a:pPr>
            <a:r>
              <a:t/>
            </a:r>
            <a:endParaRPr b="0" i="0" u="none" strike="noStrike">
              <a:solidFill>
                <a:srgbClr val="000000"/>
              </a:solidFill>
              <a:latin typeface="Arial"/>
              <a:ea typeface="Arial"/>
              <a:cs typeface="Arial"/>
              <a:sym typeface="Arial"/>
            </a:endParaRPr>
          </a:p>
          <a:p>
            <a:pPr indent="0" lvl="0" marL="0" rtl="0" algn="l">
              <a:spcBef>
                <a:spcPts val="0"/>
              </a:spcBef>
              <a:spcAft>
                <a:spcPts val="0"/>
              </a:spcAft>
              <a:buNone/>
            </a:pPr>
            <a:r>
              <a:rPr b="0" i="0" lang="en-US" u="none" strike="noStrike">
                <a:solidFill>
                  <a:srgbClr val="000000"/>
                </a:solidFill>
              </a:rPr>
              <a:t>Consumer-Driven ESG Transformation</a:t>
            </a:r>
            <a:r>
              <a:rPr b="0" i="0" lang="en-US" u="none" strike="noStrike">
                <a:solidFill>
                  <a:srgbClr val="000000"/>
                </a:solidFill>
                <a:latin typeface="Arial"/>
                <a:ea typeface="Arial"/>
                <a:cs typeface="Arial"/>
                <a:sym typeface="Arial"/>
              </a:rPr>
              <a:t> – Demand for </a:t>
            </a:r>
            <a:r>
              <a:rPr b="0" i="0" lang="en-US" u="none" strike="noStrike">
                <a:solidFill>
                  <a:srgbClr val="000000"/>
                </a:solidFill>
              </a:rPr>
              <a:t>organic, fair-trade, and plant-based</a:t>
            </a:r>
            <a:r>
              <a:rPr b="0" i="0" lang="en-US" u="none" strike="noStrike">
                <a:solidFill>
                  <a:srgbClr val="000000"/>
                </a:solidFill>
                <a:latin typeface="Arial"/>
                <a:ea typeface="Arial"/>
                <a:cs typeface="Arial"/>
                <a:sym typeface="Arial"/>
              </a:rPr>
              <a:t> products is growing. </a:t>
            </a:r>
            <a:endParaRPr/>
          </a:p>
          <a:p>
            <a:pPr indent="0" lvl="0" marL="0" rtl="0" algn="l">
              <a:spcBef>
                <a:spcPts val="0"/>
              </a:spcBef>
              <a:spcAft>
                <a:spcPts val="0"/>
              </a:spcAft>
              <a:buNone/>
            </a:pPr>
            <a:r>
              <a:t/>
            </a:r>
            <a:endParaRPr b="0" i="0" u="none" strike="noStrike">
              <a:solidFill>
                <a:srgbClr val="000000"/>
              </a:solidFill>
              <a:latin typeface="Arial"/>
              <a:ea typeface="Arial"/>
              <a:cs typeface="Arial"/>
              <a:sym typeface="Arial"/>
            </a:endParaRPr>
          </a:p>
          <a:p>
            <a:pPr indent="0" lvl="0" marL="0" rtl="0" algn="l">
              <a:spcBef>
                <a:spcPts val="0"/>
              </a:spcBef>
              <a:spcAft>
                <a:spcPts val="0"/>
              </a:spcAft>
              <a:buNone/>
            </a:pPr>
            <a:r>
              <a:rPr b="0" i="0" lang="en-US" u="none" strike="noStrike">
                <a:solidFill>
                  <a:srgbClr val="000000"/>
                </a:solidFill>
              </a:rPr>
              <a:t>Supply Chain Complexity &amp; ESG Risks</a:t>
            </a:r>
            <a:r>
              <a:rPr b="0" i="0" lang="en-US" u="none" strike="noStrike">
                <a:solidFill>
                  <a:srgbClr val="000000"/>
                </a:solidFill>
                <a:latin typeface="Arial"/>
                <a:ea typeface="Arial"/>
                <a:cs typeface="Arial"/>
                <a:sym typeface="Arial"/>
              </a:rPr>
              <a:t> – The industry faces </a:t>
            </a:r>
            <a:r>
              <a:rPr b="0" i="0" lang="en-US" u="none" strike="noStrike">
                <a:solidFill>
                  <a:srgbClr val="000000"/>
                </a:solidFill>
              </a:rPr>
              <a:t>labor exploitation, water scarcity, and biodiversity loss</a:t>
            </a:r>
            <a:endParaRPr/>
          </a:p>
          <a:p>
            <a:pPr indent="0" lvl="0" marL="0" rtl="0" algn="l">
              <a:spcBef>
                <a:spcPts val="0"/>
              </a:spcBef>
              <a:spcAft>
                <a:spcPts val="0"/>
              </a:spcAft>
              <a:buNone/>
            </a:pPr>
            <a:r>
              <a:t/>
            </a:r>
            <a:endParaRPr b="0" i="0" u="none" strike="noStrike">
              <a:solidFill>
                <a:srgbClr val="000000"/>
              </a:solidFill>
            </a:endParaRPr>
          </a:p>
          <a:p>
            <a:pPr indent="0" lvl="0" marL="0" rtl="0" algn="l">
              <a:spcBef>
                <a:spcPts val="0"/>
              </a:spcBef>
              <a:spcAft>
                <a:spcPts val="0"/>
              </a:spcAft>
              <a:buNone/>
            </a:pPr>
            <a:r>
              <a:rPr b="0" i="0" lang="en-US" u="none" strike="noStrike">
                <a:solidFill>
                  <a:srgbClr val="000000"/>
                </a:solidFill>
              </a:rPr>
              <a:t>Regulatory Pressure</a:t>
            </a:r>
            <a:r>
              <a:rPr b="0" i="0" lang="en-US" u="none" strike="noStrike">
                <a:solidFill>
                  <a:srgbClr val="000000"/>
                </a:solidFill>
                <a:latin typeface="Arial"/>
                <a:ea typeface="Arial"/>
                <a:cs typeface="Arial"/>
                <a:sym typeface="Arial"/>
              </a:rPr>
              <a:t> – Governments are enforcing </a:t>
            </a:r>
            <a:r>
              <a:rPr b="0" i="0" lang="en-US" u="none" strike="noStrike">
                <a:solidFill>
                  <a:srgbClr val="000000"/>
                </a:solidFill>
              </a:rPr>
              <a:t>carbon reduction targets, stricter emissions reporting, and sustainable sourcing mandates</a:t>
            </a:r>
            <a:r>
              <a:rPr b="0" i="0" lang="en-US" u="none" strike="noStrike">
                <a:solidFill>
                  <a:srgbClr val="000000"/>
                </a:solidFill>
                <a:latin typeface="Arial"/>
                <a:ea typeface="Arial"/>
                <a:cs typeface="Arial"/>
                <a:sym typeface="Arial"/>
              </a:rPr>
              <a:t> (EU Green Deal, SEC Climate Disclosure)</a:t>
            </a:r>
            <a:endParaRPr/>
          </a:p>
          <a:p>
            <a:pPr indent="0" lvl="0" marL="0" rtl="0" algn="l">
              <a:spcBef>
                <a:spcPts val="0"/>
              </a:spcBef>
              <a:spcAft>
                <a:spcPts val="0"/>
              </a:spcAft>
              <a:buNone/>
            </a:pPr>
            <a:r>
              <a:t/>
            </a:r>
            <a:endParaRPr b="0" i="0" u="none" strike="noStrike">
              <a:solidFill>
                <a:srgbClr val="000000"/>
              </a:solidFill>
              <a:latin typeface="Arial"/>
              <a:ea typeface="Arial"/>
              <a:cs typeface="Arial"/>
              <a:sym typeface="Arial"/>
            </a:endParaRPr>
          </a:p>
          <a:p>
            <a:pPr indent="0" lvl="0" marL="0" rtl="0" algn="l">
              <a:spcBef>
                <a:spcPts val="0"/>
              </a:spcBef>
              <a:spcAft>
                <a:spcPts val="0"/>
              </a:spcAft>
              <a:buNone/>
            </a:pPr>
            <a:r>
              <a:rPr b="0" i="0" lang="en-US" u="none" strike="noStrike">
                <a:solidFill>
                  <a:srgbClr val="000000"/>
                </a:solidFill>
                <a:latin typeface="Arial"/>
                <a:ea typeface="Arial"/>
                <a:cs typeface="Arial"/>
                <a:sym typeface="Arial"/>
              </a:rPr>
              <a:t>ESG investing in food manufacturing isn’t just about ethics. It’s also about risk management and long-term profitability. T</a:t>
            </a:r>
            <a:r>
              <a:rPr b="0" i="0" lang="en-US" u="none" strike="noStrike">
                <a:solidFill>
                  <a:srgbClr val="000000"/>
                </a:solidFill>
              </a:rPr>
              <a:t>he food industry is a strategic ESG investment opportunity</a:t>
            </a:r>
            <a:r>
              <a:rPr b="0" i="0" lang="en-US" u="none" strike="noStrike">
                <a:solidFill>
                  <a:srgbClr val="000000"/>
                </a:solidFill>
                <a:latin typeface="Arial"/>
                <a:ea typeface="Arial"/>
                <a:cs typeface="Arial"/>
                <a:sym typeface="Arial"/>
              </a:rPr>
              <a:t>.</a:t>
            </a:r>
            <a:endParaRPr/>
          </a:p>
          <a:p>
            <a:pPr indent="0" lvl="0" marL="0" rtl="0" algn="l">
              <a:spcBef>
                <a:spcPts val="0"/>
              </a:spcBef>
              <a:spcAft>
                <a:spcPts val="0"/>
              </a:spcAft>
              <a:buNone/>
            </a:pPr>
            <a:r>
              <a:t/>
            </a:r>
            <a:endParaRPr b="0" i="0" u="none" strike="noStrike">
              <a:solidFill>
                <a:srgbClr val="000000"/>
              </a:solidFill>
              <a:latin typeface="Arial"/>
              <a:ea typeface="Arial"/>
              <a:cs typeface="Arial"/>
              <a:sym typeface="Arial"/>
            </a:endParaRPr>
          </a:p>
          <a:p>
            <a:pPr indent="0" lvl="0" marL="0" rtl="0" algn="l">
              <a:spcBef>
                <a:spcPts val="0"/>
              </a:spcBef>
              <a:spcAft>
                <a:spcPts val="0"/>
              </a:spcAft>
              <a:buNone/>
            </a:pPr>
            <a:r>
              <a:rPr b="1" i="0" lang="en-US" u="none" strike="noStrike">
                <a:solidFill>
                  <a:srgbClr val="000000"/>
                </a:solidFill>
                <a:latin typeface="Arial"/>
                <a:ea typeface="Arial"/>
                <a:cs typeface="Arial"/>
                <a:sym typeface="Arial"/>
              </a:rPr>
              <a:t>Sources: </a:t>
            </a:r>
            <a:br>
              <a:rPr b="0" i="0" lang="en-US" u="none" strike="noStrike">
                <a:solidFill>
                  <a:srgbClr val="000000"/>
                </a:solidFill>
                <a:latin typeface="Arial"/>
                <a:ea typeface="Arial"/>
                <a:cs typeface="Arial"/>
                <a:sym typeface="Arial"/>
              </a:rPr>
            </a:br>
            <a:r>
              <a:rPr lang="en-US"/>
              <a:t>Ritchie, H. (2019). </a:t>
            </a:r>
            <a:r>
              <a:rPr i="1" lang="en-US"/>
              <a:t>Food Production is Responsible for One-Quarter of the World’s Greenhouse Gas Emissions</a:t>
            </a:r>
            <a:r>
              <a:rPr lang="en-US"/>
              <a:t>. Our World in Data.FAO (2021). </a:t>
            </a:r>
            <a:r>
              <a:rPr i="1" lang="en-US"/>
              <a:t>The State of Food and Agriculture</a:t>
            </a:r>
            <a:r>
              <a:rPr lang="en-US"/>
              <a:t>. Food and Agriculture Organization of the United Nations.</a:t>
            </a:r>
            <a:endParaRPr/>
          </a:p>
          <a:p>
            <a:pPr indent="0" lvl="0" marL="0" rtl="0" algn="l">
              <a:spcBef>
                <a:spcPts val="0"/>
              </a:spcBef>
              <a:spcAft>
                <a:spcPts val="0"/>
              </a:spcAft>
              <a:buNone/>
            </a:pPr>
            <a:r>
              <a:rPr lang="en-US"/>
              <a:t>European Commission (2020). </a:t>
            </a:r>
            <a:r>
              <a:rPr i="1" lang="en-US"/>
              <a:t>The European Green Deal</a:t>
            </a:r>
            <a:r>
              <a:rPr lang="en-US"/>
              <a:t>.</a:t>
            </a:r>
            <a:endParaRPr b="0"/>
          </a:p>
        </p:txBody>
      </p:sp>
      <p:sp>
        <p:nvSpPr>
          <p:cNvPr id="144" name="Google Shape;14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u="none" strike="noStrike">
                <a:solidFill>
                  <a:srgbClr val="000000"/>
                </a:solidFill>
                <a:latin typeface="Arial"/>
                <a:ea typeface="Arial"/>
                <a:cs typeface="Arial"/>
                <a:sym typeface="Arial"/>
              </a:rPr>
              <a:t>Our investment approach balances ESG principles with financial performance. We started by prioritizing ESG compliance and later shifted to maximizing returns. </a:t>
            </a:r>
            <a:endParaRPr/>
          </a:p>
          <a:p>
            <a:pPr indent="0" lvl="0" marL="0" rtl="0" algn="l">
              <a:spcBef>
                <a:spcPts val="0"/>
              </a:spcBef>
              <a:spcAft>
                <a:spcPts val="0"/>
              </a:spcAft>
              <a:buNone/>
            </a:pPr>
            <a:r>
              <a:t/>
            </a:r>
            <a:endParaRPr b="0" i="0" u="none" strike="noStrike">
              <a:solidFill>
                <a:srgbClr val="000000"/>
              </a:solidFill>
              <a:latin typeface="Arial"/>
              <a:ea typeface="Arial"/>
              <a:cs typeface="Arial"/>
              <a:sym typeface="Arial"/>
            </a:endParaRPr>
          </a:p>
          <a:p>
            <a:pPr indent="-76200" lvl="0" marL="0" rtl="0" algn="l">
              <a:spcBef>
                <a:spcPts val="0"/>
              </a:spcBef>
              <a:spcAft>
                <a:spcPts val="0"/>
              </a:spcAft>
              <a:buClr>
                <a:srgbClr val="000000"/>
              </a:buClr>
              <a:buSzPts val="1200"/>
              <a:buFont typeface="Arial"/>
              <a:buChar char="•"/>
            </a:pPr>
            <a:r>
              <a:rPr b="1" i="0" lang="en-US" u="none" strike="noStrike">
                <a:solidFill>
                  <a:srgbClr val="000000"/>
                </a:solidFill>
              </a:rPr>
              <a:t>Fund Objective</a:t>
            </a:r>
            <a:r>
              <a:rPr b="0" i="0" lang="en-US" u="none" strike="noStrike">
                <a:solidFill>
                  <a:srgbClr val="000000"/>
                </a:solidFill>
              </a:rPr>
              <a:t> → We initially focused on </a:t>
            </a:r>
            <a:r>
              <a:rPr b="1" i="0" lang="en-US" u="none" strike="noStrike">
                <a:solidFill>
                  <a:srgbClr val="000000"/>
                </a:solidFill>
              </a:rPr>
              <a:t>meeting ESG targets</a:t>
            </a:r>
            <a:r>
              <a:rPr b="0" i="0" lang="en-US" u="none" strike="noStrike">
                <a:solidFill>
                  <a:srgbClr val="000000"/>
                </a:solidFill>
              </a:rPr>
              <a:t> but adjusted our strategy to prioritize </a:t>
            </a:r>
            <a:r>
              <a:rPr b="1" i="0" lang="en-US" u="none" strike="noStrike">
                <a:solidFill>
                  <a:srgbClr val="000000"/>
                </a:solidFill>
              </a:rPr>
              <a:t>risk-adjusted returns</a:t>
            </a:r>
            <a:r>
              <a:rPr b="0" i="0" lang="en-US" u="none" strike="noStrike">
                <a:solidFill>
                  <a:srgbClr val="000000"/>
                </a:solidFill>
              </a:rPr>
              <a:t> once those targets were met.</a:t>
            </a:r>
            <a:endParaRPr/>
          </a:p>
          <a:p>
            <a:pPr indent="-76200" lvl="0" marL="0" rtl="0" algn="l">
              <a:spcBef>
                <a:spcPts val="0"/>
              </a:spcBef>
              <a:spcAft>
                <a:spcPts val="0"/>
              </a:spcAft>
              <a:buClr>
                <a:srgbClr val="000000"/>
              </a:buClr>
              <a:buSzPts val="1200"/>
              <a:buFont typeface="Arial"/>
              <a:buChar char="•"/>
            </a:pPr>
            <a:r>
              <a:rPr b="1" i="0" lang="en-US" u="none" strike="noStrike">
                <a:solidFill>
                  <a:srgbClr val="000000"/>
                </a:solidFill>
              </a:rPr>
              <a:t>Investment Thesis</a:t>
            </a:r>
            <a:r>
              <a:rPr b="0" i="0" lang="en-US" u="none" strike="noStrike">
                <a:solidFill>
                  <a:srgbClr val="000000"/>
                </a:solidFill>
              </a:rPr>
              <a:t> → Food manufacturing has a </a:t>
            </a:r>
            <a:r>
              <a:rPr b="1" i="0" lang="en-US" u="none" strike="noStrike">
                <a:solidFill>
                  <a:srgbClr val="000000"/>
                </a:solidFill>
              </a:rPr>
              <a:t>major sustainability impact</a:t>
            </a:r>
            <a:r>
              <a:rPr b="0" i="0" lang="en-US" u="none" strike="noStrike">
                <a:solidFill>
                  <a:srgbClr val="000000"/>
                </a:solidFill>
              </a:rPr>
              <a:t>, affecting climate change, resource use, and ethical labor practices. Investing in this sector allows us to drive positive change while maintaining strong financial returns.</a:t>
            </a:r>
            <a:endParaRPr/>
          </a:p>
          <a:p>
            <a:pPr indent="-76200" lvl="0" marL="0" rtl="0" algn="l">
              <a:spcBef>
                <a:spcPts val="0"/>
              </a:spcBef>
              <a:spcAft>
                <a:spcPts val="0"/>
              </a:spcAft>
              <a:buClr>
                <a:srgbClr val="000000"/>
              </a:buClr>
              <a:buSzPts val="1200"/>
              <a:buFont typeface="Arial"/>
              <a:buChar char="•"/>
            </a:pPr>
            <a:r>
              <a:rPr b="1" i="0" lang="en-US" u="none" strike="noStrike">
                <a:solidFill>
                  <a:srgbClr val="000000"/>
                </a:solidFill>
              </a:rPr>
              <a:t>Key ESG Factors Considered</a:t>
            </a:r>
            <a:r>
              <a:rPr b="0" i="0" lang="en-US" u="none" strike="noStrike">
                <a:solidFill>
                  <a:srgbClr val="000000"/>
                </a:solidFill>
              </a:rPr>
              <a:t>:</a:t>
            </a:r>
            <a:endParaRPr/>
          </a:p>
          <a:p>
            <a:pPr indent="-285750" lvl="1" marL="742950" rtl="0" algn="l">
              <a:spcBef>
                <a:spcPts val="0"/>
              </a:spcBef>
              <a:spcAft>
                <a:spcPts val="0"/>
              </a:spcAft>
              <a:buClr>
                <a:srgbClr val="000000"/>
              </a:buClr>
              <a:buSzPts val="1200"/>
              <a:buFont typeface="Arial"/>
              <a:buChar char="•"/>
            </a:pPr>
            <a:r>
              <a:rPr b="1" i="0" lang="en-US" u="none" strike="noStrike">
                <a:solidFill>
                  <a:srgbClr val="000000"/>
                </a:solidFill>
              </a:rPr>
              <a:t>Environmental</a:t>
            </a:r>
            <a:r>
              <a:rPr b="0" i="0" lang="en-US" u="none" strike="noStrike">
                <a:solidFill>
                  <a:srgbClr val="000000"/>
                </a:solidFill>
              </a:rPr>
              <a:t> – We looked at </a:t>
            </a:r>
            <a:r>
              <a:rPr b="1" i="0" lang="en-US" u="none" strike="noStrike">
                <a:solidFill>
                  <a:srgbClr val="000000"/>
                </a:solidFill>
              </a:rPr>
              <a:t>carbon emissions, water use, and waste reduction</a:t>
            </a:r>
            <a:r>
              <a:rPr b="0" i="0" lang="en-US" u="none" strike="noStrike">
                <a:solidFill>
                  <a:srgbClr val="000000"/>
                </a:solidFill>
              </a:rPr>
              <a:t> to assess sustainability efforts.</a:t>
            </a:r>
            <a:endParaRPr/>
          </a:p>
          <a:p>
            <a:pPr indent="-285750" lvl="1" marL="742950" rtl="0" algn="l">
              <a:spcBef>
                <a:spcPts val="0"/>
              </a:spcBef>
              <a:spcAft>
                <a:spcPts val="0"/>
              </a:spcAft>
              <a:buClr>
                <a:srgbClr val="000000"/>
              </a:buClr>
              <a:buSzPts val="1200"/>
              <a:buFont typeface="Arial"/>
              <a:buChar char="•"/>
            </a:pPr>
            <a:r>
              <a:rPr b="1" i="0" lang="en-US" u="none" strike="noStrike">
                <a:solidFill>
                  <a:srgbClr val="000000"/>
                </a:solidFill>
              </a:rPr>
              <a:t>Social</a:t>
            </a:r>
            <a:r>
              <a:rPr b="0" i="0" lang="en-US" u="none" strike="noStrike">
                <a:solidFill>
                  <a:srgbClr val="000000"/>
                </a:solidFill>
              </a:rPr>
              <a:t> – Focused on </a:t>
            </a:r>
            <a:r>
              <a:rPr b="1" i="0" lang="en-US" u="none" strike="noStrike">
                <a:solidFill>
                  <a:srgbClr val="000000"/>
                </a:solidFill>
              </a:rPr>
              <a:t>fair labor practices and supply chain transparency</a:t>
            </a:r>
            <a:r>
              <a:rPr b="0" i="0" lang="en-US" u="none" strike="noStrike">
                <a:solidFill>
                  <a:srgbClr val="000000"/>
                </a:solidFill>
              </a:rPr>
              <a:t>, especially in sourcing raw materials.</a:t>
            </a:r>
            <a:endParaRPr/>
          </a:p>
          <a:p>
            <a:pPr indent="-285750" lvl="1" marL="742950" rtl="0" algn="l">
              <a:spcBef>
                <a:spcPts val="0"/>
              </a:spcBef>
              <a:spcAft>
                <a:spcPts val="0"/>
              </a:spcAft>
              <a:buClr>
                <a:srgbClr val="000000"/>
              </a:buClr>
              <a:buSzPts val="1200"/>
              <a:buFont typeface="Arial"/>
              <a:buChar char="•"/>
            </a:pPr>
            <a:r>
              <a:rPr b="1" i="0" lang="en-US" u="none" strike="noStrike">
                <a:solidFill>
                  <a:srgbClr val="000000"/>
                </a:solidFill>
              </a:rPr>
              <a:t>Governance</a:t>
            </a:r>
            <a:r>
              <a:rPr b="0" i="0" lang="en-US" u="none" strike="noStrike">
                <a:solidFill>
                  <a:srgbClr val="000000"/>
                </a:solidFill>
              </a:rPr>
              <a:t> – Evaluated </a:t>
            </a:r>
            <a:r>
              <a:rPr b="1" i="0" lang="en-US" u="none" strike="noStrike">
                <a:solidFill>
                  <a:srgbClr val="000000"/>
                </a:solidFill>
              </a:rPr>
              <a:t>board diversity, executive pay, and corporate accountability</a:t>
            </a:r>
            <a:r>
              <a:rPr b="0" i="0" lang="en-US" u="none" strike="noStrike">
                <a:solidFill>
                  <a:srgbClr val="000000"/>
                </a:solidFill>
              </a:rPr>
              <a:t> to ensure ethical leadership.</a:t>
            </a:r>
            <a:endParaRPr/>
          </a:p>
          <a:p>
            <a:pPr indent="0" lvl="0" marL="0" rtl="0" algn="l">
              <a:spcBef>
                <a:spcPts val="0"/>
              </a:spcBef>
              <a:spcAft>
                <a:spcPts val="0"/>
              </a:spcAft>
              <a:buNone/>
            </a:pPr>
            <a:r>
              <a:t/>
            </a:r>
            <a:endParaRPr b="0" i="1" u="none" strike="noStrike">
              <a:solidFill>
                <a:srgbClr val="000000"/>
              </a:solidFill>
            </a:endParaRPr>
          </a:p>
          <a:p>
            <a:pPr indent="0" lvl="0" marL="0" rtl="0" algn="l">
              <a:spcBef>
                <a:spcPts val="0"/>
              </a:spcBef>
              <a:spcAft>
                <a:spcPts val="0"/>
              </a:spcAft>
              <a:buNone/>
            </a:pPr>
            <a:r>
              <a:rPr b="0" i="0" lang="en-US" u="none" strike="noStrike">
                <a:solidFill>
                  <a:srgbClr val="000000"/>
                </a:solidFill>
              </a:rPr>
              <a:t>By integrating ESG into our selection process, we identified companies that align with both financial growth and long-term sustainability goals to deliver value for investors and society</a:t>
            </a:r>
            <a:endParaRPr b="0" i="0" u="none" strike="noStrike">
              <a:solidFill>
                <a:srgbClr val="000000"/>
              </a:solidFill>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lang="en-US"/>
              <a:t>Emerson </a:t>
            </a:r>
            <a:endParaRPr/>
          </a:p>
        </p:txBody>
      </p:sp>
      <p:sp>
        <p:nvSpPr>
          <p:cNvPr id="161" name="Google Shape;16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u="none" strike="noStrike">
                <a:solidFill>
                  <a:srgbClr val="000000"/>
                </a:solidFill>
                <a:latin typeface="Arial"/>
                <a:ea typeface="Arial"/>
                <a:cs typeface="Arial"/>
                <a:sym typeface="Arial"/>
              </a:rPr>
              <a:t>Our investment strategy ensures that we not only drive positive ESG impact but also maintain strong financial performance. Here’s how we structured our approach:</a:t>
            </a:r>
            <a:endParaRPr/>
          </a:p>
          <a:p>
            <a:pPr indent="0" lvl="0" marL="0" rtl="0" algn="l">
              <a:spcBef>
                <a:spcPts val="0"/>
              </a:spcBef>
              <a:spcAft>
                <a:spcPts val="0"/>
              </a:spcAft>
              <a:buNone/>
            </a:pPr>
            <a:r>
              <a:t/>
            </a:r>
            <a:endParaRPr b="0" i="0" u="none" strike="noStrike">
              <a:solidFill>
                <a:srgbClr val="000000"/>
              </a:solidFill>
              <a:latin typeface="Arial"/>
              <a:ea typeface="Arial"/>
              <a:cs typeface="Arial"/>
              <a:sym typeface="Arial"/>
            </a:endParaRPr>
          </a:p>
          <a:p>
            <a:pPr indent="-228600" lvl="0" marL="228600" rtl="0" algn="l">
              <a:spcBef>
                <a:spcPts val="0"/>
              </a:spcBef>
              <a:spcAft>
                <a:spcPts val="0"/>
              </a:spcAft>
              <a:buClr>
                <a:srgbClr val="000000"/>
              </a:buClr>
              <a:buSzPts val="1200"/>
              <a:buFont typeface="Arial"/>
              <a:buAutoNum type="arabicPeriod"/>
            </a:pPr>
            <a:r>
              <a:rPr b="1" i="0" lang="en-US" u="none" strike="noStrike">
                <a:solidFill>
                  <a:srgbClr val="000000"/>
                </a:solidFill>
              </a:rPr>
              <a:t>Diversification</a:t>
            </a:r>
            <a:r>
              <a:rPr b="0" i="0" lang="en-US" u="none" strike="noStrike">
                <a:solidFill>
                  <a:srgbClr val="000000"/>
                </a:solidFill>
                <a:latin typeface="Arial"/>
                <a:ea typeface="Arial"/>
                <a:cs typeface="Arial"/>
                <a:sym typeface="Arial"/>
              </a:rPr>
              <a:t> → We built a portfolio with multiple food manufacturing companies to </a:t>
            </a:r>
            <a:r>
              <a:rPr b="1" i="0" lang="en-US" u="none" strike="noStrike">
                <a:solidFill>
                  <a:srgbClr val="000000"/>
                </a:solidFill>
              </a:rPr>
              <a:t>spread risk and optimize returns</a:t>
            </a:r>
            <a:r>
              <a:rPr b="0" i="0" lang="en-US" u="none" strike="noStrike">
                <a:solidFill>
                  <a:srgbClr val="000000"/>
                </a:solidFill>
                <a:latin typeface="Arial"/>
                <a:ea typeface="Arial"/>
                <a:cs typeface="Arial"/>
                <a:sym typeface="Arial"/>
              </a:rPr>
              <a:t> while ensuring ESG alignment. A diverse portfolio helps protect against sector-specific downturns.</a:t>
            </a:r>
            <a:endParaRPr/>
          </a:p>
          <a:p>
            <a:pPr indent="-228600" lvl="0" marL="228600" rtl="0" algn="l">
              <a:spcBef>
                <a:spcPts val="0"/>
              </a:spcBef>
              <a:spcAft>
                <a:spcPts val="0"/>
              </a:spcAft>
              <a:buClr>
                <a:srgbClr val="000000"/>
              </a:buClr>
              <a:buSzPts val="1200"/>
              <a:buFont typeface="Arial"/>
              <a:buAutoNum type="arabicPeriod"/>
            </a:pPr>
            <a:r>
              <a:rPr b="1" i="0" lang="en-US" u="none" strike="noStrike">
                <a:solidFill>
                  <a:srgbClr val="000000"/>
                </a:solidFill>
              </a:rPr>
              <a:t>Balance</a:t>
            </a:r>
            <a:r>
              <a:rPr b="0" i="0" lang="en-US" u="none" strike="noStrike">
                <a:solidFill>
                  <a:srgbClr val="000000"/>
                </a:solidFill>
                <a:latin typeface="Arial"/>
                <a:ea typeface="Arial"/>
                <a:cs typeface="Arial"/>
                <a:sym typeface="Arial"/>
              </a:rPr>
              <a:t> → Our goal was to </a:t>
            </a:r>
            <a:r>
              <a:rPr b="1" i="0" lang="en-US" u="none" strike="noStrike">
                <a:solidFill>
                  <a:srgbClr val="000000"/>
                </a:solidFill>
              </a:rPr>
              <a:t>blend financial performance with ESG impact</a:t>
            </a:r>
            <a:r>
              <a:rPr b="0" i="0" lang="en-US" u="none" strike="noStrike">
                <a:solidFill>
                  <a:srgbClr val="000000"/>
                </a:solidFill>
                <a:latin typeface="Arial"/>
                <a:ea typeface="Arial"/>
                <a:cs typeface="Arial"/>
                <a:sym typeface="Arial"/>
              </a:rPr>
              <a:t>—selecting companies that are both </a:t>
            </a:r>
            <a:r>
              <a:rPr b="1" i="0" lang="en-US" u="none" strike="noStrike">
                <a:solidFill>
                  <a:srgbClr val="000000"/>
                </a:solidFill>
              </a:rPr>
              <a:t>profitable and making meaningful environmental and social contributions</a:t>
            </a:r>
            <a:r>
              <a:rPr b="0" i="0" lang="en-US" u="none" strike="noStrike">
                <a:solidFill>
                  <a:srgbClr val="000000"/>
                </a:solidFill>
                <a:latin typeface="Arial"/>
                <a:ea typeface="Arial"/>
                <a:cs typeface="Arial"/>
                <a:sym typeface="Arial"/>
              </a:rPr>
              <a:t>.</a:t>
            </a:r>
            <a:endParaRPr/>
          </a:p>
          <a:p>
            <a:pPr indent="-228600" lvl="0" marL="228600" rtl="0" algn="l">
              <a:spcBef>
                <a:spcPts val="0"/>
              </a:spcBef>
              <a:spcAft>
                <a:spcPts val="0"/>
              </a:spcAft>
              <a:buClr>
                <a:srgbClr val="000000"/>
              </a:buClr>
              <a:buSzPts val="1200"/>
              <a:buFont typeface="Arial"/>
              <a:buAutoNum type="arabicPeriod"/>
            </a:pPr>
            <a:r>
              <a:rPr b="1" i="0" lang="en-US" u="none" strike="noStrike">
                <a:solidFill>
                  <a:srgbClr val="000000"/>
                </a:solidFill>
              </a:rPr>
              <a:t>Positive Screening</a:t>
            </a:r>
            <a:r>
              <a:rPr b="0" i="0" lang="en-US" u="none" strike="noStrike">
                <a:solidFill>
                  <a:srgbClr val="000000"/>
                </a:solidFill>
                <a:latin typeface="Arial"/>
                <a:ea typeface="Arial"/>
                <a:cs typeface="Arial"/>
                <a:sym typeface="Arial"/>
              </a:rPr>
              <a:t> → Instead of avoiding certain industries, we </a:t>
            </a:r>
            <a:r>
              <a:rPr b="1" i="0" lang="en-US" u="none" strike="noStrike">
                <a:solidFill>
                  <a:srgbClr val="000000"/>
                </a:solidFill>
              </a:rPr>
              <a:t>actively sought out leaders in sustainability</a:t>
            </a:r>
            <a:r>
              <a:rPr b="0" i="0" lang="en-US" u="none" strike="noStrike">
                <a:solidFill>
                  <a:srgbClr val="000000"/>
                </a:solidFill>
                <a:latin typeface="Arial"/>
                <a:ea typeface="Arial"/>
                <a:cs typeface="Arial"/>
                <a:sym typeface="Arial"/>
              </a:rPr>
              <a:t>—companies that are driving </a:t>
            </a:r>
            <a:r>
              <a:rPr b="1" i="0" lang="en-US" u="none" strike="noStrike">
                <a:solidFill>
                  <a:srgbClr val="000000"/>
                </a:solidFill>
              </a:rPr>
              <a:t>waste reduction, ethical sourcing, and responsible production practices</a:t>
            </a:r>
            <a:r>
              <a:rPr b="0" i="0" lang="en-US" u="none" strike="noStrike">
                <a:solidFill>
                  <a:srgbClr val="000000"/>
                </a:solidFill>
                <a:latin typeface="Arial"/>
                <a:ea typeface="Arial"/>
                <a:cs typeface="Arial"/>
                <a:sym typeface="Arial"/>
              </a:rPr>
              <a:t>.</a:t>
            </a:r>
            <a:endParaRPr/>
          </a:p>
          <a:p>
            <a:pPr indent="-228600" lvl="0" marL="228600" marR="0" rtl="0" algn="l">
              <a:lnSpc>
                <a:spcPct val="100000"/>
              </a:lnSpc>
              <a:spcBef>
                <a:spcPts val="0"/>
              </a:spcBef>
              <a:spcAft>
                <a:spcPts val="0"/>
              </a:spcAft>
              <a:buClr>
                <a:srgbClr val="000000"/>
              </a:buClr>
              <a:buSzPts val="1200"/>
              <a:buFont typeface="Arial"/>
              <a:buAutoNum type="arabicPeriod"/>
            </a:pPr>
            <a:r>
              <a:rPr b="1" i="0" lang="en-US" u="none" strike="noStrike">
                <a:solidFill>
                  <a:srgbClr val="000000"/>
                </a:solidFill>
              </a:rPr>
              <a:t>High Impact</a:t>
            </a:r>
            <a:r>
              <a:rPr b="0" i="0" lang="en-US" u="none" strike="noStrike">
                <a:solidFill>
                  <a:srgbClr val="000000"/>
                </a:solidFill>
              </a:rPr>
              <a:t> → We prioritized companies that could deliver </a:t>
            </a:r>
            <a:r>
              <a:rPr b="1" i="0" lang="en-US" u="none" strike="noStrike">
                <a:solidFill>
                  <a:srgbClr val="000000"/>
                </a:solidFill>
              </a:rPr>
              <a:t>long-term ESG value and financial stability</a:t>
            </a:r>
            <a:r>
              <a:rPr b="0" i="0" lang="en-US" u="none" strike="noStrike">
                <a:solidFill>
                  <a:srgbClr val="000000"/>
                </a:solidFill>
              </a:rPr>
              <a:t>, ensuring that our investments contribute to </a:t>
            </a:r>
            <a:r>
              <a:rPr b="1" i="0" lang="en-US" u="none" strike="noStrike">
                <a:solidFill>
                  <a:srgbClr val="000000"/>
                </a:solidFill>
              </a:rPr>
              <a:t>both market returns and global sustainability efforts</a:t>
            </a:r>
            <a:r>
              <a:rPr b="0" i="0" lang="en-US" u="none" strike="noStrike">
                <a:solidFill>
                  <a:srgbClr val="000000"/>
                </a:solidFill>
              </a:rPr>
              <a:t>.</a:t>
            </a:r>
            <a:endParaRPr/>
          </a:p>
          <a:p>
            <a:pPr indent="0" lvl="0" marL="0" marR="0" rtl="0" algn="l">
              <a:lnSpc>
                <a:spcPct val="100000"/>
              </a:lnSpc>
              <a:spcBef>
                <a:spcPts val="0"/>
              </a:spcBef>
              <a:spcAft>
                <a:spcPts val="0"/>
              </a:spcAft>
              <a:buClr>
                <a:srgbClr val="000000"/>
              </a:buClr>
              <a:buSzPts val="1200"/>
              <a:buFont typeface="Arial"/>
              <a:buNone/>
            </a:pPr>
            <a:r>
              <a:rPr b="0" i="0" lang="en-US" u="none" strike="noStrike">
                <a:solidFill>
                  <a:srgbClr val="000000"/>
                </a:solidFill>
                <a:latin typeface="Arial"/>
                <a:ea typeface="Arial"/>
                <a:cs typeface="Arial"/>
                <a:sym typeface="Arial"/>
              </a:rPr>
              <a:t>This strategic approach allowed us to invest in companies that are financially resilient while also leading the way in ESG transformation</a:t>
            </a:r>
            <a:endParaRPr/>
          </a:p>
          <a:p>
            <a:pPr indent="0" lvl="0" marL="0" marR="0" rtl="0" algn="l">
              <a:lnSpc>
                <a:spcPct val="100000"/>
              </a:lnSpc>
              <a:spcBef>
                <a:spcPts val="0"/>
              </a:spcBef>
              <a:spcAft>
                <a:spcPts val="0"/>
              </a:spcAft>
              <a:buClr>
                <a:schemeClr val="dk1"/>
              </a:buClr>
              <a:buSzPts val="1200"/>
              <a:buFont typeface="Arial"/>
              <a:buNone/>
            </a:pPr>
            <a:r>
              <a:t/>
            </a:r>
            <a:endParaRPr b="0" i="0" u="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u="none" strike="noStrike">
                <a:solidFill>
                  <a:srgbClr val="000000"/>
                </a:solidFill>
                <a:latin typeface="Arial"/>
                <a:ea typeface="Arial"/>
                <a:cs typeface="Arial"/>
                <a:sym typeface="Arial"/>
              </a:rPr>
              <a:t>Emerson</a:t>
            </a:r>
            <a:endParaRPr/>
          </a:p>
        </p:txBody>
      </p:sp>
      <p:sp>
        <p:nvSpPr>
          <p:cNvPr id="189" name="Google Shape;18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Calibri"/>
                <a:ea typeface="Calibri"/>
                <a:cs typeface="Calibri"/>
                <a:sym typeface="Calibri"/>
              </a:rPr>
              <a:t>We diversified across various food manufacturing subsectors to reduce risk and enhance impact. This approach allows us to capture growth opportunities while mitigating ESG-related challenges, which ensures a well-balanced portfolio.</a:t>
            </a:r>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CH</a:t>
            </a:r>
            <a:endParaRPr/>
          </a:p>
        </p:txBody>
      </p:sp>
      <p:sp>
        <p:nvSpPr>
          <p:cNvPr id="211" name="Google Shape;21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u="none" strike="noStrike">
                <a:solidFill>
                  <a:srgbClr val="000000"/>
                </a:solidFill>
                <a:latin typeface="Arial"/>
                <a:ea typeface="Arial"/>
                <a:cs typeface="Arial"/>
                <a:sym typeface="Arial"/>
              </a:rPr>
              <a:t>Before building our portfolio, we identified the types of investors who would benefit most from an ESG-driven fund. Here’s who we targeted:</a:t>
            </a:r>
            <a:endParaRPr/>
          </a:p>
          <a:p>
            <a:pPr indent="0" lvl="0" marL="0" rtl="0" algn="l">
              <a:spcBef>
                <a:spcPts val="0"/>
              </a:spcBef>
              <a:spcAft>
                <a:spcPts val="0"/>
              </a:spcAft>
              <a:buNone/>
            </a:pPr>
            <a:r>
              <a:rPr b="1" lang="en-US"/>
              <a:t>Pension Funds</a:t>
            </a:r>
            <a:r>
              <a:rPr lang="en-US"/>
              <a:t> → These investors need </a:t>
            </a:r>
            <a:r>
              <a:rPr b="1" lang="en-US"/>
              <a:t>long-term stability and risk mitigation</a:t>
            </a:r>
            <a:r>
              <a:rPr lang="en-US"/>
              <a:t>, making ESG investing attractive as it promotes </a:t>
            </a:r>
            <a:r>
              <a:rPr b="1" lang="en-US"/>
              <a:t>sustainable business practices that reduce financial volatility</a:t>
            </a:r>
            <a:r>
              <a:rPr lang="en-US"/>
              <a:t>.</a:t>
            </a:r>
            <a:endParaRPr/>
          </a:p>
          <a:p>
            <a:pPr indent="0" lvl="0" marL="0" rtl="0" algn="l">
              <a:spcBef>
                <a:spcPts val="0"/>
              </a:spcBef>
              <a:spcAft>
                <a:spcPts val="0"/>
              </a:spcAft>
              <a:buNone/>
            </a:pPr>
            <a:r>
              <a:rPr b="1" lang="en-US"/>
              <a:t>Wealthy Investors</a:t>
            </a:r>
            <a:r>
              <a:rPr lang="en-US"/>
              <a:t> → Many high-net-worth individuals and family offices are looking for </a:t>
            </a:r>
            <a:r>
              <a:rPr b="1" lang="en-US"/>
              <a:t>investments that align with ethical and sustainable values</a:t>
            </a:r>
            <a:r>
              <a:rPr lang="en-US"/>
              <a:t> without sacrificing returns. ESG investing provides a way to achieve both.</a:t>
            </a:r>
            <a:endParaRPr/>
          </a:p>
          <a:p>
            <a:pPr indent="0" lvl="0" marL="0" rtl="0" algn="l">
              <a:spcBef>
                <a:spcPts val="0"/>
              </a:spcBef>
              <a:spcAft>
                <a:spcPts val="0"/>
              </a:spcAft>
              <a:buNone/>
            </a:pPr>
            <a:r>
              <a:rPr b="1" lang="en-US"/>
              <a:t>Endowments &amp; Foundations</a:t>
            </a:r>
            <a:r>
              <a:rPr lang="en-US"/>
              <a:t> → Organizations with a mission-driven focus, such as </a:t>
            </a:r>
            <a:r>
              <a:rPr b="1" lang="en-US"/>
              <a:t>universities and charities</a:t>
            </a:r>
            <a:r>
              <a:rPr lang="en-US"/>
              <a:t>, seek investments that reflect their values, particularly in </a:t>
            </a:r>
            <a:r>
              <a:rPr b="1" lang="en-US"/>
              <a:t>sustainability and social impact</a:t>
            </a:r>
            <a:r>
              <a:rPr lang="en-US"/>
              <a:t>.</a:t>
            </a:r>
            <a:endParaRPr/>
          </a:p>
          <a:p>
            <a:pPr indent="0" lvl="0" marL="0" rtl="0" algn="l">
              <a:spcBef>
                <a:spcPts val="0"/>
              </a:spcBef>
              <a:spcAft>
                <a:spcPts val="0"/>
              </a:spcAft>
              <a:buNone/>
            </a:pPr>
            <a:r>
              <a:t/>
            </a:r>
            <a:endParaRPr b="0" i="1" u="none" strike="noStrike">
              <a:solidFill>
                <a:srgbClr val="000000"/>
              </a:solidFill>
            </a:endParaRPr>
          </a:p>
          <a:p>
            <a:pPr indent="0" lvl="0" marL="0" rtl="0" algn="l">
              <a:spcBef>
                <a:spcPts val="0"/>
              </a:spcBef>
              <a:spcAft>
                <a:spcPts val="0"/>
              </a:spcAft>
              <a:buNone/>
            </a:pPr>
            <a:r>
              <a:rPr lang="en-US"/>
              <a:t>CH</a:t>
            </a:r>
            <a:endParaRPr/>
          </a:p>
        </p:txBody>
      </p:sp>
      <p:sp>
        <p:nvSpPr>
          <p:cNvPr id="220" name="Google Shape;22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Calibri"/>
                <a:ea typeface="Calibri"/>
                <a:cs typeface="Calibri"/>
                <a:sym typeface="Calibri"/>
              </a:rPr>
              <a:t>Our initial stock selection in year 1 included the following stocks that we identified as having strong commitments and alignment with ESG initiatives within the food manufacturing industry. These selections were weighted equally in order to diversify the portfolio and provide a benchmark for future investments.  To further diversify out stocks within the food manufacturing industry we sorted the stocks into subcategories like packaged food, and ingredient additivies. Also included in our slide is some short descriptions of the initiatives each company is working towards. </a:t>
            </a:r>
            <a:endParaRPr/>
          </a:p>
          <a:p>
            <a:pPr indent="0" lvl="0" marL="0" rtl="0" algn="l">
              <a:spcBef>
                <a:spcPts val="0"/>
              </a:spcBef>
              <a:spcAft>
                <a:spcPts val="0"/>
              </a:spcAft>
              <a:buNone/>
            </a:pPr>
            <a:r>
              <a:rPr lang="en-US">
                <a:latin typeface="Calibri"/>
                <a:ea typeface="Calibri"/>
                <a:cs typeface="Calibri"/>
                <a:sym typeface="Calibri"/>
              </a:rPr>
              <a:t>Julia </a:t>
            </a:r>
            <a:endParaRPr/>
          </a:p>
        </p:txBody>
      </p:sp>
      <p:sp>
        <p:nvSpPr>
          <p:cNvPr id="242" name="Google Shape;24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u="none" strike="noStrike">
                <a:solidFill>
                  <a:srgbClr val="000000"/>
                </a:solidFill>
                <a:latin typeface="Arial"/>
                <a:ea typeface="Arial"/>
                <a:cs typeface="Arial"/>
                <a:sym typeface="Arial"/>
              </a:rPr>
              <a:t>The portfolio reflects a balance between financial performance and ESG compliance.</a:t>
            </a:r>
            <a:endParaRPr/>
          </a:p>
          <a:p>
            <a:pPr indent="0" lvl="0" marL="0" rtl="0" algn="l">
              <a:spcBef>
                <a:spcPts val="0"/>
              </a:spcBef>
              <a:spcAft>
                <a:spcPts val="0"/>
              </a:spcAft>
              <a:buNone/>
            </a:pPr>
            <a:r>
              <a:rPr b="0" i="0" lang="en-US" u="none" strike="noStrike">
                <a:solidFill>
                  <a:srgbClr val="000000"/>
                </a:solidFill>
                <a:latin typeface="Arial"/>
                <a:ea typeface="Arial"/>
                <a:cs typeface="Arial"/>
                <a:sym typeface="Arial"/>
              </a:rPr>
              <a:t>Portfolio Construction Overview: </a:t>
            </a:r>
            <a:endParaRPr/>
          </a:p>
          <a:p>
            <a:pPr indent="-171450" lvl="0" marL="171450" rtl="0" algn="l">
              <a:spcBef>
                <a:spcPts val="0"/>
              </a:spcBef>
              <a:spcAft>
                <a:spcPts val="0"/>
              </a:spcAft>
              <a:buClr>
                <a:schemeClr val="dk1"/>
              </a:buClr>
              <a:buSzPts val="1200"/>
              <a:buFont typeface="Arial"/>
              <a:buChar char="•"/>
            </a:pPr>
            <a:r>
              <a:rPr lang="en-US"/>
              <a:t>Our approach was to </a:t>
            </a:r>
            <a:r>
              <a:rPr b="1" lang="en-US"/>
              <a:t>balance ESG responsibility with strong financial performance</a:t>
            </a:r>
            <a:r>
              <a:rPr lang="en-US"/>
              <a:t>. We didn’t just pick the highest ESG-scoring companies. Instead, we looked for </a:t>
            </a:r>
            <a:r>
              <a:rPr b="1" lang="en-US"/>
              <a:t>food manufacturing firms with at least one strong ESG pillar </a:t>
            </a:r>
            <a:r>
              <a:rPr lang="en-US"/>
              <a:t>and room for </a:t>
            </a:r>
            <a:r>
              <a:rPr b="1" lang="en-US"/>
              <a:t>improvement through engagement</a:t>
            </a:r>
            <a:r>
              <a:rPr lang="en-US"/>
              <a:t>. The goal was to invest in </a:t>
            </a:r>
            <a:r>
              <a:rPr b="1" lang="en-US"/>
              <a:t>companies already making progress</a:t>
            </a:r>
            <a:r>
              <a:rPr lang="en-US"/>
              <a:t> while encouraging further ESG adoption. This allowed us to be </a:t>
            </a:r>
            <a:r>
              <a:rPr b="1" lang="en-US"/>
              <a:t>proactive in ESG investing</a:t>
            </a:r>
            <a:r>
              <a:rPr lang="en-US"/>
              <a:t>, not just reactive</a:t>
            </a:r>
            <a:endParaRPr/>
          </a:p>
          <a:p>
            <a:pPr indent="-95250" lvl="0" marL="171450" rtl="0" algn="l">
              <a:spcBef>
                <a:spcPts val="0"/>
              </a:spcBef>
              <a:spcAft>
                <a:spcPts val="0"/>
              </a:spcAft>
              <a:buClr>
                <a:schemeClr val="dk1"/>
              </a:buClr>
              <a:buSzPts val="1200"/>
              <a:buFont typeface="Arial"/>
              <a:buNone/>
            </a:pPr>
            <a:r>
              <a:t/>
            </a:r>
            <a:endParaRPr/>
          </a:p>
          <a:p>
            <a:pPr indent="0" lvl="0" marL="0" rtl="0" algn="l">
              <a:spcBef>
                <a:spcPts val="0"/>
              </a:spcBef>
              <a:spcAft>
                <a:spcPts val="0"/>
              </a:spcAft>
              <a:buNone/>
            </a:pPr>
            <a:r>
              <a:rPr lang="en-US"/>
              <a:t>When picking stocks, we followed three key criteria:</a:t>
            </a:r>
            <a:endParaRPr/>
          </a:p>
          <a:p>
            <a:pPr indent="0" lvl="0" marL="0" rtl="0" algn="l">
              <a:spcBef>
                <a:spcPts val="0"/>
              </a:spcBef>
              <a:spcAft>
                <a:spcPts val="0"/>
              </a:spcAft>
              <a:buNone/>
            </a:pPr>
            <a:r>
              <a:rPr lang="en-US"/>
              <a:t>1. </a:t>
            </a:r>
            <a:r>
              <a:rPr b="1" lang="en-US"/>
              <a:t>Strong ESG Scores in One Pillar</a:t>
            </a:r>
            <a:r>
              <a:rPr lang="en-US"/>
              <a:t> – Companies had to be leaders in at least one area. </a:t>
            </a:r>
            <a:endParaRPr/>
          </a:p>
          <a:p>
            <a:pPr indent="-76200" lvl="0" marL="0" marR="0" rtl="0" algn="l">
              <a:lnSpc>
                <a:spcPct val="100000"/>
              </a:lnSpc>
              <a:spcBef>
                <a:spcPts val="0"/>
              </a:spcBef>
              <a:spcAft>
                <a:spcPts val="0"/>
              </a:spcAft>
              <a:buClr>
                <a:schemeClr val="dk1"/>
              </a:buClr>
              <a:buSzPts val="1200"/>
              <a:buFont typeface="Arial"/>
              <a:buChar char="•"/>
            </a:pPr>
            <a:r>
              <a:rPr lang="en-US"/>
              <a:t>If a company had weaknesses in certain ESG areas, it was considered for </a:t>
            </a:r>
            <a:r>
              <a:rPr b="1" lang="en-US"/>
              <a:t>engagement-driven improvement</a:t>
            </a:r>
            <a:r>
              <a:rPr lang="en-US"/>
              <a:t> rather than outright exclusion</a:t>
            </a:r>
            <a:endParaRPr/>
          </a:p>
          <a:p>
            <a:pPr indent="0" lvl="0" marL="0" marR="0" rtl="0" algn="l">
              <a:lnSpc>
                <a:spcPct val="100000"/>
              </a:lnSpc>
              <a:spcBef>
                <a:spcPts val="0"/>
              </a:spcBef>
              <a:spcAft>
                <a:spcPts val="0"/>
              </a:spcAft>
              <a:buClr>
                <a:schemeClr val="dk1"/>
              </a:buClr>
              <a:buSzPts val="1200"/>
              <a:buFont typeface="Arial"/>
              <a:buNone/>
            </a:pPr>
            <a:r>
              <a:t/>
            </a:r>
            <a:endParaRPr/>
          </a:p>
          <a:p>
            <a:pPr indent="0" lvl="0" marL="0" rtl="0" algn="l">
              <a:spcBef>
                <a:spcPts val="0"/>
              </a:spcBef>
              <a:spcAft>
                <a:spcPts val="0"/>
              </a:spcAft>
              <a:buNone/>
            </a:pPr>
            <a:r>
              <a:rPr b="1" lang="en-US"/>
              <a:t>2. Industry Fit &amp; Financial Performance</a:t>
            </a:r>
            <a:r>
              <a:rPr lang="en-US"/>
              <a:t> – We </a:t>
            </a:r>
            <a:r>
              <a:rPr b="1" lang="en-US"/>
              <a:t>focused on major food manufacturers</a:t>
            </a:r>
            <a:r>
              <a:rPr lang="en-US"/>
              <a:t> that had </a:t>
            </a:r>
            <a:r>
              <a:rPr b="1" lang="en-US"/>
              <a:t>proven financial stability and growth potential</a:t>
            </a:r>
            <a:r>
              <a:rPr lang="en-US"/>
              <a:t>. </a:t>
            </a:r>
            <a:r>
              <a:rPr b="0" lang="en-US"/>
              <a:t>We needed </a:t>
            </a:r>
            <a:r>
              <a:rPr lang="en-US"/>
              <a:t>companies that could </a:t>
            </a:r>
            <a:r>
              <a:rPr b="1" lang="en-US"/>
              <a:t>deliver strong financial performance</a:t>
            </a:r>
            <a:r>
              <a:rPr lang="en-US"/>
              <a:t> while also being sustainable.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3. </a:t>
            </a:r>
            <a:r>
              <a:rPr b="1" lang="en-US"/>
              <a:t>Potential for ESG Engagement</a:t>
            </a:r>
            <a:r>
              <a:rPr lang="en-US"/>
              <a:t> – Instead of just screening out low-scoring companies, we wanted firms </a:t>
            </a:r>
            <a:r>
              <a:rPr b="1" lang="en-US"/>
              <a:t>that could improve with active engagement</a:t>
            </a:r>
            <a:r>
              <a:rPr lang="en-US"/>
              <a:t>. This means choosing companies where we, as could </a:t>
            </a:r>
            <a:r>
              <a:rPr b="1" lang="en-US"/>
              <a:t>push for more transparency, better governance, or stronger sustainability commitments</a:t>
            </a:r>
            <a:endParaRPr/>
          </a:p>
          <a:p>
            <a:pPr indent="0" lvl="0" marL="0" rtl="0" algn="l">
              <a:spcBef>
                <a:spcPts val="0"/>
              </a:spcBef>
              <a:spcAft>
                <a:spcPts val="0"/>
              </a:spcAft>
              <a:buClr>
                <a:schemeClr val="dk1"/>
              </a:buClr>
              <a:buSzPts val="1200"/>
              <a:buFont typeface="Arial"/>
              <a:buNone/>
            </a:pPr>
            <a:r>
              <a:t/>
            </a:r>
            <a:endParaRPr/>
          </a:p>
          <a:p>
            <a:pPr indent="-76200" lvl="0" marL="0" rtl="0" algn="l">
              <a:spcBef>
                <a:spcPts val="0"/>
              </a:spcBef>
              <a:spcAft>
                <a:spcPts val="0"/>
              </a:spcAft>
              <a:buClr>
                <a:schemeClr val="dk1"/>
              </a:buClr>
              <a:buSzPts val="1200"/>
              <a:buFont typeface="Arial"/>
              <a:buChar char="•"/>
            </a:pPr>
            <a:r>
              <a:rPr lang="en-US"/>
              <a:t>Julia </a:t>
            </a:r>
            <a:endParaRPr/>
          </a:p>
          <a:p>
            <a:pPr indent="0" lvl="0" marL="0" rtl="0" algn="l">
              <a:spcBef>
                <a:spcPts val="0"/>
              </a:spcBef>
              <a:spcAft>
                <a:spcPts val="0"/>
              </a:spcAft>
              <a:buNone/>
            </a:pPr>
            <a:r>
              <a:t/>
            </a:r>
            <a:endParaRPr b="0" i="0" u="none" strike="noStrike">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289" name="Google Shape;289;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2"/>
          <p:cNvSpPr txBox="1"/>
          <p:nvPr>
            <p:ph type="ctrTitle"/>
          </p:nvPr>
        </p:nvSpPr>
        <p:spPr>
          <a:xfrm>
            <a:off x="517870" y="978408"/>
            <a:ext cx="5021183" cy="507422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2"/>
          <p:cNvSpPr txBox="1"/>
          <p:nvPr>
            <p:ph idx="1" type="subTitle"/>
          </p:nvPr>
        </p:nvSpPr>
        <p:spPr>
          <a:xfrm>
            <a:off x="6662167" y="3602038"/>
            <a:ext cx="5021183" cy="224458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1000"/>
              </a:spcBef>
              <a:spcAft>
                <a:spcPts val="0"/>
              </a:spcAft>
              <a:buClr>
                <a:schemeClr val="lt1"/>
              </a:buClr>
              <a:buSzPts val="2200"/>
              <a:buNone/>
              <a:defRPr i="1" sz="2200"/>
            </a:lvl1pPr>
            <a:lvl2pPr lvl="1" algn="ctr">
              <a:lnSpc>
                <a:spcPct val="110000"/>
              </a:lnSpc>
              <a:spcBef>
                <a:spcPts val="500"/>
              </a:spcBef>
              <a:spcAft>
                <a:spcPts val="0"/>
              </a:spcAft>
              <a:buClr>
                <a:schemeClr val="lt1"/>
              </a:buClr>
              <a:buSzPts val="2000"/>
              <a:buNone/>
              <a:defRPr sz="2000"/>
            </a:lvl2pPr>
            <a:lvl3pPr lvl="2" algn="ctr">
              <a:lnSpc>
                <a:spcPct val="110000"/>
              </a:lnSpc>
              <a:spcBef>
                <a:spcPts val="500"/>
              </a:spcBef>
              <a:spcAft>
                <a:spcPts val="0"/>
              </a:spcAft>
              <a:buClr>
                <a:schemeClr val="lt1"/>
              </a:buClr>
              <a:buSzPts val="1800"/>
              <a:buNone/>
              <a:defRPr sz="1800"/>
            </a:lvl3pPr>
            <a:lvl4pPr lvl="3" algn="ctr">
              <a:lnSpc>
                <a:spcPct val="110000"/>
              </a:lnSpc>
              <a:spcBef>
                <a:spcPts val="500"/>
              </a:spcBef>
              <a:spcAft>
                <a:spcPts val="0"/>
              </a:spcAft>
              <a:buClr>
                <a:schemeClr val="lt1"/>
              </a:buClr>
              <a:buSzPts val="1600"/>
              <a:buNone/>
              <a:defRPr sz="1600"/>
            </a:lvl4pPr>
            <a:lvl5pPr lvl="4" algn="ctr">
              <a:lnSpc>
                <a:spcPct val="11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1" name="Google Shape;21;p22"/>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2"/>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2"/>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22"/>
          <p:cNvSpPr/>
          <p:nvPr/>
        </p:nvSpPr>
        <p:spPr>
          <a:xfrm>
            <a:off x="6662168" y="6209925"/>
            <a:ext cx="5021183" cy="4571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6" name="Shape 86"/>
        <p:cNvGrpSpPr/>
        <p:nvPr/>
      </p:nvGrpSpPr>
      <p:grpSpPr>
        <a:xfrm>
          <a:off x="0" y="0"/>
          <a:ext cx="0" cy="0"/>
          <a:chOff x="0" y="0"/>
          <a:chExt cx="0" cy="0"/>
        </a:xfrm>
      </p:grpSpPr>
      <p:sp>
        <p:nvSpPr>
          <p:cNvPr id="87" name="Google Shape;87;p30"/>
          <p:cNvSpPr txBox="1"/>
          <p:nvPr>
            <p:ph type="title"/>
          </p:nvPr>
        </p:nvSpPr>
        <p:spPr>
          <a:xfrm>
            <a:off x="517870" y="978408"/>
            <a:ext cx="5020948" cy="227064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400"/>
              <a:buFont typeface="Aria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30"/>
          <p:cNvSpPr/>
          <p:nvPr>
            <p:ph idx="2" type="pic"/>
          </p:nvPr>
        </p:nvSpPr>
        <p:spPr>
          <a:xfrm>
            <a:off x="6662168" y="987425"/>
            <a:ext cx="5027005" cy="4873625"/>
          </a:xfrm>
          <a:prstGeom prst="rect">
            <a:avLst/>
          </a:prstGeom>
          <a:noFill/>
          <a:ln>
            <a:noFill/>
          </a:ln>
        </p:spPr>
      </p:sp>
      <p:sp>
        <p:nvSpPr>
          <p:cNvPr id="89" name="Google Shape;89;p30"/>
          <p:cNvSpPr txBox="1"/>
          <p:nvPr>
            <p:ph idx="1" type="body"/>
          </p:nvPr>
        </p:nvSpPr>
        <p:spPr>
          <a:xfrm>
            <a:off x="517870" y="3340442"/>
            <a:ext cx="5020948" cy="252854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200"/>
              <a:buNone/>
              <a:defRPr b="0" i="1" sz="22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0" name="Google Shape;90;p30"/>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0"/>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0"/>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3" name="Shape 93"/>
        <p:cNvGrpSpPr/>
        <p:nvPr/>
      </p:nvGrpSpPr>
      <p:grpSpPr>
        <a:xfrm>
          <a:off x="0" y="0"/>
          <a:ext cx="0" cy="0"/>
          <a:chOff x="0" y="0"/>
          <a:chExt cx="0" cy="0"/>
        </a:xfrm>
      </p:grpSpPr>
      <p:sp>
        <p:nvSpPr>
          <p:cNvPr id="94" name="Google Shape;94;p31"/>
          <p:cNvSpPr txBox="1"/>
          <p:nvPr>
            <p:ph type="title"/>
          </p:nvPr>
        </p:nvSpPr>
        <p:spPr>
          <a:xfrm>
            <a:off x="517870" y="978408"/>
            <a:ext cx="5021182" cy="4870457"/>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31"/>
          <p:cNvSpPr txBox="1"/>
          <p:nvPr>
            <p:ph idx="1" type="body"/>
          </p:nvPr>
        </p:nvSpPr>
        <p:spPr>
          <a:xfrm rot="5400000">
            <a:off x="6737530" y="893901"/>
            <a:ext cx="4870457" cy="502118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342900" lvl="1" marL="914400" algn="l">
              <a:lnSpc>
                <a:spcPct val="110000"/>
              </a:lnSpc>
              <a:spcBef>
                <a:spcPts val="500"/>
              </a:spcBef>
              <a:spcAft>
                <a:spcPts val="0"/>
              </a:spcAft>
              <a:buClr>
                <a:schemeClr val="dk1"/>
              </a:buClr>
              <a:buSzPts val="1800"/>
              <a:buChar char="•"/>
              <a:defRPr/>
            </a:lvl2pPr>
            <a:lvl3pPr indent="-228600" lvl="2" marL="1371600" algn="l">
              <a:lnSpc>
                <a:spcPct val="110000"/>
              </a:lnSpc>
              <a:spcBef>
                <a:spcPts val="500"/>
              </a:spcBef>
              <a:spcAft>
                <a:spcPts val="0"/>
              </a:spcAft>
              <a:buClr>
                <a:schemeClr val="dk1"/>
              </a:buClr>
              <a:buSzPts val="1800"/>
              <a:buNone/>
              <a:defRPr/>
            </a:lvl3pPr>
            <a:lvl4pPr indent="-342900" lvl="3" marL="1828800" algn="l">
              <a:lnSpc>
                <a:spcPct val="110000"/>
              </a:lnSpc>
              <a:spcBef>
                <a:spcPts val="500"/>
              </a:spcBef>
              <a:spcAft>
                <a:spcPts val="0"/>
              </a:spcAft>
              <a:buClr>
                <a:schemeClr val="dk1"/>
              </a:buClr>
              <a:buSzPts val="1800"/>
              <a:buChar char="•"/>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31"/>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1"/>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1"/>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9" name="Shape 99"/>
        <p:cNvGrpSpPr/>
        <p:nvPr/>
      </p:nvGrpSpPr>
      <p:grpSpPr>
        <a:xfrm>
          <a:off x="0" y="0"/>
          <a:ext cx="0" cy="0"/>
          <a:chOff x="0" y="0"/>
          <a:chExt cx="0" cy="0"/>
        </a:xfrm>
      </p:grpSpPr>
      <p:sp>
        <p:nvSpPr>
          <p:cNvPr id="100" name="Google Shape;100;p32"/>
          <p:cNvSpPr txBox="1"/>
          <p:nvPr>
            <p:ph type="title"/>
          </p:nvPr>
        </p:nvSpPr>
        <p:spPr>
          <a:xfrm rot="5400000">
            <a:off x="6689685" y="969274"/>
            <a:ext cx="4956928" cy="5011962"/>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32"/>
          <p:cNvSpPr txBox="1"/>
          <p:nvPr>
            <p:ph idx="1" type="body"/>
          </p:nvPr>
        </p:nvSpPr>
        <p:spPr>
          <a:xfrm rot="5400000">
            <a:off x="549997" y="964664"/>
            <a:ext cx="4956928" cy="5021183"/>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342900" lvl="1" marL="914400" algn="l">
              <a:lnSpc>
                <a:spcPct val="110000"/>
              </a:lnSpc>
              <a:spcBef>
                <a:spcPts val="500"/>
              </a:spcBef>
              <a:spcAft>
                <a:spcPts val="0"/>
              </a:spcAft>
              <a:buClr>
                <a:schemeClr val="dk1"/>
              </a:buClr>
              <a:buSzPts val="1800"/>
              <a:buChar char="•"/>
              <a:defRPr/>
            </a:lvl2pPr>
            <a:lvl3pPr indent="-228600" lvl="2" marL="1371600" algn="l">
              <a:lnSpc>
                <a:spcPct val="110000"/>
              </a:lnSpc>
              <a:spcBef>
                <a:spcPts val="500"/>
              </a:spcBef>
              <a:spcAft>
                <a:spcPts val="0"/>
              </a:spcAft>
              <a:buClr>
                <a:schemeClr val="dk1"/>
              </a:buClr>
              <a:buSzPts val="1800"/>
              <a:buNone/>
              <a:defRPr/>
            </a:lvl3pPr>
            <a:lvl4pPr indent="-342900" lvl="3" marL="1828800" algn="l">
              <a:lnSpc>
                <a:spcPct val="110000"/>
              </a:lnSpc>
              <a:spcBef>
                <a:spcPts val="500"/>
              </a:spcBef>
              <a:spcAft>
                <a:spcPts val="0"/>
              </a:spcAft>
              <a:buClr>
                <a:schemeClr val="dk1"/>
              </a:buClr>
              <a:buSzPts val="1800"/>
              <a:buChar char="•"/>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32"/>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2"/>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2"/>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5" name="Google Shape;105;p32"/>
          <p:cNvSpPr/>
          <p:nvPr/>
        </p:nvSpPr>
        <p:spPr>
          <a:xfrm>
            <a:off x="6662168" y="6209925"/>
            <a:ext cx="5021183" cy="4571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23"/>
          <p:cNvSpPr txBox="1"/>
          <p:nvPr>
            <p:ph type="title"/>
          </p:nvPr>
        </p:nvSpPr>
        <p:spPr>
          <a:xfrm>
            <a:off x="517870" y="978408"/>
            <a:ext cx="5021182" cy="4870457"/>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3"/>
          <p:cNvSpPr txBox="1"/>
          <p:nvPr>
            <p:ph idx="1" type="body"/>
          </p:nvPr>
        </p:nvSpPr>
        <p:spPr>
          <a:xfrm>
            <a:off x="6662168" y="969264"/>
            <a:ext cx="5021182" cy="4870457"/>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342900" lvl="1" marL="914400" algn="l">
              <a:lnSpc>
                <a:spcPct val="110000"/>
              </a:lnSpc>
              <a:spcBef>
                <a:spcPts val="500"/>
              </a:spcBef>
              <a:spcAft>
                <a:spcPts val="0"/>
              </a:spcAft>
              <a:buClr>
                <a:schemeClr val="dk1"/>
              </a:buClr>
              <a:buSzPts val="1800"/>
              <a:buChar char="•"/>
              <a:defRPr/>
            </a:lvl2pPr>
            <a:lvl3pPr indent="-228600" lvl="2" marL="1371600" algn="l">
              <a:lnSpc>
                <a:spcPct val="110000"/>
              </a:lnSpc>
              <a:spcBef>
                <a:spcPts val="500"/>
              </a:spcBef>
              <a:spcAft>
                <a:spcPts val="0"/>
              </a:spcAft>
              <a:buClr>
                <a:schemeClr val="dk1"/>
              </a:buClr>
              <a:buSzPts val="1800"/>
              <a:buNone/>
              <a:defRPr/>
            </a:lvl3pPr>
            <a:lvl4pPr indent="-342900" lvl="3" marL="1828800" algn="l">
              <a:lnSpc>
                <a:spcPct val="110000"/>
              </a:lnSpc>
              <a:spcBef>
                <a:spcPts val="500"/>
              </a:spcBef>
              <a:spcAft>
                <a:spcPts val="0"/>
              </a:spcAft>
              <a:buClr>
                <a:schemeClr val="dk1"/>
              </a:buClr>
              <a:buSzPts val="1800"/>
              <a:buChar char="•"/>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3"/>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3"/>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3"/>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0" name="Shape 40"/>
        <p:cNvGrpSpPr/>
        <p:nvPr/>
      </p:nvGrpSpPr>
      <p:grpSpPr>
        <a:xfrm>
          <a:off x="0" y="0"/>
          <a:ext cx="0" cy="0"/>
          <a:chOff x="0" y="0"/>
          <a:chExt cx="0" cy="0"/>
        </a:xfrm>
      </p:grpSpPr>
      <p:sp>
        <p:nvSpPr>
          <p:cNvPr id="41" name="Google Shape;41;p21"/>
          <p:cNvSpPr txBox="1"/>
          <p:nvPr>
            <p:ph type="ctrTitle"/>
          </p:nvPr>
        </p:nvSpPr>
        <p:spPr>
          <a:xfrm>
            <a:off x="517870" y="978408"/>
            <a:ext cx="5021183" cy="507422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1"/>
          <p:cNvSpPr txBox="1"/>
          <p:nvPr>
            <p:ph idx="1" type="subTitle"/>
          </p:nvPr>
        </p:nvSpPr>
        <p:spPr>
          <a:xfrm>
            <a:off x="6662167" y="3602038"/>
            <a:ext cx="5021183" cy="224458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1000"/>
              </a:spcBef>
              <a:spcAft>
                <a:spcPts val="0"/>
              </a:spcAft>
              <a:buClr>
                <a:schemeClr val="dk1"/>
              </a:buClr>
              <a:buSzPts val="2200"/>
              <a:buNone/>
              <a:defRPr i="1" sz="22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3" name="Google Shape;43;p21"/>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1"/>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1"/>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6" name="Google Shape;46;p21"/>
          <p:cNvSpPr/>
          <p:nvPr/>
        </p:nvSpPr>
        <p:spPr>
          <a:xfrm>
            <a:off x="6662168" y="6209925"/>
            <a:ext cx="5021183" cy="4571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7" name="Shape 47"/>
        <p:cNvGrpSpPr/>
        <p:nvPr/>
      </p:nvGrpSpPr>
      <p:grpSpPr>
        <a:xfrm>
          <a:off x="0" y="0"/>
          <a:ext cx="0" cy="0"/>
          <a:chOff x="0" y="0"/>
          <a:chExt cx="0" cy="0"/>
        </a:xfrm>
      </p:grpSpPr>
      <p:sp>
        <p:nvSpPr>
          <p:cNvPr id="48" name="Google Shape;48;p24"/>
          <p:cNvSpPr txBox="1"/>
          <p:nvPr>
            <p:ph type="title"/>
          </p:nvPr>
        </p:nvSpPr>
        <p:spPr>
          <a:xfrm>
            <a:off x="517870" y="978408"/>
            <a:ext cx="5020056" cy="4870974"/>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4"/>
          <p:cNvSpPr txBox="1"/>
          <p:nvPr>
            <p:ph idx="1" type="body"/>
          </p:nvPr>
        </p:nvSpPr>
        <p:spPr>
          <a:xfrm>
            <a:off x="6662167" y="3566639"/>
            <a:ext cx="5021183" cy="2279979"/>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200"/>
              <a:buNone/>
              <a:defRPr i="1" sz="2200">
                <a:solidFill>
                  <a:schemeClr val="dk1"/>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0" name="Google Shape;50;p24"/>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4"/>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25"/>
          <p:cNvSpPr txBox="1"/>
          <p:nvPr>
            <p:ph type="title"/>
          </p:nvPr>
        </p:nvSpPr>
        <p:spPr>
          <a:xfrm>
            <a:off x="517870" y="978408"/>
            <a:ext cx="5021182" cy="5207699"/>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5"/>
          <p:cNvSpPr txBox="1"/>
          <p:nvPr>
            <p:ph idx="1" type="body"/>
          </p:nvPr>
        </p:nvSpPr>
        <p:spPr>
          <a:xfrm>
            <a:off x="6063049" y="969264"/>
            <a:ext cx="5290751" cy="255511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342900" lvl="1" marL="914400" algn="l">
              <a:lnSpc>
                <a:spcPct val="110000"/>
              </a:lnSpc>
              <a:spcBef>
                <a:spcPts val="500"/>
              </a:spcBef>
              <a:spcAft>
                <a:spcPts val="0"/>
              </a:spcAft>
              <a:buClr>
                <a:schemeClr val="dk1"/>
              </a:buClr>
              <a:buSzPts val="1800"/>
              <a:buChar char="•"/>
              <a:defRPr/>
            </a:lvl2pPr>
            <a:lvl3pPr indent="-228600" lvl="2" marL="1371600" algn="l">
              <a:lnSpc>
                <a:spcPct val="110000"/>
              </a:lnSpc>
              <a:spcBef>
                <a:spcPts val="500"/>
              </a:spcBef>
              <a:spcAft>
                <a:spcPts val="0"/>
              </a:spcAft>
              <a:buClr>
                <a:schemeClr val="dk1"/>
              </a:buClr>
              <a:buSzPts val="1800"/>
              <a:buNone/>
              <a:defRPr/>
            </a:lvl3pPr>
            <a:lvl4pPr indent="-342900" lvl="3" marL="1828800" algn="l">
              <a:lnSpc>
                <a:spcPct val="110000"/>
              </a:lnSpc>
              <a:spcBef>
                <a:spcPts val="500"/>
              </a:spcBef>
              <a:spcAft>
                <a:spcPts val="0"/>
              </a:spcAft>
              <a:buClr>
                <a:schemeClr val="dk1"/>
              </a:buClr>
              <a:buSzPts val="1800"/>
              <a:buChar char="•"/>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25"/>
          <p:cNvSpPr txBox="1"/>
          <p:nvPr>
            <p:ph idx="2" type="body"/>
          </p:nvPr>
        </p:nvSpPr>
        <p:spPr>
          <a:xfrm>
            <a:off x="6063049" y="3621849"/>
            <a:ext cx="5290751" cy="255511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342900" lvl="1" marL="914400" algn="l">
              <a:lnSpc>
                <a:spcPct val="110000"/>
              </a:lnSpc>
              <a:spcBef>
                <a:spcPts val="500"/>
              </a:spcBef>
              <a:spcAft>
                <a:spcPts val="0"/>
              </a:spcAft>
              <a:buClr>
                <a:schemeClr val="dk1"/>
              </a:buClr>
              <a:buSzPts val="1800"/>
              <a:buChar char="•"/>
              <a:defRPr/>
            </a:lvl2pPr>
            <a:lvl3pPr indent="-228600" lvl="2" marL="1371600" algn="l">
              <a:lnSpc>
                <a:spcPct val="110000"/>
              </a:lnSpc>
              <a:spcBef>
                <a:spcPts val="500"/>
              </a:spcBef>
              <a:spcAft>
                <a:spcPts val="0"/>
              </a:spcAft>
              <a:buClr>
                <a:schemeClr val="dk1"/>
              </a:buClr>
              <a:buSzPts val="1800"/>
              <a:buNone/>
              <a:defRPr/>
            </a:lvl3pPr>
            <a:lvl4pPr indent="-342900" lvl="3" marL="1828800" algn="l">
              <a:lnSpc>
                <a:spcPct val="110000"/>
              </a:lnSpc>
              <a:spcBef>
                <a:spcPts val="500"/>
              </a:spcBef>
              <a:spcAft>
                <a:spcPts val="0"/>
              </a:spcAft>
              <a:buClr>
                <a:schemeClr val="dk1"/>
              </a:buClr>
              <a:buSzPts val="1800"/>
              <a:buChar char="•"/>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5"/>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5"/>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5"/>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60" name="Shape 60"/>
        <p:cNvGrpSpPr/>
        <p:nvPr/>
      </p:nvGrpSpPr>
      <p:grpSpPr>
        <a:xfrm>
          <a:off x="0" y="0"/>
          <a:ext cx="0" cy="0"/>
          <a:chOff x="0" y="0"/>
          <a:chExt cx="0" cy="0"/>
        </a:xfrm>
      </p:grpSpPr>
      <p:sp>
        <p:nvSpPr>
          <p:cNvPr id="61" name="Google Shape;61;p26"/>
          <p:cNvSpPr/>
          <p:nvPr/>
        </p:nvSpPr>
        <p:spPr>
          <a:xfrm>
            <a:off x="517869" y="508090"/>
            <a:ext cx="11155680" cy="14927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1800" cap="none">
              <a:solidFill>
                <a:schemeClr val="dk1"/>
              </a:solidFill>
              <a:latin typeface="Arial"/>
              <a:ea typeface="Arial"/>
              <a:cs typeface="Arial"/>
              <a:sym typeface="Arial"/>
            </a:endParaRPr>
          </a:p>
        </p:txBody>
      </p:sp>
      <p:sp>
        <p:nvSpPr>
          <p:cNvPr id="62" name="Google Shape;62;p26"/>
          <p:cNvSpPr txBox="1"/>
          <p:nvPr>
            <p:ph type="title"/>
          </p:nvPr>
        </p:nvSpPr>
        <p:spPr>
          <a:xfrm>
            <a:off x="517869" y="978119"/>
            <a:ext cx="11165481" cy="107305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6"/>
          <p:cNvSpPr txBox="1"/>
          <p:nvPr>
            <p:ph idx="1" type="body"/>
          </p:nvPr>
        </p:nvSpPr>
        <p:spPr>
          <a:xfrm>
            <a:off x="517870" y="2178908"/>
            <a:ext cx="5020056" cy="654908"/>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200"/>
              <a:buNone/>
              <a:defRPr b="0" i="1" sz="2200"/>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4" name="Google Shape;64;p26"/>
          <p:cNvSpPr txBox="1"/>
          <p:nvPr>
            <p:ph idx="2" type="body"/>
          </p:nvPr>
        </p:nvSpPr>
        <p:spPr>
          <a:xfrm>
            <a:off x="517870" y="2876085"/>
            <a:ext cx="5020056" cy="332289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342900" lvl="1" marL="914400" algn="l">
              <a:lnSpc>
                <a:spcPct val="110000"/>
              </a:lnSpc>
              <a:spcBef>
                <a:spcPts val="500"/>
              </a:spcBef>
              <a:spcAft>
                <a:spcPts val="0"/>
              </a:spcAft>
              <a:buClr>
                <a:schemeClr val="dk1"/>
              </a:buClr>
              <a:buSzPts val="1800"/>
              <a:buChar char="•"/>
              <a:defRPr/>
            </a:lvl2pPr>
            <a:lvl3pPr indent="-228600" lvl="2" marL="1371600" algn="l">
              <a:lnSpc>
                <a:spcPct val="110000"/>
              </a:lnSpc>
              <a:spcBef>
                <a:spcPts val="500"/>
              </a:spcBef>
              <a:spcAft>
                <a:spcPts val="0"/>
              </a:spcAft>
              <a:buClr>
                <a:schemeClr val="dk1"/>
              </a:buClr>
              <a:buSzPts val="1800"/>
              <a:buNone/>
              <a:defRPr/>
            </a:lvl3pPr>
            <a:lvl4pPr indent="-342900" lvl="3" marL="1828800" algn="l">
              <a:lnSpc>
                <a:spcPct val="110000"/>
              </a:lnSpc>
              <a:spcBef>
                <a:spcPts val="500"/>
              </a:spcBef>
              <a:spcAft>
                <a:spcPts val="0"/>
              </a:spcAft>
              <a:buClr>
                <a:schemeClr val="dk1"/>
              </a:buClr>
              <a:buSzPts val="1800"/>
              <a:buChar char="•"/>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26"/>
          <p:cNvSpPr txBox="1"/>
          <p:nvPr>
            <p:ph idx="3" type="body"/>
          </p:nvPr>
        </p:nvSpPr>
        <p:spPr>
          <a:xfrm>
            <a:off x="6662168" y="2178908"/>
            <a:ext cx="5021182" cy="654908"/>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200"/>
              <a:buNone/>
              <a:defRPr b="0" i="1" sz="2200"/>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6" name="Google Shape;66;p26"/>
          <p:cNvSpPr txBox="1"/>
          <p:nvPr>
            <p:ph idx="4" type="body"/>
          </p:nvPr>
        </p:nvSpPr>
        <p:spPr>
          <a:xfrm>
            <a:off x="6662168" y="2876085"/>
            <a:ext cx="5021182" cy="332289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342900" lvl="1" marL="914400" algn="l">
              <a:lnSpc>
                <a:spcPct val="110000"/>
              </a:lnSpc>
              <a:spcBef>
                <a:spcPts val="500"/>
              </a:spcBef>
              <a:spcAft>
                <a:spcPts val="0"/>
              </a:spcAft>
              <a:buClr>
                <a:schemeClr val="dk1"/>
              </a:buClr>
              <a:buSzPts val="1800"/>
              <a:buChar char="•"/>
              <a:defRPr/>
            </a:lvl2pPr>
            <a:lvl3pPr indent="-228600" lvl="2" marL="1371600" algn="l">
              <a:lnSpc>
                <a:spcPct val="110000"/>
              </a:lnSpc>
              <a:spcBef>
                <a:spcPts val="500"/>
              </a:spcBef>
              <a:spcAft>
                <a:spcPts val="0"/>
              </a:spcAft>
              <a:buClr>
                <a:schemeClr val="dk1"/>
              </a:buClr>
              <a:buSzPts val="1800"/>
              <a:buNone/>
              <a:defRPr/>
            </a:lvl3pPr>
            <a:lvl4pPr indent="-342900" lvl="3" marL="1828800" algn="l">
              <a:lnSpc>
                <a:spcPct val="110000"/>
              </a:lnSpc>
              <a:spcBef>
                <a:spcPts val="500"/>
              </a:spcBef>
              <a:spcAft>
                <a:spcPts val="0"/>
              </a:spcAft>
              <a:buClr>
                <a:schemeClr val="dk1"/>
              </a:buClr>
              <a:buSzPts val="1800"/>
              <a:buChar char="•"/>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26"/>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6"/>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6"/>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27"/>
          <p:cNvSpPr txBox="1"/>
          <p:nvPr>
            <p:ph type="title"/>
          </p:nvPr>
        </p:nvSpPr>
        <p:spPr>
          <a:xfrm>
            <a:off x="517870" y="978408"/>
            <a:ext cx="5021182" cy="4870457"/>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7"/>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7"/>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 name="Shape 75"/>
        <p:cNvGrpSpPr/>
        <p:nvPr/>
      </p:nvGrpSpPr>
      <p:grpSpPr>
        <a:xfrm>
          <a:off x="0" y="0"/>
          <a:ext cx="0" cy="0"/>
          <a:chOff x="0" y="0"/>
          <a:chExt cx="0" cy="0"/>
        </a:xfrm>
      </p:grpSpPr>
      <p:sp>
        <p:nvSpPr>
          <p:cNvPr id="76" name="Google Shape;76;p28"/>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8"/>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9" name="Shape 79"/>
        <p:cNvGrpSpPr/>
        <p:nvPr/>
      </p:nvGrpSpPr>
      <p:grpSpPr>
        <a:xfrm>
          <a:off x="0" y="0"/>
          <a:ext cx="0" cy="0"/>
          <a:chOff x="0" y="0"/>
          <a:chExt cx="0" cy="0"/>
        </a:xfrm>
      </p:grpSpPr>
      <p:sp>
        <p:nvSpPr>
          <p:cNvPr id="80" name="Google Shape;80;p29"/>
          <p:cNvSpPr txBox="1"/>
          <p:nvPr>
            <p:ph type="title"/>
          </p:nvPr>
        </p:nvSpPr>
        <p:spPr>
          <a:xfrm>
            <a:off x="517870" y="978408"/>
            <a:ext cx="5020948" cy="227064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400"/>
              <a:buFont typeface="Aria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9"/>
          <p:cNvSpPr txBox="1"/>
          <p:nvPr>
            <p:ph idx="1" type="body"/>
          </p:nvPr>
        </p:nvSpPr>
        <p:spPr>
          <a:xfrm>
            <a:off x="6653182" y="987423"/>
            <a:ext cx="5020948" cy="487362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000"/>
              <a:buNone/>
              <a:defRPr sz="2000"/>
            </a:lvl1pPr>
            <a:lvl2pPr indent="-342900" lvl="1" marL="914400" algn="l">
              <a:lnSpc>
                <a:spcPct val="110000"/>
              </a:lnSpc>
              <a:spcBef>
                <a:spcPts val="500"/>
              </a:spcBef>
              <a:spcAft>
                <a:spcPts val="0"/>
              </a:spcAft>
              <a:buClr>
                <a:schemeClr val="dk1"/>
              </a:buClr>
              <a:buSzPts val="1800"/>
              <a:buChar char="•"/>
              <a:defRPr sz="1800"/>
            </a:lvl2pPr>
            <a:lvl3pPr indent="-228600" lvl="2" marL="1371600" algn="l">
              <a:lnSpc>
                <a:spcPct val="110000"/>
              </a:lnSpc>
              <a:spcBef>
                <a:spcPts val="500"/>
              </a:spcBef>
              <a:spcAft>
                <a:spcPts val="0"/>
              </a:spcAft>
              <a:buClr>
                <a:schemeClr val="dk1"/>
              </a:buClr>
              <a:buSzPts val="1600"/>
              <a:buNone/>
              <a:defRPr sz="1600"/>
            </a:lvl3pPr>
            <a:lvl4pPr indent="-317500" lvl="3" marL="1828800" algn="l">
              <a:lnSpc>
                <a:spcPct val="110000"/>
              </a:lnSpc>
              <a:spcBef>
                <a:spcPts val="500"/>
              </a:spcBef>
              <a:spcAft>
                <a:spcPts val="0"/>
              </a:spcAft>
              <a:buClr>
                <a:schemeClr val="dk1"/>
              </a:buClr>
              <a:buSzPts val="1400"/>
              <a:buChar char="•"/>
              <a:defRPr sz="1400"/>
            </a:lvl4pPr>
            <a:lvl5pPr indent="-228600" lvl="4" marL="2286000" algn="l">
              <a:lnSpc>
                <a:spcPct val="110000"/>
              </a:lnSpc>
              <a:spcBef>
                <a:spcPts val="500"/>
              </a:spcBef>
              <a:spcAft>
                <a:spcPts val="0"/>
              </a:spcAft>
              <a:buClr>
                <a:schemeClr val="dk1"/>
              </a:buClr>
              <a:buSzPts val="1400"/>
              <a:buNone/>
              <a:defRPr sz="14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2" name="Google Shape;82;p29"/>
          <p:cNvSpPr txBox="1"/>
          <p:nvPr>
            <p:ph idx="2" type="body"/>
          </p:nvPr>
        </p:nvSpPr>
        <p:spPr>
          <a:xfrm>
            <a:off x="517870" y="3361038"/>
            <a:ext cx="5020948" cy="2507949"/>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0" i="1" sz="24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3" name="Google Shape;83;p29"/>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9"/>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9"/>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517870" y="978408"/>
            <a:ext cx="5021182" cy="4870457"/>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lt1"/>
              </a:buClr>
              <a:buSzPts val="5400"/>
              <a:buFont typeface="Arial"/>
              <a:buNone/>
              <a:defRPr b="1" i="0" sz="5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0"/>
          <p:cNvSpPr txBox="1"/>
          <p:nvPr>
            <p:ph idx="1" type="body"/>
          </p:nvPr>
        </p:nvSpPr>
        <p:spPr>
          <a:xfrm>
            <a:off x="6662168" y="969264"/>
            <a:ext cx="5021182" cy="4870457"/>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0000"/>
              </a:lnSpc>
              <a:spcBef>
                <a:spcPts val="10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indent="-342900" lvl="1" marL="914400" marR="0" rtl="0" algn="l">
              <a:lnSpc>
                <a:spcPct val="11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2pPr>
            <a:lvl3pPr indent="-228600" lvl="2" marL="1371600" marR="0" rtl="0" algn="l">
              <a:lnSpc>
                <a:spcPct val="110000"/>
              </a:lnSpc>
              <a:spcBef>
                <a:spcPts val="5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3pPr>
            <a:lvl4pPr indent="-330200" lvl="3" marL="1828800" marR="0" rtl="0" algn="l">
              <a:lnSpc>
                <a:spcPct val="11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228600" lvl="4" marL="2286000" marR="0" rtl="0" algn="l">
              <a:lnSpc>
                <a:spcPct val="110000"/>
              </a:lnSpc>
              <a:spcBef>
                <a:spcPts val="5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12" name="Google Shape;12;p20"/>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3" name="Google Shape;13;p20"/>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4" name="Google Shape;14;p20"/>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lt1"/>
                </a:solidFill>
                <a:latin typeface="Arial"/>
                <a:ea typeface="Arial"/>
                <a:cs typeface="Arial"/>
                <a:sym typeface="Arial"/>
              </a:defRPr>
            </a:lvl1pPr>
            <a:lvl2pPr indent="0" lvl="1" marL="0" marR="0" rtl="0" algn="r">
              <a:spcBef>
                <a:spcPts val="0"/>
              </a:spcBef>
              <a:buNone/>
              <a:defRPr b="0" i="0" sz="900" u="none" cap="none" strike="noStrike">
                <a:solidFill>
                  <a:schemeClr val="lt1"/>
                </a:solidFill>
                <a:latin typeface="Arial"/>
                <a:ea typeface="Arial"/>
                <a:cs typeface="Arial"/>
                <a:sym typeface="Arial"/>
              </a:defRPr>
            </a:lvl2pPr>
            <a:lvl3pPr indent="0" lvl="2" marL="0" marR="0" rtl="0" algn="r">
              <a:spcBef>
                <a:spcPts val="0"/>
              </a:spcBef>
              <a:buNone/>
              <a:defRPr b="0" i="0" sz="900" u="none" cap="none" strike="noStrike">
                <a:solidFill>
                  <a:schemeClr val="lt1"/>
                </a:solidFill>
                <a:latin typeface="Arial"/>
                <a:ea typeface="Arial"/>
                <a:cs typeface="Arial"/>
                <a:sym typeface="Arial"/>
              </a:defRPr>
            </a:lvl3pPr>
            <a:lvl4pPr indent="0" lvl="3" marL="0" marR="0" rtl="0" algn="r">
              <a:spcBef>
                <a:spcPts val="0"/>
              </a:spcBef>
              <a:buNone/>
              <a:defRPr b="0" i="0" sz="900" u="none" cap="none" strike="noStrike">
                <a:solidFill>
                  <a:schemeClr val="lt1"/>
                </a:solidFill>
                <a:latin typeface="Arial"/>
                <a:ea typeface="Arial"/>
                <a:cs typeface="Arial"/>
                <a:sym typeface="Arial"/>
              </a:defRPr>
            </a:lvl4pPr>
            <a:lvl5pPr indent="0" lvl="4" marL="0" marR="0" rtl="0" algn="r">
              <a:spcBef>
                <a:spcPts val="0"/>
              </a:spcBef>
              <a:buNone/>
              <a:defRPr b="0" i="0" sz="900" u="none" cap="none" strike="noStrike">
                <a:solidFill>
                  <a:schemeClr val="lt1"/>
                </a:solidFill>
                <a:latin typeface="Arial"/>
                <a:ea typeface="Arial"/>
                <a:cs typeface="Arial"/>
                <a:sym typeface="Arial"/>
              </a:defRPr>
            </a:lvl5pPr>
            <a:lvl6pPr indent="0" lvl="5" marL="0" marR="0" rtl="0" algn="r">
              <a:spcBef>
                <a:spcPts val="0"/>
              </a:spcBef>
              <a:buNone/>
              <a:defRPr b="0" i="0" sz="900" u="none" cap="none" strike="noStrike">
                <a:solidFill>
                  <a:schemeClr val="lt1"/>
                </a:solidFill>
                <a:latin typeface="Arial"/>
                <a:ea typeface="Arial"/>
                <a:cs typeface="Arial"/>
                <a:sym typeface="Arial"/>
              </a:defRPr>
            </a:lvl6pPr>
            <a:lvl7pPr indent="0" lvl="6" marL="0" marR="0" rtl="0" algn="r">
              <a:spcBef>
                <a:spcPts val="0"/>
              </a:spcBef>
              <a:buNone/>
              <a:defRPr b="0" i="0" sz="900" u="none" cap="none" strike="noStrike">
                <a:solidFill>
                  <a:schemeClr val="lt1"/>
                </a:solidFill>
                <a:latin typeface="Arial"/>
                <a:ea typeface="Arial"/>
                <a:cs typeface="Arial"/>
                <a:sym typeface="Arial"/>
              </a:defRPr>
            </a:lvl7pPr>
            <a:lvl8pPr indent="0" lvl="7" marL="0" marR="0" rtl="0" algn="r">
              <a:spcBef>
                <a:spcPts val="0"/>
              </a:spcBef>
              <a:buNone/>
              <a:defRPr b="0" i="0" sz="900" u="none" cap="none" strike="noStrike">
                <a:solidFill>
                  <a:schemeClr val="lt1"/>
                </a:solidFill>
                <a:latin typeface="Arial"/>
                <a:ea typeface="Arial"/>
                <a:cs typeface="Arial"/>
                <a:sym typeface="Arial"/>
              </a:defRPr>
            </a:lvl8pPr>
            <a:lvl9pPr indent="0" lvl="8" marL="0" marR="0" rt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0"/>
          <p:cNvSpPr/>
          <p:nvPr/>
        </p:nvSpPr>
        <p:spPr>
          <a:xfrm>
            <a:off x="517870" y="508090"/>
            <a:ext cx="5021183" cy="14927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 name="Google Shape;16;p20"/>
          <p:cNvSpPr/>
          <p:nvPr/>
        </p:nvSpPr>
        <p:spPr>
          <a:xfrm>
            <a:off x="517870" y="508090"/>
            <a:ext cx="5021183" cy="14927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 name="Google Shape;17;p20"/>
          <p:cNvSpPr/>
          <p:nvPr/>
        </p:nvSpPr>
        <p:spPr>
          <a:xfrm>
            <a:off x="517870" y="508090"/>
            <a:ext cx="5021183" cy="14927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 name="Shape 25"/>
        <p:cNvGrpSpPr/>
        <p:nvPr/>
      </p:nvGrpSpPr>
      <p:grpSpPr>
        <a:xfrm>
          <a:off x="0" y="0"/>
          <a:ext cx="0" cy="0"/>
          <a:chOff x="0" y="0"/>
          <a:chExt cx="0" cy="0"/>
        </a:xfrm>
      </p:grpSpPr>
      <p:sp>
        <p:nvSpPr>
          <p:cNvPr id="26" name="Google Shape;26;p19"/>
          <p:cNvSpPr txBox="1"/>
          <p:nvPr>
            <p:ph type="title"/>
          </p:nvPr>
        </p:nvSpPr>
        <p:spPr>
          <a:xfrm>
            <a:off x="517870" y="978408"/>
            <a:ext cx="5021182" cy="4870457"/>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dk1"/>
              </a:buClr>
              <a:buSzPts val="5400"/>
              <a:buFont typeface="Arial"/>
              <a:buNone/>
              <a:defRPr b="1" i="0" sz="5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 name="Google Shape;27;p19"/>
          <p:cNvSpPr txBox="1"/>
          <p:nvPr>
            <p:ph idx="1" type="body"/>
          </p:nvPr>
        </p:nvSpPr>
        <p:spPr>
          <a:xfrm>
            <a:off x="6662168" y="969264"/>
            <a:ext cx="5021182" cy="4870457"/>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342900" lvl="1" marL="9144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228600" lvl="2" marL="1371600" marR="0" rtl="0" algn="l">
              <a:lnSpc>
                <a:spcPct val="11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330200" lvl="3" marL="1828800" marR="0" rtl="0" algn="l">
              <a:lnSpc>
                <a:spcPct val="11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228600" lvl="4" marL="2286000" marR="0" rtl="0" algn="l">
              <a:lnSpc>
                <a:spcPct val="11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8" name="Google Shape;28;p19"/>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9" name="Google Shape;29;p19"/>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Google Shape;30;p19"/>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dk1"/>
                </a:solidFill>
                <a:latin typeface="Arial"/>
                <a:ea typeface="Arial"/>
                <a:cs typeface="Arial"/>
                <a:sym typeface="Arial"/>
              </a:defRPr>
            </a:lvl1pPr>
            <a:lvl2pPr indent="0" lvl="1" marL="0" marR="0" rtl="0" algn="r">
              <a:spcBef>
                <a:spcPts val="0"/>
              </a:spcBef>
              <a:buNone/>
              <a:defRPr b="0" i="0" sz="900" u="none" cap="none" strike="noStrike">
                <a:solidFill>
                  <a:schemeClr val="dk1"/>
                </a:solidFill>
                <a:latin typeface="Arial"/>
                <a:ea typeface="Arial"/>
                <a:cs typeface="Arial"/>
                <a:sym typeface="Arial"/>
              </a:defRPr>
            </a:lvl2pPr>
            <a:lvl3pPr indent="0" lvl="2" marL="0" marR="0" rtl="0" algn="r">
              <a:spcBef>
                <a:spcPts val="0"/>
              </a:spcBef>
              <a:buNone/>
              <a:defRPr b="0" i="0" sz="900" u="none" cap="none" strike="noStrike">
                <a:solidFill>
                  <a:schemeClr val="dk1"/>
                </a:solidFill>
                <a:latin typeface="Arial"/>
                <a:ea typeface="Arial"/>
                <a:cs typeface="Arial"/>
                <a:sym typeface="Arial"/>
              </a:defRPr>
            </a:lvl3pPr>
            <a:lvl4pPr indent="0" lvl="3" marL="0" marR="0" rtl="0" algn="r">
              <a:spcBef>
                <a:spcPts val="0"/>
              </a:spcBef>
              <a:buNone/>
              <a:defRPr b="0" i="0" sz="900" u="none" cap="none" strike="noStrike">
                <a:solidFill>
                  <a:schemeClr val="dk1"/>
                </a:solidFill>
                <a:latin typeface="Arial"/>
                <a:ea typeface="Arial"/>
                <a:cs typeface="Arial"/>
                <a:sym typeface="Arial"/>
              </a:defRPr>
            </a:lvl4pPr>
            <a:lvl5pPr indent="0" lvl="4" marL="0" marR="0" rtl="0" algn="r">
              <a:spcBef>
                <a:spcPts val="0"/>
              </a:spcBef>
              <a:buNone/>
              <a:defRPr b="0" i="0" sz="900" u="none" cap="none" strike="noStrike">
                <a:solidFill>
                  <a:schemeClr val="dk1"/>
                </a:solidFill>
                <a:latin typeface="Arial"/>
                <a:ea typeface="Arial"/>
                <a:cs typeface="Arial"/>
                <a:sym typeface="Arial"/>
              </a:defRPr>
            </a:lvl5pPr>
            <a:lvl6pPr indent="0" lvl="5" marL="0" marR="0" rtl="0" algn="r">
              <a:spcBef>
                <a:spcPts val="0"/>
              </a:spcBef>
              <a:buNone/>
              <a:defRPr b="0" i="0" sz="900" u="none" cap="none" strike="noStrike">
                <a:solidFill>
                  <a:schemeClr val="dk1"/>
                </a:solidFill>
                <a:latin typeface="Arial"/>
                <a:ea typeface="Arial"/>
                <a:cs typeface="Arial"/>
                <a:sym typeface="Arial"/>
              </a:defRPr>
            </a:lvl6pPr>
            <a:lvl7pPr indent="0" lvl="6" marL="0" marR="0" rtl="0" algn="r">
              <a:spcBef>
                <a:spcPts val="0"/>
              </a:spcBef>
              <a:buNone/>
              <a:defRPr b="0" i="0" sz="900" u="none" cap="none" strike="noStrike">
                <a:solidFill>
                  <a:schemeClr val="dk1"/>
                </a:solidFill>
                <a:latin typeface="Arial"/>
                <a:ea typeface="Arial"/>
                <a:cs typeface="Arial"/>
                <a:sym typeface="Arial"/>
              </a:defRPr>
            </a:lvl7pPr>
            <a:lvl8pPr indent="0" lvl="7" marL="0" marR="0" rtl="0" algn="r">
              <a:spcBef>
                <a:spcPts val="0"/>
              </a:spcBef>
              <a:buNone/>
              <a:defRPr b="0" i="0" sz="900" u="none" cap="none" strike="noStrike">
                <a:solidFill>
                  <a:schemeClr val="dk1"/>
                </a:solidFill>
                <a:latin typeface="Arial"/>
                <a:ea typeface="Arial"/>
                <a:cs typeface="Arial"/>
                <a:sym typeface="Arial"/>
              </a:defRPr>
            </a:lvl8pPr>
            <a:lvl9pPr indent="0" lvl="8" marL="0" marR="0" rtl="0" algn="r">
              <a:spcBef>
                <a:spcPts val="0"/>
              </a:spcBef>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19"/>
          <p:cNvSpPr/>
          <p:nvPr/>
        </p:nvSpPr>
        <p:spPr>
          <a:xfrm>
            <a:off x="517870" y="508090"/>
            <a:ext cx="5021183" cy="14927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2" name="Google Shape;32;p19"/>
          <p:cNvSpPr/>
          <p:nvPr/>
        </p:nvSpPr>
        <p:spPr>
          <a:xfrm>
            <a:off x="517870" y="508090"/>
            <a:ext cx="5021183" cy="14927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3" name="Google Shape;33;p19"/>
          <p:cNvSpPr/>
          <p:nvPr/>
        </p:nvSpPr>
        <p:spPr>
          <a:xfrm>
            <a:off x="517870" y="508090"/>
            <a:ext cx="5021183" cy="14927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0" name="Shape 110"/>
        <p:cNvGrpSpPr/>
        <p:nvPr/>
      </p:nvGrpSpPr>
      <p:grpSpPr>
        <a:xfrm>
          <a:off x="0" y="0"/>
          <a:ext cx="0" cy="0"/>
          <a:chOff x="0" y="0"/>
          <a:chExt cx="0" cy="0"/>
        </a:xfrm>
      </p:grpSpPr>
      <p:sp>
        <p:nvSpPr>
          <p:cNvPr id="111" name="Google Shape;111;p1"/>
          <p:cNvSpPr/>
          <p:nvPr/>
        </p:nvSpPr>
        <p:spPr>
          <a:xfrm>
            <a:off x="0" y="-2"/>
            <a:ext cx="12192000" cy="6858001"/>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Vegetables and fruits in a row" id="112" name="Google Shape;112;p1"/>
          <p:cNvPicPr preferRelativeResize="0"/>
          <p:nvPr/>
        </p:nvPicPr>
        <p:blipFill rotWithShape="1">
          <a:blip r:embed="rId3">
            <a:alphaModFix amt="40000"/>
          </a:blip>
          <a:srcRect b="0" l="0" r="0" t="15730"/>
          <a:stretch/>
        </p:blipFill>
        <p:spPr>
          <a:xfrm>
            <a:off x="-1" y="508090"/>
            <a:ext cx="12192001" cy="6858001"/>
          </a:xfrm>
          <a:prstGeom prst="rect">
            <a:avLst/>
          </a:prstGeom>
          <a:noFill/>
          <a:ln>
            <a:noFill/>
          </a:ln>
        </p:spPr>
      </p:pic>
      <p:sp>
        <p:nvSpPr>
          <p:cNvPr id="113" name="Google Shape;113;p1"/>
          <p:cNvSpPr txBox="1"/>
          <p:nvPr>
            <p:ph type="ctrTitle"/>
          </p:nvPr>
        </p:nvSpPr>
        <p:spPr>
          <a:xfrm>
            <a:off x="517870" y="978408"/>
            <a:ext cx="5021182" cy="233424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3400"/>
              <a:buFont typeface="Arial"/>
              <a:buNone/>
            </a:pPr>
            <a:r>
              <a:rPr lang="en-US" sz="3400">
                <a:solidFill>
                  <a:srgbClr val="FFFFFF"/>
                </a:solidFill>
              </a:rPr>
              <a:t>Golden Girls Fund: ESG Investment Strategy in the Food Manufacturing Industry</a:t>
            </a:r>
            <a:endParaRPr/>
          </a:p>
        </p:txBody>
      </p:sp>
      <p:sp>
        <p:nvSpPr>
          <p:cNvPr id="114" name="Google Shape;114;p1"/>
          <p:cNvSpPr txBox="1"/>
          <p:nvPr>
            <p:ph idx="1" type="subTitle"/>
          </p:nvPr>
        </p:nvSpPr>
        <p:spPr>
          <a:xfrm>
            <a:off x="6652366" y="4017818"/>
            <a:ext cx="5040785" cy="1828799"/>
          </a:xfrm>
          <a:prstGeom prst="rect">
            <a:avLst/>
          </a:prstGeom>
          <a:noFill/>
          <a:ln>
            <a:noFill/>
          </a:ln>
        </p:spPr>
        <p:txBody>
          <a:bodyPr anchorCtr="0" anchor="b" bIns="45700" lIns="91425" spcFirstLastPara="1" rIns="91425" wrap="square" tIns="45700">
            <a:normAutofit fontScale="70000" lnSpcReduction="20000"/>
          </a:bodyPr>
          <a:lstStyle/>
          <a:p>
            <a:pPr indent="0" lvl="0" marL="0" rtl="0" algn="l">
              <a:lnSpc>
                <a:spcPct val="100000"/>
              </a:lnSpc>
              <a:spcBef>
                <a:spcPts val="0"/>
              </a:spcBef>
              <a:spcAft>
                <a:spcPts val="0"/>
              </a:spcAft>
              <a:buClr>
                <a:srgbClr val="FFFFFF"/>
              </a:buClr>
              <a:buSzPct val="100000"/>
              <a:buNone/>
            </a:pPr>
            <a:r>
              <a:rPr lang="en-US">
                <a:solidFill>
                  <a:srgbClr val="FFFFFF"/>
                </a:solidFill>
              </a:rPr>
              <a:t>Portfolio Strategy, Impact, and Performance</a:t>
            </a:r>
            <a:endParaRPr/>
          </a:p>
          <a:p>
            <a:pPr indent="0" lvl="0" marL="0" rtl="0" algn="l">
              <a:lnSpc>
                <a:spcPct val="100000"/>
              </a:lnSpc>
              <a:spcBef>
                <a:spcPts val="1000"/>
              </a:spcBef>
              <a:spcAft>
                <a:spcPts val="0"/>
              </a:spcAft>
              <a:buClr>
                <a:srgbClr val="FFFFFF"/>
              </a:buClr>
              <a:buSzPct val="100000"/>
              <a:buNone/>
            </a:pPr>
            <a:r>
              <a:rPr lang="en-US">
                <a:solidFill>
                  <a:srgbClr val="FFFFFF"/>
                </a:solidFill>
              </a:rPr>
              <a:t>FINA 4920: ESG Investing </a:t>
            </a:r>
            <a:endParaRPr/>
          </a:p>
          <a:p>
            <a:pPr indent="0" lvl="0" marL="0" rtl="0" algn="l">
              <a:lnSpc>
                <a:spcPct val="100000"/>
              </a:lnSpc>
              <a:spcBef>
                <a:spcPts val="1000"/>
              </a:spcBef>
              <a:spcAft>
                <a:spcPts val="0"/>
              </a:spcAft>
              <a:buClr>
                <a:srgbClr val="FFFFFF"/>
              </a:buClr>
              <a:buSzPct val="100000"/>
              <a:buNone/>
            </a:pPr>
            <a:r>
              <a:rPr lang="en-US">
                <a:solidFill>
                  <a:srgbClr val="FFFFFF"/>
                </a:solidFill>
              </a:rPr>
              <a:t>Erik Loualiche </a:t>
            </a:r>
            <a:endParaRPr/>
          </a:p>
          <a:p>
            <a:pPr indent="0" lvl="0" marL="0" rtl="0" algn="l">
              <a:lnSpc>
                <a:spcPct val="100000"/>
              </a:lnSpc>
              <a:spcBef>
                <a:spcPts val="1000"/>
              </a:spcBef>
              <a:spcAft>
                <a:spcPts val="0"/>
              </a:spcAft>
              <a:buClr>
                <a:schemeClr val="lt1"/>
              </a:buClr>
              <a:buSzPct val="100000"/>
              <a:buNone/>
            </a:pPr>
            <a:r>
              <a:t/>
            </a:r>
            <a:endParaRPr>
              <a:solidFill>
                <a:srgbClr val="FFFFFF"/>
              </a:solidFill>
            </a:endParaRPr>
          </a:p>
          <a:p>
            <a:pPr indent="0" lvl="0" marL="0" rtl="0" algn="l">
              <a:lnSpc>
                <a:spcPct val="100000"/>
              </a:lnSpc>
              <a:spcBef>
                <a:spcPts val="1000"/>
              </a:spcBef>
              <a:spcAft>
                <a:spcPts val="0"/>
              </a:spcAft>
              <a:buClr>
                <a:srgbClr val="FFFFFF"/>
              </a:buClr>
              <a:buSzPct val="100000"/>
              <a:buNone/>
            </a:pPr>
            <a:r>
              <a:rPr lang="en-US">
                <a:solidFill>
                  <a:srgbClr val="FFFFFF"/>
                </a:solidFill>
              </a:rPr>
              <a:t>By: Christy Hoang, Emerson Oliver, Isabelle Erhart, Rhylee Haensel, Ellie Berglin, Megan Smith, Julia Urban </a:t>
            </a:r>
            <a:endParaRPr/>
          </a:p>
        </p:txBody>
      </p:sp>
      <p:sp>
        <p:nvSpPr>
          <p:cNvPr id="115" name="Google Shape;115;p1"/>
          <p:cNvSpPr/>
          <p:nvPr/>
        </p:nvSpPr>
        <p:spPr>
          <a:xfrm>
            <a:off x="517870" y="508090"/>
            <a:ext cx="5021183" cy="14927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6" name="Google Shape;116;p1"/>
          <p:cNvSpPr/>
          <p:nvPr/>
        </p:nvSpPr>
        <p:spPr>
          <a:xfrm>
            <a:off x="6662168" y="6209925"/>
            <a:ext cx="5021183" cy="4571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13"/>
                                        </p:tgtEl>
                                        <p:attrNameLst>
                                          <p:attrName>style.visibility</p:attrName>
                                        </p:attrNameLst>
                                      </p:cBhvr>
                                      <p:to>
                                        <p:strVal val="visible"/>
                                      </p:to>
                                    </p:set>
                                    <p:animEffect filter="fade" transition="in">
                                      <p:cBhvr>
                                        <p:cTn dur="700"/>
                                        <p:tgtEl>
                                          <p:spTgt spid="113"/>
                                        </p:tgtEl>
                                      </p:cBhvr>
                                    </p:animEffect>
                                  </p:childTnLst>
                                </p:cTn>
                              </p:par>
                              <p:par>
                                <p:cTn fill="hold" nodeType="withEffect" presetClass="entr" presetID="10" presetSubtype="0">
                                  <p:stCondLst>
                                    <p:cond delay="1500"/>
                                  </p:stCondLst>
                                  <p:childTnLst>
                                    <p:set>
                                      <p:cBhvr>
                                        <p:cTn dur="1" fill="hold">
                                          <p:stCondLst>
                                            <p:cond delay="0"/>
                                          </p:stCondLst>
                                        </p:cTn>
                                        <p:tgtEl>
                                          <p:spTgt spid="114">
                                            <p:txEl>
                                              <p:pRg end="0" st="0"/>
                                            </p:txEl>
                                          </p:spTgt>
                                        </p:tgtEl>
                                        <p:attrNameLst>
                                          <p:attrName>style.visibility</p:attrName>
                                        </p:attrNameLst>
                                      </p:cBhvr>
                                      <p:to>
                                        <p:strVal val="visible"/>
                                      </p:to>
                                    </p:set>
                                    <p:animEffect filter="fade" transition="in">
                                      <p:cBhvr>
                                        <p:cTn dur="700"/>
                                        <p:tgtEl>
                                          <p:spTgt spid="114">
                                            <p:txEl>
                                              <p:pRg end="0" st="0"/>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114">
                                            <p:txEl>
                                              <p:pRg end="1" st="1"/>
                                            </p:txEl>
                                          </p:spTgt>
                                        </p:tgtEl>
                                        <p:attrNameLst>
                                          <p:attrName>style.visibility</p:attrName>
                                        </p:attrNameLst>
                                      </p:cBhvr>
                                      <p:to>
                                        <p:strVal val="visible"/>
                                      </p:to>
                                    </p:set>
                                    <p:animEffect filter="fade" transition="in">
                                      <p:cBhvr>
                                        <p:cTn dur="700"/>
                                        <p:tgtEl>
                                          <p:spTgt spid="114">
                                            <p:txEl>
                                              <p:pRg end="1" st="1"/>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114">
                                            <p:txEl>
                                              <p:pRg end="2" st="2"/>
                                            </p:txEl>
                                          </p:spTgt>
                                        </p:tgtEl>
                                        <p:attrNameLst>
                                          <p:attrName>style.visibility</p:attrName>
                                        </p:attrNameLst>
                                      </p:cBhvr>
                                      <p:to>
                                        <p:strVal val="visible"/>
                                      </p:to>
                                    </p:set>
                                    <p:animEffect filter="fade" transition="in">
                                      <p:cBhvr>
                                        <p:cTn dur="700"/>
                                        <p:tgtEl>
                                          <p:spTgt spid="114">
                                            <p:txEl>
                                              <p:pRg end="2" st="2"/>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114">
                                            <p:txEl>
                                              <p:pRg end="3" st="3"/>
                                            </p:txEl>
                                          </p:spTgt>
                                        </p:tgtEl>
                                        <p:attrNameLst>
                                          <p:attrName>style.visibility</p:attrName>
                                        </p:attrNameLst>
                                      </p:cBhvr>
                                      <p:to>
                                        <p:strVal val="visible"/>
                                      </p:to>
                                    </p:set>
                                    <p:animEffect filter="fade" transition="in">
                                      <p:cBhvr>
                                        <p:cTn dur="700"/>
                                        <p:tgtEl>
                                          <p:spTgt spid="114">
                                            <p:txEl>
                                              <p:pRg end="3" st="3"/>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114">
                                            <p:txEl>
                                              <p:pRg end="4" st="4"/>
                                            </p:txEl>
                                          </p:spTgt>
                                        </p:tgtEl>
                                        <p:attrNameLst>
                                          <p:attrName>style.visibility</p:attrName>
                                        </p:attrNameLst>
                                      </p:cBhvr>
                                      <p:to>
                                        <p:strVal val="visible"/>
                                      </p:to>
                                    </p:set>
                                    <p:animEffect filter="fade" transition="in">
                                      <p:cBhvr>
                                        <p:cTn dur="700"/>
                                        <p:tgtEl>
                                          <p:spTgt spid="11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6" name="Shape 316"/>
        <p:cNvGrpSpPr/>
        <p:nvPr/>
      </p:nvGrpSpPr>
      <p:grpSpPr>
        <a:xfrm>
          <a:off x="0" y="0"/>
          <a:ext cx="0" cy="0"/>
          <a:chOff x="0" y="0"/>
          <a:chExt cx="0" cy="0"/>
        </a:xfrm>
      </p:grpSpPr>
      <p:sp>
        <p:nvSpPr>
          <p:cNvPr id="317" name="Google Shape;317;p10"/>
          <p:cNvSpPr/>
          <p:nvPr/>
        </p:nvSpPr>
        <p:spPr>
          <a:xfrm>
            <a:off x="0" y="0"/>
            <a:ext cx="12188952" cy="685799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8" name="Google Shape;318;p10"/>
          <p:cNvSpPr txBox="1"/>
          <p:nvPr>
            <p:ph type="title"/>
          </p:nvPr>
        </p:nvSpPr>
        <p:spPr>
          <a:xfrm>
            <a:off x="517869" y="976160"/>
            <a:ext cx="11153214" cy="146304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Arial"/>
              <a:buNone/>
            </a:pPr>
            <a:r>
              <a:rPr lang="en-US" sz="4400"/>
              <a:t>Portfolio Weight Allocation Strategy</a:t>
            </a:r>
            <a:endParaRPr/>
          </a:p>
        </p:txBody>
      </p:sp>
      <p:sp>
        <p:nvSpPr>
          <p:cNvPr id="319" name="Google Shape;319;p10"/>
          <p:cNvSpPr/>
          <p:nvPr/>
        </p:nvSpPr>
        <p:spPr>
          <a:xfrm>
            <a:off x="517869" y="508090"/>
            <a:ext cx="11153214" cy="149279"/>
          </a:xfrm>
          <a:custGeom>
            <a:rect b="b" l="l" r="r" t="t"/>
            <a:pathLst>
              <a:path extrusionOk="0" h="149279" w="8085002">
                <a:moveTo>
                  <a:pt x="0" y="0"/>
                </a:moveTo>
                <a:lnTo>
                  <a:pt x="8085002" y="0"/>
                </a:lnTo>
                <a:lnTo>
                  <a:pt x="8085002" y="149279"/>
                </a:lnTo>
                <a:lnTo>
                  <a:pt x="0" y="149279"/>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320" name="Google Shape;320;p10"/>
          <p:cNvGrpSpPr/>
          <p:nvPr/>
        </p:nvGrpSpPr>
        <p:grpSpPr>
          <a:xfrm>
            <a:off x="519203" y="1943100"/>
            <a:ext cx="10927048" cy="4088423"/>
            <a:chOff x="1334" y="0"/>
            <a:chExt cx="10927048" cy="4088423"/>
          </a:xfrm>
        </p:grpSpPr>
        <p:sp>
          <p:nvSpPr>
            <p:cNvPr id="321" name="Google Shape;321;p10"/>
            <p:cNvSpPr/>
            <p:nvPr/>
          </p:nvSpPr>
          <p:spPr>
            <a:xfrm>
              <a:off x="1334" y="0"/>
              <a:ext cx="3468904" cy="4088423"/>
            </a:xfrm>
            <a:prstGeom prst="roundRect">
              <a:avLst>
                <a:gd fmla="val 10000" name="adj"/>
              </a:avLst>
            </a:prstGeom>
            <a:solidFill>
              <a:srgbClr val="FF67C0"/>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0"/>
            <p:cNvSpPr txBox="1"/>
            <p:nvPr/>
          </p:nvSpPr>
          <p:spPr>
            <a:xfrm>
              <a:off x="1334" y="0"/>
              <a:ext cx="3468904" cy="1226526"/>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Year 1 (2012):</a:t>
              </a:r>
              <a:endParaRPr/>
            </a:p>
          </p:txBody>
        </p:sp>
        <p:sp>
          <p:nvSpPr>
            <p:cNvPr id="323" name="Google Shape;323;p10"/>
            <p:cNvSpPr/>
            <p:nvPr/>
          </p:nvSpPr>
          <p:spPr>
            <a:xfrm>
              <a:off x="348224" y="1226526"/>
              <a:ext cx="2775123" cy="2657474"/>
            </a:xfrm>
            <a:prstGeom prst="roundRect">
              <a:avLst>
                <a:gd fmla="val 10000" name="adj"/>
              </a:avLst>
            </a:prstGeom>
            <a:solidFill>
              <a:srgbClr val="FFCCDC"/>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0"/>
            <p:cNvSpPr txBox="1"/>
            <p:nvPr/>
          </p:nvSpPr>
          <p:spPr>
            <a:xfrm>
              <a:off x="426059" y="1304361"/>
              <a:ext cx="2619453" cy="2501804"/>
            </a:xfrm>
            <a:prstGeom prst="rect">
              <a:avLst/>
            </a:prstGeom>
            <a:noFill/>
            <a:ln>
              <a:noFill/>
            </a:ln>
          </p:spPr>
          <p:txBody>
            <a:bodyPr anchorCtr="0" anchor="ctr" bIns="68575" lIns="91425" spcFirstLastPara="1" rIns="91425" wrap="square" tIns="68575">
              <a:noAutofit/>
            </a:bodyPr>
            <a:lstStyle/>
            <a:p>
              <a:pPr indent="0" lvl="0" marL="0" marR="0" rtl="0" algn="ctr">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Equal allocation of </a:t>
              </a:r>
              <a:r>
                <a:rPr b="1" i="0" lang="en-US" sz="1800" u="none" cap="none" strike="noStrike">
                  <a:solidFill>
                    <a:schemeClr val="dk1"/>
                  </a:solidFill>
                  <a:latin typeface="Arial"/>
                  <a:ea typeface="Arial"/>
                  <a:cs typeface="Arial"/>
                  <a:sym typeface="Arial"/>
                </a:rPr>
                <a:t>20% per stock</a:t>
              </a:r>
              <a:r>
                <a:rPr b="0" i="0" lang="en-US" sz="1800" u="none" cap="none" strike="noStrike">
                  <a:solidFill>
                    <a:schemeClr val="dk1"/>
                  </a:solidFill>
                  <a:latin typeface="Arial"/>
                  <a:ea typeface="Arial"/>
                  <a:cs typeface="Arial"/>
                  <a:sym typeface="Arial"/>
                </a:rPr>
                <a:t> to ensure diversification</a:t>
              </a:r>
              <a:endParaRPr b="1" i="0" sz="1600" u="none" cap="none" strike="noStrike">
                <a:solidFill>
                  <a:schemeClr val="dk1"/>
                </a:solidFill>
                <a:latin typeface="Arial"/>
                <a:ea typeface="Arial"/>
                <a:cs typeface="Arial"/>
                <a:sym typeface="Arial"/>
              </a:endParaRPr>
            </a:p>
          </p:txBody>
        </p:sp>
        <p:sp>
          <p:nvSpPr>
            <p:cNvPr id="325" name="Google Shape;325;p10"/>
            <p:cNvSpPr/>
            <p:nvPr/>
          </p:nvSpPr>
          <p:spPr>
            <a:xfrm>
              <a:off x="3730406" y="0"/>
              <a:ext cx="3468904" cy="4088423"/>
            </a:xfrm>
            <a:prstGeom prst="roundRect">
              <a:avLst>
                <a:gd fmla="val 10000" name="adj"/>
              </a:avLst>
            </a:prstGeom>
            <a:solidFill>
              <a:srgbClr val="FF67C0"/>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0"/>
            <p:cNvSpPr txBox="1"/>
            <p:nvPr/>
          </p:nvSpPr>
          <p:spPr>
            <a:xfrm>
              <a:off x="3730406" y="0"/>
              <a:ext cx="3468904" cy="1226526"/>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Subsequent Years (2013-2017):</a:t>
              </a:r>
              <a:endParaRPr/>
            </a:p>
          </p:txBody>
        </p:sp>
        <p:sp>
          <p:nvSpPr>
            <p:cNvPr id="327" name="Google Shape;327;p10"/>
            <p:cNvSpPr/>
            <p:nvPr/>
          </p:nvSpPr>
          <p:spPr>
            <a:xfrm>
              <a:off x="4077296" y="1227724"/>
              <a:ext cx="2775123" cy="1232715"/>
            </a:xfrm>
            <a:prstGeom prst="roundRect">
              <a:avLst>
                <a:gd fmla="val 10000" name="adj"/>
              </a:avLst>
            </a:prstGeom>
            <a:solidFill>
              <a:srgbClr val="FFCCDC"/>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0"/>
            <p:cNvSpPr txBox="1"/>
            <p:nvPr/>
          </p:nvSpPr>
          <p:spPr>
            <a:xfrm>
              <a:off x="4113401" y="1263829"/>
              <a:ext cx="2702913" cy="1160505"/>
            </a:xfrm>
            <a:prstGeom prst="rect">
              <a:avLst/>
            </a:prstGeom>
            <a:noFill/>
            <a:ln>
              <a:noFill/>
            </a:ln>
          </p:spPr>
          <p:txBody>
            <a:bodyPr anchorCtr="0" anchor="ctr" bIns="30475" lIns="40625" spcFirstLastPara="1" rIns="40625" wrap="square" tIns="30475">
              <a:noAutofit/>
            </a:bodyPr>
            <a:lstStyle/>
            <a:p>
              <a:pPr indent="0" lvl="0" marL="0" marR="0" rtl="0" algn="ctr">
                <a:lnSpc>
                  <a:spcPct val="9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Upgraded or maintained allocation</a:t>
              </a:r>
              <a:r>
                <a:rPr b="0" i="0" lang="en-US" sz="1600" u="none" cap="none" strike="noStrike">
                  <a:solidFill>
                    <a:schemeClr val="dk1"/>
                  </a:solidFill>
                  <a:latin typeface="Arial"/>
                  <a:ea typeface="Arial"/>
                  <a:cs typeface="Arial"/>
                  <a:sym typeface="Arial"/>
                </a:rPr>
                <a:t> for stocks with </a:t>
              </a:r>
              <a:r>
                <a:rPr b="1" i="0" lang="en-US" sz="1600" u="none" cap="none" strike="noStrike">
                  <a:solidFill>
                    <a:schemeClr val="dk1"/>
                  </a:solidFill>
                  <a:latin typeface="Arial"/>
                  <a:ea typeface="Arial"/>
                  <a:cs typeface="Arial"/>
                  <a:sym typeface="Arial"/>
                </a:rPr>
                <a:t>strong financial &amp; ESG performance</a:t>
              </a:r>
              <a:r>
                <a:rPr b="0" i="0" lang="en-US" sz="1600" u="none" cap="none" strike="noStrike">
                  <a:solidFill>
                    <a:schemeClr val="dk1"/>
                  </a:solidFill>
                  <a:latin typeface="Arial"/>
                  <a:ea typeface="Arial"/>
                  <a:cs typeface="Arial"/>
                  <a:sym typeface="Arial"/>
                </a:rPr>
                <a:t>.</a:t>
              </a:r>
              <a:endParaRPr/>
            </a:p>
          </p:txBody>
        </p:sp>
        <p:sp>
          <p:nvSpPr>
            <p:cNvPr id="329" name="Google Shape;329;p10"/>
            <p:cNvSpPr/>
            <p:nvPr/>
          </p:nvSpPr>
          <p:spPr>
            <a:xfrm>
              <a:off x="4077296" y="2650088"/>
              <a:ext cx="2775123" cy="1232715"/>
            </a:xfrm>
            <a:prstGeom prst="roundRect">
              <a:avLst>
                <a:gd fmla="val 10000" name="adj"/>
              </a:avLst>
            </a:prstGeom>
            <a:solidFill>
              <a:srgbClr val="FFCCDC"/>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0"/>
            <p:cNvSpPr txBox="1"/>
            <p:nvPr/>
          </p:nvSpPr>
          <p:spPr>
            <a:xfrm>
              <a:off x="4113401" y="2686193"/>
              <a:ext cx="2702913" cy="1160505"/>
            </a:xfrm>
            <a:prstGeom prst="rect">
              <a:avLst/>
            </a:prstGeom>
            <a:noFill/>
            <a:ln>
              <a:noFill/>
            </a:ln>
          </p:spPr>
          <p:txBody>
            <a:bodyPr anchorCtr="0" anchor="ctr" bIns="30475" lIns="40625" spcFirstLastPara="1" rIns="40625" wrap="square" tIns="30475">
              <a:noAutofit/>
            </a:bodyPr>
            <a:lstStyle/>
            <a:p>
              <a:pPr indent="0" lvl="0" marL="0" marR="0" rtl="0" algn="ctr">
                <a:lnSpc>
                  <a:spcPct val="90000"/>
                </a:lnSpc>
                <a:spcBef>
                  <a:spcPts val="0"/>
                </a:spcBef>
                <a:spcAft>
                  <a:spcPts val="0"/>
                </a:spcAft>
                <a:buClr>
                  <a:schemeClr val="dk1"/>
                </a:buClr>
                <a:buSzPts val="1600"/>
                <a:buFont typeface="Arial"/>
                <a:buNone/>
              </a:pPr>
              <a:r>
                <a:t/>
              </a:r>
              <a:endParaRPr b="1" i="0" sz="1600" u="none" cap="none" strike="noStrike">
                <a:solidFill>
                  <a:schemeClr val="dk1"/>
                </a:solidFill>
                <a:latin typeface="Arial"/>
                <a:ea typeface="Arial"/>
                <a:cs typeface="Arial"/>
                <a:sym typeface="Arial"/>
              </a:endParaRPr>
            </a:p>
            <a:p>
              <a:pPr indent="0" lvl="0" marL="0" marR="0" rtl="0" algn="ctr">
                <a:lnSpc>
                  <a:spcPct val="90000"/>
                </a:lnSpc>
                <a:spcBef>
                  <a:spcPts val="56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Downgraded weight</a:t>
              </a:r>
              <a:r>
                <a:rPr b="0" i="0" lang="en-US" sz="1600" u="none" cap="none" strike="noStrike">
                  <a:solidFill>
                    <a:schemeClr val="dk1"/>
                  </a:solidFill>
                  <a:latin typeface="Arial"/>
                  <a:ea typeface="Arial"/>
                  <a:cs typeface="Arial"/>
                  <a:sym typeface="Arial"/>
                </a:rPr>
                <a:t> for underperforming stocks or those with stagnating ESG metrics.</a:t>
              </a:r>
              <a:endParaRPr/>
            </a:p>
            <a:p>
              <a:pPr indent="0" lvl="0" marL="0" marR="0" rtl="0" algn="ctr">
                <a:lnSpc>
                  <a:spcPct val="90000"/>
                </a:lnSpc>
                <a:spcBef>
                  <a:spcPts val="560"/>
                </a:spcBef>
                <a:spcAft>
                  <a:spcPts val="0"/>
                </a:spcAft>
                <a:buClr>
                  <a:schemeClr val="dk1"/>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331" name="Google Shape;331;p10"/>
            <p:cNvSpPr/>
            <p:nvPr/>
          </p:nvSpPr>
          <p:spPr>
            <a:xfrm>
              <a:off x="7459478" y="0"/>
              <a:ext cx="3468904" cy="4088423"/>
            </a:xfrm>
            <a:prstGeom prst="roundRect">
              <a:avLst>
                <a:gd fmla="val 10000" name="adj"/>
              </a:avLst>
            </a:prstGeom>
            <a:solidFill>
              <a:srgbClr val="FF67C0"/>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0"/>
            <p:cNvSpPr txBox="1"/>
            <p:nvPr/>
          </p:nvSpPr>
          <p:spPr>
            <a:xfrm>
              <a:off x="7459478" y="0"/>
              <a:ext cx="3468904" cy="1226526"/>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Adjustments were driven by:</a:t>
              </a:r>
              <a:endParaRPr/>
            </a:p>
          </p:txBody>
        </p:sp>
        <p:sp>
          <p:nvSpPr>
            <p:cNvPr id="333" name="Google Shape;333;p10"/>
            <p:cNvSpPr/>
            <p:nvPr/>
          </p:nvSpPr>
          <p:spPr>
            <a:xfrm>
              <a:off x="7806368" y="1226876"/>
              <a:ext cx="2775123" cy="803211"/>
            </a:xfrm>
            <a:prstGeom prst="roundRect">
              <a:avLst>
                <a:gd fmla="val 10000" name="adj"/>
              </a:avLst>
            </a:prstGeom>
            <a:solidFill>
              <a:srgbClr val="FFCCDC"/>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0"/>
            <p:cNvSpPr txBox="1"/>
            <p:nvPr/>
          </p:nvSpPr>
          <p:spPr>
            <a:xfrm>
              <a:off x="7829893" y="1250401"/>
              <a:ext cx="2728073" cy="756161"/>
            </a:xfrm>
            <a:prstGeom prst="rect">
              <a:avLst/>
            </a:prstGeom>
            <a:noFill/>
            <a:ln>
              <a:noFill/>
            </a:ln>
          </p:spPr>
          <p:txBody>
            <a:bodyPr anchorCtr="0" anchor="ctr" bIns="30475" lIns="40625" spcFirstLastPara="1" rIns="40625" wrap="square" tIns="30475">
              <a:noAutofit/>
            </a:bodyPr>
            <a:lstStyle/>
            <a:p>
              <a:pPr indent="0" lvl="0" marL="0" marR="0" rtl="0" algn="ctr">
                <a:lnSpc>
                  <a:spcPct val="9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Sharpe Ratio (Risk-Adjusted Return)</a:t>
              </a:r>
              <a:endParaRPr/>
            </a:p>
          </p:txBody>
        </p:sp>
        <p:sp>
          <p:nvSpPr>
            <p:cNvPr id="335" name="Google Shape;335;p10"/>
            <p:cNvSpPr/>
            <p:nvPr/>
          </p:nvSpPr>
          <p:spPr>
            <a:xfrm>
              <a:off x="7806368" y="2153658"/>
              <a:ext cx="2775123" cy="803211"/>
            </a:xfrm>
            <a:prstGeom prst="roundRect">
              <a:avLst>
                <a:gd fmla="val 10000" name="adj"/>
              </a:avLst>
            </a:prstGeom>
            <a:solidFill>
              <a:srgbClr val="FFCCDC"/>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0"/>
            <p:cNvSpPr txBox="1"/>
            <p:nvPr/>
          </p:nvSpPr>
          <p:spPr>
            <a:xfrm>
              <a:off x="7829893" y="2177183"/>
              <a:ext cx="2728073" cy="756161"/>
            </a:xfrm>
            <a:prstGeom prst="rect">
              <a:avLst/>
            </a:prstGeom>
            <a:noFill/>
            <a:ln>
              <a:noFill/>
            </a:ln>
          </p:spPr>
          <p:txBody>
            <a:bodyPr anchorCtr="0" anchor="ctr" bIns="30475" lIns="40625" spcFirstLastPara="1" rIns="40625" wrap="square" tIns="30475">
              <a:noAutofit/>
            </a:bodyPr>
            <a:lstStyle/>
            <a:p>
              <a:pPr indent="0" lvl="0" marL="0" marR="0" rtl="0" algn="ctr">
                <a:lnSpc>
                  <a:spcPct val="9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ESG Score Progression</a:t>
              </a:r>
              <a:endParaRPr/>
            </a:p>
          </p:txBody>
        </p:sp>
        <p:sp>
          <p:nvSpPr>
            <p:cNvPr id="337" name="Google Shape;337;p10"/>
            <p:cNvSpPr/>
            <p:nvPr/>
          </p:nvSpPr>
          <p:spPr>
            <a:xfrm>
              <a:off x="7806368" y="3080441"/>
              <a:ext cx="2775123" cy="803211"/>
            </a:xfrm>
            <a:prstGeom prst="roundRect">
              <a:avLst>
                <a:gd fmla="val 10000" name="adj"/>
              </a:avLst>
            </a:prstGeom>
            <a:solidFill>
              <a:srgbClr val="FFCCDC"/>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0"/>
            <p:cNvSpPr txBox="1"/>
            <p:nvPr/>
          </p:nvSpPr>
          <p:spPr>
            <a:xfrm>
              <a:off x="7829893" y="3103966"/>
              <a:ext cx="2728073" cy="756161"/>
            </a:xfrm>
            <a:prstGeom prst="rect">
              <a:avLst/>
            </a:prstGeom>
            <a:noFill/>
            <a:ln>
              <a:noFill/>
            </a:ln>
          </p:spPr>
          <p:txBody>
            <a:bodyPr anchorCtr="0" anchor="ctr" bIns="30475" lIns="40625" spcFirstLastPara="1" rIns="40625" wrap="square" tIns="30475">
              <a:noAutofit/>
            </a:bodyPr>
            <a:lstStyle/>
            <a:p>
              <a:pPr indent="0" lvl="0" marL="0" marR="0" rtl="0" algn="ctr">
                <a:lnSpc>
                  <a:spcPct val="9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Industry Trends &amp; Macroeconomic Factors</a:t>
              </a:r>
              <a:endParaRPr/>
            </a:p>
          </p:txBody>
        </p:sp>
      </p:grpSp>
      <p:sp>
        <p:nvSpPr>
          <p:cNvPr id="339" name="Google Shape;339;p10"/>
          <p:cNvSpPr/>
          <p:nvPr/>
        </p:nvSpPr>
        <p:spPr>
          <a:xfrm rot="5400000">
            <a:off x="3643310" y="1865023"/>
            <a:ext cx="921545" cy="864392"/>
          </a:xfrm>
          <a:prstGeom prst="triangle">
            <a:avLst>
              <a:gd fmla="val 50000" name="adj"/>
            </a:avLst>
          </a:prstGeom>
          <a:solidFill>
            <a:srgbClr val="FFCCDC"/>
          </a:solidFill>
          <a:ln cap="flat" cmpd="sng" w="12700">
            <a:solidFill>
              <a:srgbClr val="634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40" name="Google Shape;340;p10"/>
          <p:cNvSpPr/>
          <p:nvPr/>
        </p:nvSpPr>
        <p:spPr>
          <a:xfrm rot="5400000">
            <a:off x="7531160" y="1865022"/>
            <a:ext cx="921545" cy="864392"/>
          </a:xfrm>
          <a:prstGeom prst="triangle">
            <a:avLst>
              <a:gd fmla="val 50000" name="adj"/>
            </a:avLst>
          </a:prstGeom>
          <a:solidFill>
            <a:srgbClr val="FFCCDC"/>
          </a:solidFill>
          <a:ln cap="flat" cmpd="sng" w="12700">
            <a:solidFill>
              <a:srgbClr val="634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5" name="Shape 345"/>
        <p:cNvGrpSpPr/>
        <p:nvPr/>
      </p:nvGrpSpPr>
      <p:grpSpPr>
        <a:xfrm>
          <a:off x="0" y="0"/>
          <a:ext cx="0" cy="0"/>
          <a:chOff x="0" y="0"/>
          <a:chExt cx="0" cy="0"/>
        </a:xfrm>
      </p:grpSpPr>
      <p:sp>
        <p:nvSpPr>
          <p:cNvPr id="346" name="Google Shape;346;p11"/>
          <p:cNvSpPr/>
          <p:nvPr/>
        </p:nvSpPr>
        <p:spPr>
          <a:xfrm>
            <a:off x="517869" y="508090"/>
            <a:ext cx="11153214" cy="149279"/>
          </a:xfrm>
          <a:custGeom>
            <a:rect b="b" l="l" r="r" t="t"/>
            <a:pathLst>
              <a:path extrusionOk="0" h="149279" w="8085002">
                <a:moveTo>
                  <a:pt x="0" y="0"/>
                </a:moveTo>
                <a:lnTo>
                  <a:pt x="8085002" y="0"/>
                </a:lnTo>
                <a:lnTo>
                  <a:pt x="8085002" y="149279"/>
                </a:lnTo>
                <a:lnTo>
                  <a:pt x="0" y="149279"/>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347" name="Google Shape;347;p11"/>
          <p:cNvGrpSpPr/>
          <p:nvPr/>
        </p:nvGrpSpPr>
        <p:grpSpPr>
          <a:xfrm>
            <a:off x="344556" y="112953"/>
            <a:ext cx="12188952" cy="6857995"/>
            <a:chOff x="0" y="0"/>
            <a:chExt cx="12188952" cy="6857995"/>
          </a:xfrm>
        </p:grpSpPr>
        <p:sp>
          <p:nvSpPr>
            <p:cNvPr id="348" name="Google Shape;348;p11"/>
            <p:cNvSpPr/>
            <p:nvPr/>
          </p:nvSpPr>
          <p:spPr>
            <a:xfrm>
              <a:off x="0" y="0"/>
              <a:ext cx="12188952" cy="685799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349" name="Google Shape;349;p11"/>
            <p:cNvGrpSpPr/>
            <p:nvPr/>
          </p:nvGrpSpPr>
          <p:grpSpPr>
            <a:xfrm>
              <a:off x="1145090" y="1616481"/>
              <a:ext cx="9209659" cy="4907433"/>
              <a:chOff x="1125" y="-1"/>
              <a:chExt cx="9209659" cy="4907433"/>
            </a:xfrm>
          </p:grpSpPr>
          <p:sp>
            <p:nvSpPr>
              <p:cNvPr id="350" name="Google Shape;350;p11"/>
              <p:cNvSpPr/>
              <p:nvPr/>
            </p:nvSpPr>
            <p:spPr>
              <a:xfrm rot="-5400000">
                <a:off x="-990741" y="991865"/>
                <a:ext cx="4907433" cy="2923701"/>
              </a:xfrm>
              <a:prstGeom prst="flowChartManualOperation">
                <a:avLst/>
              </a:prstGeom>
              <a:solidFill>
                <a:srgbClr val="FA9DBB"/>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1"/>
              <p:cNvSpPr txBox="1"/>
              <p:nvPr/>
            </p:nvSpPr>
            <p:spPr>
              <a:xfrm>
                <a:off x="1125" y="981486"/>
                <a:ext cx="2923701" cy="2944459"/>
              </a:xfrm>
              <a:prstGeom prst="rect">
                <a:avLst/>
              </a:prstGeom>
              <a:noFill/>
              <a:ln>
                <a:noFill/>
              </a:ln>
            </p:spPr>
            <p:txBody>
              <a:bodyPr anchorCtr="0" anchor="t" bIns="0" lIns="139700" spcFirstLastPara="1" rIns="142250" wrap="square" tIns="0">
                <a:noAutofit/>
              </a:bodyPr>
              <a:lstStyle/>
              <a:p>
                <a:pPr indent="0" lvl="0" marL="0" marR="0" rtl="0" algn="l">
                  <a:lnSpc>
                    <a:spcPct val="110000"/>
                  </a:lnSpc>
                  <a:spcBef>
                    <a:spcPts val="0"/>
                  </a:spcBef>
                  <a:spcAft>
                    <a:spcPts val="0"/>
                  </a:spcAft>
                  <a:buClr>
                    <a:schemeClr val="dk1"/>
                  </a:buClr>
                  <a:buSzPts val="2200"/>
                  <a:buFont typeface="Arial"/>
                  <a:buNone/>
                </a:pPr>
                <a:r>
                  <a:rPr b="1" i="0" lang="en-US" sz="2200" u="none" cap="none" strike="noStrike">
                    <a:solidFill>
                      <a:schemeClr val="dk1"/>
                    </a:solidFill>
                    <a:latin typeface="Arial"/>
                    <a:ea typeface="Arial"/>
                    <a:cs typeface="Arial"/>
                    <a:sym typeface="Arial"/>
                  </a:rPr>
                  <a:t>Divestment Decisions</a:t>
                </a:r>
                <a:endParaRPr/>
              </a:p>
              <a:p>
                <a:pPr indent="-171450" lvl="1" marL="171450" marR="0" rtl="0" algn="l">
                  <a:lnSpc>
                    <a:spcPct val="110000"/>
                  </a:lnSpc>
                  <a:spcBef>
                    <a:spcPts val="770"/>
                  </a:spcBef>
                  <a:spcAft>
                    <a:spcPts val="0"/>
                  </a:spcAft>
                  <a:buClr>
                    <a:schemeClr val="dk1"/>
                  </a:buClr>
                  <a:buSzPts val="1700"/>
                  <a:buFont typeface="Arial"/>
                  <a:buChar char="•"/>
                </a:pPr>
                <a:r>
                  <a:rPr b="0" i="0" lang="en-US" sz="1700" u="none" cap="none" strike="noStrike">
                    <a:solidFill>
                      <a:schemeClr val="dk1"/>
                    </a:solidFill>
                    <a:latin typeface="Arial"/>
                    <a:ea typeface="Arial"/>
                    <a:cs typeface="Arial"/>
                    <a:sym typeface="Arial"/>
                  </a:rPr>
                  <a:t>Heinz divested after acquisition → M&amp;A can disrupt ESG strategy</a:t>
                </a:r>
                <a:endParaRPr/>
              </a:p>
              <a:p>
                <a:pPr indent="-171450" lvl="1" marL="171450" marR="0" rtl="0" algn="l">
                  <a:lnSpc>
                    <a:spcPct val="110000"/>
                  </a:lnSpc>
                  <a:spcBef>
                    <a:spcPts val="255"/>
                  </a:spcBef>
                  <a:spcAft>
                    <a:spcPts val="0"/>
                  </a:spcAft>
                  <a:buClr>
                    <a:schemeClr val="dk1"/>
                  </a:buClr>
                  <a:buSzPts val="1700"/>
                  <a:buFont typeface="Arial"/>
                  <a:buChar char="•"/>
                </a:pPr>
                <a:r>
                  <a:rPr b="0" i="0" lang="en-US" sz="1700" u="none" cap="none" strike="noStrike">
                    <a:solidFill>
                      <a:schemeClr val="dk1"/>
                    </a:solidFill>
                    <a:latin typeface="Arial"/>
                    <a:ea typeface="Arial"/>
                    <a:cs typeface="Arial"/>
                    <a:sym typeface="Arial"/>
                  </a:rPr>
                  <a:t>Green Mountain dropped due to volatility despite ESG improvements</a:t>
                </a:r>
                <a:endParaRPr/>
              </a:p>
            </p:txBody>
          </p:sp>
          <p:sp>
            <p:nvSpPr>
              <p:cNvPr id="352" name="Google Shape;352;p11"/>
              <p:cNvSpPr/>
              <p:nvPr/>
            </p:nvSpPr>
            <p:spPr>
              <a:xfrm rot="-5400000">
                <a:off x="2152237" y="991865"/>
                <a:ext cx="4907433" cy="2923701"/>
              </a:xfrm>
              <a:prstGeom prst="flowChartManualOperation">
                <a:avLst/>
              </a:prstGeom>
              <a:solidFill>
                <a:srgbClr val="FA9DBB"/>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1"/>
              <p:cNvSpPr txBox="1"/>
              <p:nvPr/>
            </p:nvSpPr>
            <p:spPr>
              <a:xfrm>
                <a:off x="3144103" y="981486"/>
                <a:ext cx="2923701" cy="2944459"/>
              </a:xfrm>
              <a:prstGeom prst="rect">
                <a:avLst/>
              </a:prstGeom>
              <a:noFill/>
              <a:ln>
                <a:noFill/>
              </a:ln>
            </p:spPr>
            <p:txBody>
              <a:bodyPr anchorCtr="0" anchor="t" bIns="0" lIns="139700" spcFirstLastPara="1" rIns="142250" wrap="square" tIns="0">
                <a:noAutofit/>
              </a:bodyPr>
              <a:lstStyle/>
              <a:p>
                <a:pPr indent="0" lvl="0" marL="0" marR="0" rtl="0" algn="l">
                  <a:lnSpc>
                    <a:spcPct val="110000"/>
                  </a:lnSpc>
                  <a:spcBef>
                    <a:spcPts val="0"/>
                  </a:spcBef>
                  <a:spcAft>
                    <a:spcPts val="0"/>
                  </a:spcAft>
                  <a:buClr>
                    <a:schemeClr val="dk1"/>
                  </a:buClr>
                  <a:buSzPts val="2200"/>
                  <a:buFont typeface="Arial"/>
                  <a:buNone/>
                </a:pPr>
                <a:r>
                  <a:rPr b="1" i="0" lang="en-US" sz="2200" u="none" cap="none" strike="noStrike">
                    <a:solidFill>
                      <a:schemeClr val="dk1"/>
                    </a:solidFill>
                    <a:latin typeface="Arial"/>
                    <a:ea typeface="Arial"/>
                    <a:cs typeface="Arial"/>
                    <a:sym typeface="Arial"/>
                  </a:rPr>
                  <a:t>Engagement Over Shorting</a:t>
                </a:r>
                <a:endParaRPr/>
              </a:p>
              <a:p>
                <a:pPr indent="-171450" lvl="1" marL="171450" marR="0" rtl="0" algn="l">
                  <a:lnSpc>
                    <a:spcPct val="110000"/>
                  </a:lnSpc>
                  <a:spcBef>
                    <a:spcPts val="770"/>
                  </a:spcBef>
                  <a:spcAft>
                    <a:spcPts val="0"/>
                  </a:spcAft>
                  <a:buClr>
                    <a:schemeClr val="dk1"/>
                  </a:buClr>
                  <a:buSzPts val="1700"/>
                  <a:buFont typeface="Arial"/>
                  <a:buChar char="•"/>
                </a:pPr>
                <a:r>
                  <a:rPr b="0" i="0" lang="en-US" sz="1700" u="none" cap="none" strike="noStrike">
                    <a:solidFill>
                      <a:schemeClr val="dk1"/>
                    </a:solidFill>
                    <a:latin typeface="Arial"/>
                    <a:ea typeface="Arial"/>
                    <a:cs typeface="Arial"/>
                    <a:sym typeface="Arial"/>
                  </a:rPr>
                  <a:t>No shorting → Instead, actively adjusted allocations to favor improving ESG scores</a:t>
                </a:r>
                <a:endParaRPr/>
              </a:p>
            </p:txBody>
          </p:sp>
          <p:sp>
            <p:nvSpPr>
              <p:cNvPr id="354" name="Google Shape;354;p11"/>
              <p:cNvSpPr/>
              <p:nvPr/>
            </p:nvSpPr>
            <p:spPr>
              <a:xfrm rot="-5400000">
                <a:off x="5295217" y="991865"/>
                <a:ext cx="4907433" cy="2923701"/>
              </a:xfrm>
              <a:prstGeom prst="flowChartManualOperation">
                <a:avLst/>
              </a:prstGeom>
              <a:solidFill>
                <a:srgbClr val="FA9DBB"/>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1"/>
              <p:cNvSpPr txBox="1"/>
              <p:nvPr/>
            </p:nvSpPr>
            <p:spPr>
              <a:xfrm>
                <a:off x="6287083" y="981486"/>
                <a:ext cx="2923701" cy="2944459"/>
              </a:xfrm>
              <a:prstGeom prst="rect">
                <a:avLst/>
              </a:prstGeom>
              <a:noFill/>
              <a:ln>
                <a:noFill/>
              </a:ln>
            </p:spPr>
            <p:txBody>
              <a:bodyPr anchorCtr="0" anchor="t" bIns="0" lIns="139700" spcFirstLastPara="1" rIns="142250" wrap="square" tIns="0">
                <a:noAutofit/>
              </a:bodyPr>
              <a:lstStyle/>
              <a:p>
                <a:pPr indent="0" lvl="0" marL="0" marR="0" rtl="0" algn="l">
                  <a:lnSpc>
                    <a:spcPct val="110000"/>
                  </a:lnSpc>
                  <a:spcBef>
                    <a:spcPts val="0"/>
                  </a:spcBef>
                  <a:spcAft>
                    <a:spcPts val="0"/>
                  </a:spcAft>
                  <a:buClr>
                    <a:schemeClr val="dk1"/>
                  </a:buClr>
                  <a:buSzPts val="2200"/>
                  <a:buFont typeface="Arial"/>
                  <a:buNone/>
                </a:pPr>
                <a:r>
                  <a:rPr b="1" i="0" lang="en-US" sz="2200" u="none" cap="none" strike="noStrike">
                    <a:solidFill>
                      <a:schemeClr val="dk1"/>
                    </a:solidFill>
                    <a:latin typeface="Arial"/>
                    <a:ea typeface="Arial"/>
                    <a:cs typeface="Arial"/>
                    <a:sym typeface="Arial"/>
                  </a:rPr>
                  <a:t>Dynamic Engagement Approach</a:t>
                </a:r>
                <a:endParaRPr b="1" i="0" sz="2200" u="none" cap="none" strike="noStrike">
                  <a:solidFill>
                    <a:schemeClr val="dk1"/>
                  </a:solidFill>
                  <a:latin typeface="Arial"/>
                  <a:ea typeface="Arial"/>
                  <a:cs typeface="Arial"/>
                  <a:sym typeface="Arial"/>
                </a:endParaRPr>
              </a:p>
              <a:p>
                <a:pPr indent="-171450" lvl="1" marL="171450" marR="0" rtl="0" algn="l">
                  <a:lnSpc>
                    <a:spcPct val="110000"/>
                  </a:lnSpc>
                  <a:spcBef>
                    <a:spcPts val="770"/>
                  </a:spcBef>
                  <a:spcAft>
                    <a:spcPts val="0"/>
                  </a:spcAft>
                  <a:buClr>
                    <a:schemeClr val="dk1"/>
                  </a:buClr>
                  <a:buSzPts val="1700"/>
                  <a:buFont typeface="Arial"/>
                  <a:buChar char="•"/>
                </a:pPr>
                <a:r>
                  <a:rPr b="0" i="0" lang="en-US" sz="1700" u="none" cap="none" strike="noStrike">
                    <a:solidFill>
                      <a:schemeClr val="dk1"/>
                    </a:solidFill>
                    <a:latin typeface="Arial"/>
                    <a:ea typeface="Arial"/>
                    <a:cs typeface="Arial"/>
                    <a:sym typeface="Arial"/>
                  </a:rPr>
                  <a:t>Reallocated capital to companies showing stronger long-term ESG progress</a:t>
                </a:r>
                <a:endParaRPr b="0" i="0" sz="1700" u="none" cap="none" strike="noStrike">
                  <a:solidFill>
                    <a:schemeClr val="dk1"/>
                  </a:solidFill>
                  <a:latin typeface="Arial"/>
                  <a:ea typeface="Arial"/>
                  <a:cs typeface="Arial"/>
                  <a:sym typeface="Arial"/>
                </a:endParaRPr>
              </a:p>
            </p:txBody>
          </p:sp>
        </p:grpSp>
      </p:grpSp>
      <p:sp>
        <p:nvSpPr>
          <p:cNvPr id="356" name="Google Shape;356;p11"/>
          <p:cNvSpPr txBox="1"/>
          <p:nvPr>
            <p:ph type="title"/>
          </p:nvPr>
        </p:nvSpPr>
        <p:spPr>
          <a:xfrm>
            <a:off x="517869" y="976160"/>
            <a:ext cx="11153214" cy="146304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Arial"/>
              <a:buNone/>
            </a:pPr>
            <a:r>
              <a:rPr lang="en-US" sz="4000"/>
              <a:t>Investment Strategy: Engagement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1" name="Shape 361"/>
        <p:cNvGrpSpPr/>
        <p:nvPr/>
      </p:nvGrpSpPr>
      <p:grpSpPr>
        <a:xfrm>
          <a:off x="0" y="0"/>
          <a:ext cx="0" cy="0"/>
          <a:chOff x="0" y="0"/>
          <a:chExt cx="0" cy="0"/>
        </a:xfrm>
      </p:grpSpPr>
      <p:sp>
        <p:nvSpPr>
          <p:cNvPr id="362" name="Google Shape;362;p12"/>
          <p:cNvSpPr/>
          <p:nvPr/>
        </p:nvSpPr>
        <p:spPr>
          <a:xfrm>
            <a:off x="517870" y="508090"/>
            <a:ext cx="5021183" cy="14927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63" name="Google Shape;363;p12"/>
          <p:cNvSpPr/>
          <p:nvPr/>
        </p:nvSpPr>
        <p:spPr>
          <a:xfrm>
            <a:off x="517870" y="508090"/>
            <a:ext cx="5021183" cy="14927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64" name="Google Shape;364;p12"/>
          <p:cNvSpPr/>
          <p:nvPr/>
        </p:nvSpPr>
        <p:spPr>
          <a:xfrm>
            <a:off x="517870" y="508090"/>
            <a:ext cx="5021183" cy="14927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65" name="Google Shape;365;p12"/>
          <p:cNvSpPr/>
          <p:nvPr/>
        </p:nvSpPr>
        <p:spPr>
          <a:xfrm>
            <a:off x="517870" y="508090"/>
            <a:ext cx="5021183" cy="14927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66" name="Google Shape;366;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67" name="Google Shape;367;p12"/>
          <p:cNvSpPr txBox="1"/>
          <p:nvPr>
            <p:ph type="title"/>
          </p:nvPr>
        </p:nvSpPr>
        <p:spPr>
          <a:xfrm>
            <a:off x="517869" y="978408"/>
            <a:ext cx="11161150" cy="778755"/>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Arial"/>
              <a:buNone/>
            </a:pPr>
            <a:r>
              <a:rPr lang="en-US" sz="4400"/>
              <a:t>Measurement</a:t>
            </a:r>
            <a:endParaRPr/>
          </a:p>
        </p:txBody>
      </p:sp>
      <p:sp>
        <p:nvSpPr>
          <p:cNvPr id="368" name="Google Shape;368;p12"/>
          <p:cNvSpPr/>
          <p:nvPr/>
        </p:nvSpPr>
        <p:spPr>
          <a:xfrm>
            <a:off x="517869" y="508090"/>
            <a:ext cx="11153214" cy="149279"/>
          </a:xfrm>
          <a:custGeom>
            <a:rect b="b" l="l" r="r" t="t"/>
            <a:pathLst>
              <a:path extrusionOk="0" h="149279" w="8085002">
                <a:moveTo>
                  <a:pt x="0" y="0"/>
                </a:moveTo>
                <a:lnTo>
                  <a:pt x="8085002" y="0"/>
                </a:lnTo>
                <a:lnTo>
                  <a:pt x="8085002" y="149279"/>
                </a:lnTo>
                <a:lnTo>
                  <a:pt x="0" y="149279"/>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69" name="Google Shape;369;p12"/>
          <p:cNvSpPr/>
          <p:nvPr/>
        </p:nvSpPr>
        <p:spPr>
          <a:xfrm>
            <a:off x="517868" y="6209925"/>
            <a:ext cx="11165482" cy="45719"/>
          </a:xfrm>
          <a:custGeom>
            <a:rect b="b" l="l" r="r" t="t"/>
            <a:pathLst>
              <a:path extrusionOk="0" h="45719" w="11165482">
                <a:moveTo>
                  <a:pt x="0" y="0"/>
                </a:moveTo>
                <a:lnTo>
                  <a:pt x="11165482" y="0"/>
                </a:lnTo>
                <a:lnTo>
                  <a:pt x="11165482" y="45719"/>
                </a:lnTo>
                <a:lnTo>
                  <a:pt x="0" y="45719"/>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370" name="Google Shape;370;p12"/>
          <p:cNvGrpSpPr/>
          <p:nvPr/>
        </p:nvGrpSpPr>
        <p:grpSpPr>
          <a:xfrm>
            <a:off x="1613699" y="2761264"/>
            <a:ext cx="8961552" cy="3259259"/>
            <a:chOff x="43" y="189401"/>
            <a:chExt cx="8961552" cy="3259259"/>
          </a:xfrm>
        </p:grpSpPr>
        <p:sp>
          <p:nvSpPr>
            <p:cNvPr id="371" name="Google Shape;371;p12"/>
            <p:cNvSpPr/>
            <p:nvPr/>
          </p:nvSpPr>
          <p:spPr>
            <a:xfrm>
              <a:off x="43" y="189401"/>
              <a:ext cx="4187641" cy="547200"/>
            </a:xfrm>
            <a:prstGeom prst="rect">
              <a:avLst/>
            </a:prstGeom>
            <a:solidFill>
              <a:srgbClr val="FF67C0"/>
            </a:solidFill>
            <a:ln cap="flat" cmpd="sng" w="12700">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2"/>
            <p:cNvSpPr txBox="1"/>
            <p:nvPr/>
          </p:nvSpPr>
          <p:spPr>
            <a:xfrm>
              <a:off x="43" y="189401"/>
              <a:ext cx="4187641" cy="547200"/>
            </a:xfrm>
            <a:prstGeom prst="rect">
              <a:avLst/>
            </a:prstGeom>
            <a:noFill/>
            <a:ln>
              <a:noFill/>
            </a:ln>
          </p:spPr>
          <p:txBody>
            <a:bodyPr anchorCtr="0" anchor="ctr" bIns="77200" lIns="135125" spcFirstLastPara="1" rIns="135125" wrap="square" tIns="77200">
              <a:noAutofit/>
            </a:bodyPr>
            <a:lstStyle/>
            <a:p>
              <a:pPr indent="0" lvl="0" marL="0" marR="0" rtl="0" algn="ctr">
                <a:lnSpc>
                  <a:spcPct val="90000"/>
                </a:lnSpc>
                <a:spcBef>
                  <a:spcPts val="0"/>
                </a:spcBef>
                <a:spcAft>
                  <a:spcPts val="0"/>
                </a:spcAft>
                <a:buClr>
                  <a:schemeClr val="lt1"/>
                </a:buClr>
                <a:buSzPts val="1900"/>
                <a:buFont typeface="Arial"/>
                <a:buNone/>
              </a:pPr>
              <a:r>
                <a:rPr b="1" i="0" lang="en-US" sz="1900" u="none" cap="none" strike="noStrike">
                  <a:solidFill>
                    <a:schemeClr val="lt1"/>
                  </a:solidFill>
                  <a:latin typeface="Arial"/>
                  <a:ea typeface="Arial"/>
                  <a:cs typeface="Arial"/>
                  <a:sym typeface="Arial"/>
                </a:rPr>
                <a:t>Quantitative</a:t>
              </a:r>
              <a:endParaRPr b="1" i="0" sz="1900" u="none" cap="none" strike="noStrike">
                <a:solidFill>
                  <a:schemeClr val="lt1"/>
                </a:solidFill>
                <a:latin typeface="Arial"/>
                <a:ea typeface="Arial"/>
                <a:cs typeface="Arial"/>
                <a:sym typeface="Arial"/>
              </a:endParaRPr>
            </a:p>
          </p:txBody>
        </p:sp>
        <p:sp>
          <p:nvSpPr>
            <p:cNvPr id="373" name="Google Shape;373;p12"/>
            <p:cNvSpPr/>
            <p:nvPr/>
          </p:nvSpPr>
          <p:spPr>
            <a:xfrm>
              <a:off x="43" y="736601"/>
              <a:ext cx="4187641" cy="2712059"/>
            </a:xfrm>
            <a:prstGeom prst="rect">
              <a:avLst/>
            </a:prstGeom>
            <a:solidFill>
              <a:srgbClr val="FFCCDC"/>
            </a:solidFill>
            <a:ln cap="flat" cmpd="sng" w="12700">
              <a:solidFill>
                <a:srgbClr val="F5DFC9">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2"/>
            <p:cNvSpPr txBox="1"/>
            <p:nvPr/>
          </p:nvSpPr>
          <p:spPr>
            <a:xfrm>
              <a:off x="43" y="736601"/>
              <a:ext cx="4187641" cy="2712059"/>
            </a:xfrm>
            <a:prstGeom prst="rect">
              <a:avLst/>
            </a:prstGeom>
            <a:noFill/>
            <a:ln>
              <a:noFill/>
            </a:ln>
          </p:spPr>
          <p:txBody>
            <a:bodyPr anchorCtr="0" anchor="t" bIns="152000" lIns="101325" spcFirstLastPara="1" rIns="135125" wrap="square" tIns="101325">
              <a:noAutofit/>
            </a:bodyPr>
            <a:lstStyle/>
            <a:p>
              <a:pPr indent="-171450" lvl="1" marL="171450" marR="0" rtl="0" algn="l">
                <a:lnSpc>
                  <a:spcPct val="90000"/>
                </a:lnSpc>
                <a:spcBef>
                  <a:spcPts val="0"/>
                </a:spcBef>
                <a:spcAft>
                  <a:spcPts val="0"/>
                </a:spcAft>
                <a:buClr>
                  <a:srgbClr val="000000"/>
                </a:buClr>
                <a:buSzPts val="1900"/>
                <a:buFont typeface="Arial"/>
                <a:buChar char="•"/>
              </a:pPr>
              <a:r>
                <a:rPr b="0" i="0" lang="en-US" sz="1900" u="none" cap="none" strike="noStrike">
                  <a:solidFill>
                    <a:srgbClr val="000000"/>
                  </a:solidFill>
                  <a:latin typeface="Arial"/>
                  <a:ea typeface="Arial"/>
                  <a:cs typeface="Arial"/>
                  <a:sym typeface="Arial"/>
                </a:rPr>
                <a:t>Performance is measured by analyzing </a:t>
              </a:r>
              <a:r>
                <a:rPr b="1" i="0" lang="en-US" sz="1900" u="none" cap="none" strike="noStrike">
                  <a:solidFill>
                    <a:srgbClr val="000000"/>
                  </a:solidFill>
                  <a:latin typeface="Arial"/>
                  <a:ea typeface="Arial"/>
                  <a:cs typeface="Arial"/>
                  <a:sym typeface="Arial"/>
                </a:rPr>
                <a:t>financial metrics.</a:t>
              </a:r>
              <a:endParaRPr/>
            </a:p>
            <a:p>
              <a:pPr indent="-171450" lvl="2" marL="342900" marR="0" rtl="0" algn="l">
                <a:lnSpc>
                  <a:spcPct val="90000"/>
                </a:lnSpc>
                <a:spcBef>
                  <a:spcPts val="285"/>
                </a:spcBef>
                <a:spcAft>
                  <a:spcPts val="0"/>
                </a:spcAft>
                <a:buClr>
                  <a:srgbClr val="000000"/>
                </a:buClr>
                <a:buSzPts val="1900"/>
                <a:buFont typeface="Arial"/>
                <a:buChar char="•"/>
              </a:pPr>
              <a:r>
                <a:rPr b="1" i="0" lang="en-US" sz="1900" u="none" cap="none" strike="noStrike">
                  <a:solidFill>
                    <a:srgbClr val="000000"/>
                  </a:solidFill>
                  <a:latin typeface="Arial"/>
                  <a:ea typeface="Arial"/>
                  <a:cs typeface="Arial"/>
                  <a:sym typeface="Arial"/>
                </a:rPr>
                <a:t>Sharpe Ratio:</a:t>
              </a:r>
              <a:r>
                <a:rPr b="0" i="0" lang="en-US" sz="1900" u="none" cap="none" strike="noStrike">
                  <a:solidFill>
                    <a:srgbClr val="000000"/>
                  </a:solidFill>
                  <a:latin typeface="Arial"/>
                  <a:ea typeface="Arial"/>
                  <a:cs typeface="Arial"/>
                  <a:sym typeface="Arial"/>
                </a:rPr>
                <a:t> Analyzed ratios for individual companies, as well as the overall Sharpe ratio of our portfolio.</a:t>
              </a:r>
              <a:endParaRPr/>
            </a:p>
            <a:p>
              <a:pPr indent="-171450" lvl="2" marL="342900" marR="0" rtl="0" algn="l">
                <a:lnSpc>
                  <a:spcPct val="90000"/>
                </a:lnSpc>
                <a:spcBef>
                  <a:spcPts val="285"/>
                </a:spcBef>
                <a:spcAft>
                  <a:spcPts val="0"/>
                </a:spcAft>
                <a:buClr>
                  <a:srgbClr val="000000"/>
                </a:buClr>
                <a:buSzPts val="1900"/>
                <a:buFont typeface="Arial"/>
                <a:buChar char="•"/>
              </a:pPr>
              <a:r>
                <a:rPr b="1" i="0" lang="en-US" sz="1900" u="none" cap="none" strike="noStrike">
                  <a:solidFill>
                    <a:srgbClr val="000000"/>
                  </a:solidFill>
                  <a:latin typeface="Arial"/>
                  <a:ea typeface="Arial"/>
                  <a:cs typeface="Arial"/>
                  <a:sym typeface="Arial"/>
                </a:rPr>
                <a:t>Expected Returns:</a:t>
              </a:r>
              <a:r>
                <a:rPr b="0" i="0" lang="en-US" sz="1900" u="none" cap="none" strike="noStrike">
                  <a:solidFill>
                    <a:srgbClr val="000000"/>
                  </a:solidFill>
                  <a:latin typeface="Arial"/>
                  <a:ea typeface="Arial"/>
                  <a:cs typeface="Arial"/>
                  <a:sym typeface="Arial"/>
                </a:rPr>
                <a:t> Calculated year over year to evaluate company performance.</a:t>
              </a:r>
              <a:endParaRPr b="0" i="0" sz="1900" u="none" cap="none" strike="noStrike">
                <a:solidFill>
                  <a:schemeClr val="dk1"/>
                </a:solidFill>
                <a:latin typeface="Arial"/>
                <a:ea typeface="Arial"/>
                <a:cs typeface="Arial"/>
                <a:sym typeface="Arial"/>
              </a:endParaRPr>
            </a:p>
          </p:txBody>
        </p:sp>
        <p:sp>
          <p:nvSpPr>
            <p:cNvPr id="375" name="Google Shape;375;p12"/>
            <p:cNvSpPr/>
            <p:nvPr/>
          </p:nvSpPr>
          <p:spPr>
            <a:xfrm>
              <a:off x="4773954" y="189401"/>
              <a:ext cx="4187641" cy="547200"/>
            </a:xfrm>
            <a:prstGeom prst="rect">
              <a:avLst/>
            </a:prstGeom>
            <a:solidFill>
              <a:srgbClr val="FF67C0"/>
            </a:solidFill>
            <a:ln cap="flat" cmpd="sng" w="12700">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2"/>
            <p:cNvSpPr txBox="1"/>
            <p:nvPr/>
          </p:nvSpPr>
          <p:spPr>
            <a:xfrm>
              <a:off x="4773954" y="189401"/>
              <a:ext cx="4187641" cy="547200"/>
            </a:xfrm>
            <a:prstGeom prst="rect">
              <a:avLst/>
            </a:prstGeom>
            <a:noFill/>
            <a:ln>
              <a:noFill/>
            </a:ln>
          </p:spPr>
          <p:txBody>
            <a:bodyPr anchorCtr="0" anchor="ctr" bIns="77200" lIns="135125" spcFirstLastPara="1" rIns="135125" wrap="square" tIns="77200">
              <a:noAutofit/>
            </a:bodyPr>
            <a:lstStyle/>
            <a:p>
              <a:pPr indent="0" lvl="0" marL="0" marR="0" rtl="0" algn="ctr">
                <a:lnSpc>
                  <a:spcPct val="90000"/>
                </a:lnSpc>
                <a:spcBef>
                  <a:spcPts val="0"/>
                </a:spcBef>
                <a:spcAft>
                  <a:spcPts val="0"/>
                </a:spcAft>
                <a:buClr>
                  <a:schemeClr val="lt1"/>
                </a:buClr>
                <a:buSzPts val="1900"/>
                <a:buFont typeface="Arial"/>
                <a:buNone/>
              </a:pPr>
              <a:r>
                <a:rPr b="1" i="0" lang="en-US" sz="1900" u="none" cap="none" strike="noStrike">
                  <a:solidFill>
                    <a:schemeClr val="lt1"/>
                  </a:solidFill>
                  <a:latin typeface="Arial"/>
                  <a:ea typeface="Arial"/>
                  <a:cs typeface="Arial"/>
                  <a:sym typeface="Arial"/>
                </a:rPr>
                <a:t>Qualitative</a:t>
              </a:r>
              <a:endParaRPr b="1" i="0" sz="1900" u="none" cap="none" strike="noStrike">
                <a:solidFill>
                  <a:schemeClr val="lt1"/>
                </a:solidFill>
                <a:latin typeface="Arial"/>
                <a:ea typeface="Arial"/>
                <a:cs typeface="Arial"/>
                <a:sym typeface="Arial"/>
              </a:endParaRPr>
            </a:p>
          </p:txBody>
        </p:sp>
        <p:sp>
          <p:nvSpPr>
            <p:cNvPr id="377" name="Google Shape;377;p12"/>
            <p:cNvSpPr/>
            <p:nvPr/>
          </p:nvSpPr>
          <p:spPr>
            <a:xfrm>
              <a:off x="4773954" y="736601"/>
              <a:ext cx="4187641" cy="2712059"/>
            </a:xfrm>
            <a:prstGeom prst="rect">
              <a:avLst/>
            </a:prstGeom>
            <a:solidFill>
              <a:srgbClr val="FFCCDC"/>
            </a:solidFill>
            <a:ln cap="flat" cmpd="sng" w="12700">
              <a:solidFill>
                <a:srgbClr val="F5DFC9">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2"/>
            <p:cNvSpPr txBox="1"/>
            <p:nvPr/>
          </p:nvSpPr>
          <p:spPr>
            <a:xfrm>
              <a:off x="4773954" y="736601"/>
              <a:ext cx="4187641" cy="2712059"/>
            </a:xfrm>
            <a:prstGeom prst="rect">
              <a:avLst/>
            </a:prstGeom>
            <a:noFill/>
            <a:ln>
              <a:noFill/>
            </a:ln>
          </p:spPr>
          <p:txBody>
            <a:bodyPr anchorCtr="0" anchor="t" bIns="152000" lIns="101325" spcFirstLastPara="1" rIns="135125" wrap="square" tIns="101325">
              <a:noAutofit/>
            </a:bodyPr>
            <a:lstStyle/>
            <a:p>
              <a:pPr indent="-171450" lvl="1" marL="171450" marR="0" rtl="0" algn="l">
                <a:lnSpc>
                  <a:spcPct val="90000"/>
                </a:lnSpc>
                <a:spcBef>
                  <a:spcPts val="0"/>
                </a:spcBef>
                <a:spcAft>
                  <a:spcPts val="0"/>
                </a:spcAft>
                <a:buClr>
                  <a:srgbClr val="000000"/>
                </a:buClr>
                <a:buSzPts val="1900"/>
                <a:buFont typeface="Arial"/>
                <a:buChar char="•"/>
              </a:pPr>
              <a:r>
                <a:rPr b="0" i="0" lang="en-US" sz="1900" u="none" cap="none" strike="noStrike">
                  <a:solidFill>
                    <a:srgbClr val="000000"/>
                  </a:solidFill>
                  <a:latin typeface="Arial"/>
                  <a:ea typeface="Arial"/>
                  <a:cs typeface="Arial"/>
                  <a:sym typeface="Arial"/>
                </a:rPr>
                <a:t>ESG scores are determined by performance across three different categories: </a:t>
              </a:r>
              <a:r>
                <a:rPr b="1" i="0" lang="en-US" sz="1900" u="none" cap="none" strike="noStrike">
                  <a:solidFill>
                    <a:srgbClr val="000000"/>
                  </a:solidFill>
                  <a:latin typeface="Arial"/>
                  <a:ea typeface="Arial"/>
                  <a:cs typeface="Arial"/>
                  <a:sym typeface="Arial"/>
                </a:rPr>
                <a:t>Environmental, Social, and Governance.</a:t>
              </a:r>
              <a:endParaRPr/>
            </a:p>
            <a:p>
              <a:pPr indent="-171450" lvl="2" marL="342900" marR="0" rtl="0" algn="l">
                <a:lnSpc>
                  <a:spcPct val="90000"/>
                </a:lnSpc>
                <a:spcBef>
                  <a:spcPts val="285"/>
                </a:spcBef>
                <a:spcAft>
                  <a:spcPts val="0"/>
                </a:spcAft>
                <a:buClr>
                  <a:srgbClr val="000000"/>
                </a:buClr>
                <a:buSzPts val="1900"/>
                <a:buFont typeface="Arial"/>
                <a:buChar char="•"/>
              </a:pPr>
              <a:r>
                <a:rPr b="0" i="0" lang="en-US" sz="1900" u="none" cap="none" strike="noStrike">
                  <a:solidFill>
                    <a:srgbClr val="000000"/>
                  </a:solidFill>
                  <a:latin typeface="Arial"/>
                  <a:ea typeface="Arial"/>
                  <a:cs typeface="Arial"/>
                  <a:sym typeface="Arial"/>
                </a:rPr>
                <a:t>These categories are broad, and often subject to interpretation</a:t>
              </a:r>
              <a:endParaRPr/>
            </a:p>
            <a:p>
              <a:pPr indent="-171450" lvl="2" marL="342900" marR="0" rtl="0" algn="l">
                <a:lnSpc>
                  <a:spcPct val="90000"/>
                </a:lnSpc>
                <a:spcBef>
                  <a:spcPts val="285"/>
                </a:spcBef>
                <a:spcAft>
                  <a:spcPts val="0"/>
                </a:spcAft>
                <a:buClr>
                  <a:srgbClr val="000000"/>
                </a:buClr>
                <a:buSzPts val="1900"/>
                <a:buFont typeface="Arial"/>
                <a:buChar char="•"/>
              </a:pPr>
              <a:r>
                <a:rPr b="0" i="0" lang="en-US" sz="1900" u="none" cap="none" strike="noStrike">
                  <a:solidFill>
                    <a:srgbClr val="000000"/>
                  </a:solidFill>
                  <a:latin typeface="Arial"/>
                  <a:ea typeface="Arial"/>
                  <a:cs typeface="Arial"/>
                  <a:sym typeface="Arial"/>
                </a:rPr>
                <a:t>To standardize, we used ESG scores </a:t>
              </a:r>
              <a:r>
                <a:rPr b="1" i="0" lang="en-US" sz="1900" u="none" cap="none" strike="noStrike">
                  <a:solidFill>
                    <a:srgbClr val="000000"/>
                  </a:solidFill>
                  <a:latin typeface="Arial"/>
                  <a:ea typeface="Arial"/>
                  <a:cs typeface="Arial"/>
                  <a:sym typeface="Arial"/>
                </a:rPr>
                <a:t>provided from MSCI</a:t>
              </a:r>
              <a:r>
                <a:rPr b="0" i="0" lang="en-US" sz="1900" u="none" cap="none" strike="noStrike">
                  <a:solidFill>
                    <a:srgbClr val="000000"/>
                  </a:solidFill>
                  <a:latin typeface="Arial"/>
                  <a:ea typeface="Arial"/>
                  <a:cs typeface="Arial"/>
                  <a:sym typeface="Arial"/>
                </a:rPr>
                <a:t> to evaluate our fund</a:t>
              </a:r>
              <a:endParaRPr b="0" i="0" sz="1900" u="none" cap="none" strike="noStrike">
                <a:solidFill>
                  <a:schemeClr val="dk1"/>
                </a:solidFill>
                <a:latin typeface="Arial"/>
                <a:ea typeface="Arial"/>
                <a:cs typeface="Arial"/>
                <a:sym typeface="Arial"/>
              </a:endParaRPr>
            </a:p>
          </p:txBody>
        </p:sp>
      </p:grpSp>
      <p:sp>
        <p:nvSpPr>
          <p:cNvPr descr="Business Growth" id="379" name="Google Shape;379;p12"/>
          <p:cNvSpPr/>
          <p:nvPr/>
        </p:nvSpPr>
        <p:spPr>
          <a:xfrm>
            <a:off x="2919405" y="1587414"/>
            <a:ext cx="1394101" cy="1296333"/>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descr="Bar chart" id="380" name="Google Shape;380;p12"/>
          <p:cNvSpPr/>
          <p:nvPr/>
        </p:nvSpPr>
        <p:spPr>
          <a:xfrm>
            <a:off x="7878494" y="1616359"/>
            <a:ext cx="1394101" cy="1296333"/>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5" name="Shape 385"/>
        <p:cNvGrpSpPr/>
        <p:nvPr/>
      </p:nvGrpSpPr>
      <p:grpSpPr>
        <a:xfrm>
          <a:off x="0" y="0"/>
          <a:ext cx="0" cy="0"/>
          <a:chOff x="0" y="0"/>
          <a:chExt cx="0" cy="0"/>
        </a:xfrm>
      </p:grpSpPr>
      <p:sp>
        <p:nvSpPr>
          <p:cNvPr id="386" name="Google Shape;386;p13"/>
          <p:cNvSpPr/>
          <p:nvPr/>
        </p:nvSpPr>
        <p:spPr>
          <a:xfrm>
            <a:off x="0" y="0"/>
            <a:ext cx="12188952" cy="685799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7" name="Google Shape;387;p13"/>
          <p:cNvSpPr txBox="1"/>
          <p:nvPr>
            <p:ph type="title"/>
          </p:nvPr>
        </p:nvSpPr>
        <p:spPr>
          <a:xfrm>
            <a:off x="521208" y="976160"/>
            <a:ext cx="11149875" cy="1113897"/>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Arial"/>
              <a:buNone/>
            </a:pPr>
            <a:r>
              <a:rPr lang="en-US" sz="4400"/>
              <a:t>Overall Financial Performance</a:t>
            </a:r>
            <a:endParaRPr/>
          </a:p>
        </p:txBody>
      </p:sp>
      <p:sp>
        <p:nvSpPr>
          <p:cNvPr id="388" name="Google Shape;388;p13"/>
          <p:cNvSpPr/>
          <p:nvPr/>
        </p:nvSpPr>
        <p:spPr>
          <a:xfrm>
            <a:off x="517869" y="508090"/>
            <a:ext cx="11153214" cy="149279"/>
          </a:xfrm>
          <a:custGeom>
            <a:rect b="b" l="l" r="r" t="t"/>
            <a:pathLst>
              <a:path extrusionOk="0" h="149279" w="8085002">
                <a:moveTo>
                  <a:pt x="0" y="0"/>
                </a:moveTo>
                <a:lnTo>
                  <a:pt x="8085002" y="0"/>
                </a:lnTo>
                <a:lnTo>
                  <a:pt x="8085002" y="149279"/>
                </a:lnTo>
                <a:lnTo>
                  <a:pt x="0" y="149279"/>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9" name="Google Shape;389;p13"/>
          <p:cNvSpPr/>
          <p:nvPr/>
        </p:nvSpPr>
        <p:spPr>
          <a:xfrm>
            <a:off x="7460013" y="2251363"/>
            <a:ext cx="4045857" cy="3029857"/>
          </a:xfrm>
          <a:prstGeom prst="roundRect">
            <a:avLst>
              <a:gd fmla="val 16667" name="adj"/>
            </a:avLst>
          </a:prstGeom>
          <a:solidFill>
            <a:srgbClr val="FF67C0"/>
          </a:solidFill>
          <a:ln cap="flat" cmpd="sng" w="12700">
            <a:solidFill>
              <a:srgbClr val="634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600">
                <a:solidFill>
                  <a:schemeClr val="dk1"/>
                </a:solidFill>
                <a:latin typeface="EB Garamond"/>
                <a:ea typeface="EB Garamond"/>
                <a:cs typeface="EB Garamond"/>
                <a:sym typeface="EB Garamond"/>
              </a:rPr>
              <a:t>Financial Returns</a:t>
            </a:r>
            <a:endParaRPr/>
          </a:p>
          <a:p>
            <a:pPr indent="0" lvl="0" marL="0" marR="0" rtl="0" algn="ctr">
              <a:spcBef>
                <a:spcPts val="0"/>
              </a:spcBef>
              <a:spcAft>
                <a:spcPts val="0"/>
              </a:spcAft>
              <a:buNone/>
            </a:pPr>
            <a:r>
              <a:t/>
            </a:r>
            <a:endParaRPr b="1" sz="2600">
              <a:solidFill>
                <a:schemeClr val="dk1"/>
              </a:solidFill>
              <a:latin typeface="EB Garamond"/>
              <a:ea typeface="EB Garamond"/>
              <a:cs typeface="EB Garamond"/>
              <a:sym typeface="EB Garamond"/>
            </a:endParaRPr>
          </a:p>
          <a:p>
            <a:pPr indent="0" lvl="0" marL="0" marR="0" rtl="0" algn="ctr">
              <a:spcBef>
                <a:spcPts val="0"/>
              </a:spcBef>
              <a:spcAft>
                <a:spcPts val="0"/>
              </a:spcAft>
              <a:buNone/>
            </a:pPr>
            <a:r>
              <a:rPr lang="en-US" sz="2600">
                <a:solidFill>
                  <a:schemeClr val="dk1"/>
                </a:solidFill>
                <a:latin typeface="EB Garamond"/>
                <a:ea typeface="EB Garamond"/>
                <a:cs typeface="EB Garamond"/>
                <a:sym typeface="EB Garamond"/>
              </a:rPr>
              <a:t>Generated strong fiscal results over the 5 years with an overall return of 0.82</a:t>
            </a:r>
            <a:endParaRPr/>
          </a:p>
        </p:txBody>
      </p:sp>
      <p:pic>
        <p:nvPicPr>
          <p:cNvPr descr="A graph of a graph showing the average portfolio returns&#10;&#10;AI-generated content may be incorrect." id="390" name="Google Shape;390;p13"/>
          <p:cNvPicPr preferRelativeResize="0"/>
          <p:nvPr/>
        </p:nvPicPr>
        <p:blipFill rotWithShape="1">
          <a:blip r:embed="rId3">
            <a:alphaModFix/>
          </a:blip>
          <a:srcRect b="0" l="0" r="0" t="0"/>
          <a:stretch/>
        </p:blipFill>
        <p:spPr>
          <a:xfrm>
            <a:off x="521693" y="1974000"/>
            <a:ext cx="6487646" cy="3979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5" name="Shape 395"/>
        <p:cNvGrpSpPr/>
        <p:nvPr/>
      </p:nvGrpSpPr>
      <p:grpSpPr>
        <a:xfrm>
          <a:off x="0" y="0"/>
          <a:ext cx="0" cy="0"/>
          <a:chOff x="0" y="0"/>
          <a:chExt cx="0" cy="0"/>
        </a:xfrm>
      </p:grpSpPr>
      <p:sp>
        <p:nvSpPr>
          <p:cNvPr id="396" name="Google Shape;396;p14"/>
          <p:cNvSpPr/>
          <p:nvPr/>
        </p:nvSpPr>
        <p:spPr>
          <a:xfrm>
            <a:off x="0" y="0"/>
            <a:ext cx="12188952" cy="685799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7" name="Google Shape;397;p14"/>
          <p:cNvSpPr txBox="1"/>
          <p:nvPr>
            <p:ph type="title"/>
          </p:nvPr>
        </p:nvSpPr>
        <p:spPr>
          <a:xfrm>
            <a:off x="517869" y="976161"/>
            <a:ext cx="11153214" cy="471948"/>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Arial"/>
              <a:buNone/>
            </a:pPr>
            <a:r>
              <a:rPr lang="en-US" sz="4400"/>
              <a:t>Overall ESG Performance (MSCI)</a:t>
            </a:r>
            <a:endParaRPr/>
          </a:p>
        </p:txBody>
      </p:sp>
      <p:sp>
        <p:nvSpPr>
          <p:cNvPr id="398" name="Google Shape;398;p14"/>
          <p:cNvSpPr/>
          <p:nvPr/>
        </p:nvSpPr>
        <p:spPr>
          <a:xfrm>
            <a:off x="517869" y="508090"/>
            <a:ext cx="11153214" cy="149279"/>
          </a:xfrm>
          <a:custGeom>
            <a:rect b="b" l="l" r="r" t="t"/>
            <a:pathLst>
              <a:path extrusionOk="0" h="149279" w="8085002">
                <a:moveTo>
                  <a:pt x="0" y="0"/>
                </a:moveTo>
                <a:lnTo>
                  <a:pt x="8085002" y="0"/>
                </a:lnTo>
                <a:lnTo>
                  <a:pt x="8085002" y="149279"/>
                </a:lnTo>
                <a:lnTo>
                  <a:pt x="0" y="149279"/>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9" name="Google Shape;399;p14"/>
          <p:cNvSpPr/>
          <p:nvPr/>
        </p:nvSpPr>
        <p:spPr>
          <a:xfrm>
            <a:off x="7460013" y="2251363"/>
            <a:ext cx="4045857" cy="3029857"/>
          </a:xfrm>
          <a:prstGeom prst="roundRect">
            <a:avLst>
              <a:gd fmla="val 16667" name="adj"/>
            </a:avLst>
          </a:prstGeom>
          <a:solidFill>
            <a:srgbClr val="FF67C0"/>
          </a:solidFill>
          <a:ln cap="flat" cmpd="sng" w="12700">
            <a:solidFill>
              <a:srgbClr val="634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600">
                <a:solidFill>
                  <a:schemeClr val="dk1"/>
                </a:solidFill>
                <a:latin typeface="EB Garamond"/>
                <a:ea typeface="EB Garamond"/>
                <a:cs typeface="EB Garamond"/>
                <a:sym typeface="EB Garamond"/>
              </a:rPr>
              <a:t>MSCI Metrics</a:t>
            </a:r>
            <a:endParaRPr/>
          </a:p>
          <a:p>
            <a:pPr indent="0" lvl="0" marL="0" marR="0" rtl="0" algn="ctr">
              <a:spcBef>
                <a:spcPts val="0"/>
              </a:spcBef>
              <a:spcAft>
                <a:spcPts val="0"/>
              </a:spcAft>
              <a:buNone/>
            </a:pPr>
            <a:r>
              <a:t/>
            </a:r>
            <a:endParaRPr sz="2200">
              <a:solidFill>
                <a:schemeClr val="dk1"/>
              </a:solidFill>
              <a:latin typeface="EB Garamond"/>
              <a:ea typeface="EB Garamond"/>
              <a:cs typeface="EB Garamond"/>
              <a:sym typeface="EB Garamond"/>
            </a:endParaRPr>
          </a:p>
          <a:p>
            <a:pPr indent="0" lvl="0" marL="0" marR="0" rtl="0" algn="ctr">
              <a:spcBef>
                <a:spcPts val="0"/>
              </a:spcBef>
              <a:spcAft>
                <a:spcPts val="0"/>
              </a:spcAft>
              <a:buNone/>
            </a:pPr>
            <a:r>
              <a:rPr lang="en-US" sz="2600">
                <a:solidFill>
                  <a:schemeClr val="dk1"/>
                </a:solidFill>
                <a:latin typeface="EB Garamond"/>
                <a:ea typeface="EB Garamond"/>
                <a:cs typeface="EB Garamond"/>
                <a:sym typeface="EB Garamond"/>
              </a:rPr>
              <a:t>Selected stocks maintained stable ESG scores, showing  alignment with ESG targets</a:t>
            </a:r>
            <a:endParaRPr sz="2600">
              <a:solidFill>
                <a:schemeClr val="dk1"/>
              </a:solidFill>
              <a:latin typeface="Arial"/>
              <a:ea typeface="Arial"/>
              <a:cs typeface="Arial"/>
              <a:sym typeface="Arial"/>
            </a:endParaRPr>
          </a:p>
        </p:txBody>
      </p:sp>
      <p:pic>
        <p:nvPicPr>
          <p:cNvPr descr="A graph of pink bars&#10;&#10;AI-generated content may be incorrect." id="400" name="Google Shape;400;p14"/>
          <p:cNvPicPr preferRelativeResize="0"/>
          <p:nvPr/>
        </p:nvPicPr>
        <p:blipFill rotWithShape="1">
          <a:blip r:embed="rId3">
            <a:alphaModFix/>
          </a:blip>
          <a:srcRect b="0" l="0" r="0" t="0"/>
          <a:stretch/>
        </p:blipFill>
        <p:spPr>
          <a:xfrm>
            <a:off x="516040" y="1951758"/>
            <a:ext cx="6497844" cy="408083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5" name="Shape 405"/>
        <p:cNvGrpSpPr/>
        <p:nvPr/>
      </p:nvGrpSpPr>
      <p:grpSpPr>
        <a:xfrm>
          <a:off x="0" y="0"/>
          <a:ext cx="0" cy="0"/>
          <a:chOff x="0" y="0"/>
          <a:chExt cx="0" cy="0"/>
        </a:xfrm>
      </p:grpSpPr>
      <p:sp>
        <p:nvSpPr>
          <p:cNvPr id="406" name="Google Shape;406;p15"/>
          <p:cNvSpPr/>
          <p:nvPr/>
        </p:nvSpPr>
        <p:spPr>
          <a:xfrm>
            <a:off x="0" y="0"/>
            <a:ext cx="12188952" cy="685799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7" name="Google Shape;407;p15"/>
          <p:cNvSpPr txBox="1"/>
          <p:nvPr>
            <p:ph type="title"/>
          </p:nvPr>
        </p:nvSpPr>
        <p:spPr>
          <a:xfrm>
            <a:off x="517869" y="976160"/>
            <a:ext cx="11153214" cy="146304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Arial"/>
              <a:buNone/>
            </a:pPr>
            <a:r>
              <a:rPr lang="en-US" sz="4400"/>
              <a:t>Impact</a:t>
            </a:r>
            <a:endParaRPr/>
          </a:p>
        </p:txBody>
      </p:sp>
      <p:sp>
        <p:nvSpPr>
          <p:cNvPr id="408" name="Google Shape;408;p15"/>
          <p:cNvSpPr/>
          <p:nvPr/>
        </p:nvSpPr>
        <p:spPr>
          <a:xfrm>
            <a:off x="517869" y="508090"/>
            <a:ext cx="11153214" cy="149279"/>
          </a:xfrm>
          <a:custGeom>
            <a:rect b="b" l="l" r="r" t="t"/>
            <a:pathLst>
              <a:path extrusionOk="0" h="149279" w="8085002">
                <a:moveTo>
                  <a:pt x="0" y="0"/>
                </a:moveTo>
                <a:lnTo>
                  <a:pt x="8085002" y="0"/>
                </a:lnTo>
                <a:lnTo>
                  <a:pt x="8085002" y="149279"/>
                </a:lnTo>
                <a:lnTo>
                  <a:pt x="0" y="149279"/>
                </a:lnTo>
                <a:close/>
              </a:path>
            </a:pathLst>
          </a:custGeom>
          <a:solidFill>
            <a:schemeClr val="dk1"/>
          </a:solidFill>
          <a:ln cap="flat" cmpd="sng" w="12700">
            <a:solidFill>
              <a:srgbClr val="FF67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09" name="Google Shape;409;p15"/>
          <p:cNvGrpSpPr/>
          <p:nvPr/>
        </p:nvGrpSpPr>
        <p:grpSpPr>
          <a:xfrm>
            <a:off x="524924" y="2594246"/>
            <a:ext cx="10947235" cy="3416039"/>
            <a:chOff x="5450" y="157095"/>
            <a:chExt cx="10947235" cy="3416039"/>
          </a:xfrm>
        </p:grpSpPr>
        <p:sp>
          <p:nvSpPr>
            <p:cNvPr id="410" name="Google Shape;410;p15"/>
            <p:cNvSpPr/>
            <p:nvPr/>
          </p:nvSpPr>
          <p:spPr>
            <a:xfrm>
              <a:off x="5450" y="157095"/>
              <a:ext cx="2478101" cy="993058"/>
            </a:xfrm>
            <a:prstGeom prst="roundRect">
              <a:avLst>
                <a:gd fmla="val 10000" name="adj"/>
              </a:avLst>
            </a:prstGeom>
            <a:solidFill>
              <a:srgbClr val="FFCC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5"/>
            <p:cNvSpPr txBox="1"/>
            <p:nvPr/>
          </p:nvSpPr>
          <p:spPr>
            <a:xfrm>
              <a:off x="5450" y="157095"/>
              <a:ext cx="2478101" cy="662038"/>
            </a:xfrm>
            <a:prstGeom prst="rect">
              <a:avLst/>
            </a:prstGeom>
            <a:noFill/>
            <a:ln>
              <a:noFill/>
            </a:ln>
          </p:spPr>
          <p:txBody>
            <a:bodyPr anchorCtr="0" anchor="t" bIns="64750" lIns="120900" spcFirstLastPara="1" rIns="120900" wrap="square" tIns="120900">
              <a:noAutofit/>
            </a:bodyPr>
            <a:lstStyle/>
            <a:p>
              <a:pPr indent="0" lvl="0" marL="0" marR="0" rtl="0" algn="l">
                <a:lnSpc>
                  <a:spcPct val="90000"/>
                </a:lnSpc>
                <a:spcBef>
                  <a:spcPts val="0"/>
                </a:spcBef>
                <a:spcAft>
                  <a:spcPts val="0"/>
                </a:spcAft>
                <a:buClr>
                  <a:schemeClr val="dk1"/>
                </a:buClr>
                <a:buSzPts val="1700"/>
                <a:buFont typeface="Arial"/>
                <a:buNone/>
              </a:pPr>
              <a:r>
                <a:rPr b="1" lang="en-US" sz="1700">
                  <a:solidFill>
                    <a:schemeClr val="dk1"/>
                  </a:solidFill>
                  <a:latin typeface="Arial"/>
                  <a:ea typeface="Arial"/>
                  <a:cs typeface="Arial"/>
                  <a:sym typeface="Arial"/>
                </a:rPr>
                <a:t>Positive ESG Change</a:t>
              </a:r>
              <a:endParaRPr b="1" sz="1700">
                <a:solidFill>
                  <a:schemeClr val="dk1"/>
                </a:solidFill>
                <a:latin typeface="Arial"/>
                <a:ea typeface="Arial"/>
                <a:cs typeface="Arial"/>
                <a:sym typeface="Arial"/>
              </a:endParaRPr>
            </a:p>
          </p:txBody>
        </p:sp>
        <p:sp>
          <p:nvSpPr>
            <p:cNvPr id="412" name="Google Shape;412;p15"/>
            <p:cNvSpPr/>
            <p:nvPr/>
          </p:nvSpPr>
          <p:spPr>
            <a:xfrm>
              <a:off x="513013" y="819134"/>
              <a:ext cx="2478101" cy="2754000"/>
            </a:xfrm>
            <a:prstGeom prst="roundRect">
              <a:avLst>
                <a:gd fmla="val 10000" name="adj"/>
              </a:avLst>
            </a:prstGeom>
            <a:solidFill>
              <a:schemeClr val="lt1">
                <a:alpha val="89803"/>
              </a:schemeClr>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5"/>
            <p:cNvSpPr txBox="1"/>
            <p:nvPr/>
          </p:nvSpPr>
          <p:spPr>
            <a:xfrm>
              <a:off x="585594" y="891715"/>
              <a:ext cx="2332939" cy="2608838"/>
            </a:xfrm>
            <a:prstGeom prst="rect">
              <a:avLst/>
            </a:prstGeom>
            <a:noFill/>
            <a:ln>
              <a:noFill/>
            </a:ln>
          </p:spPr>
          <p:txBody>
            <a:bodyPr anchorCtr="0" anchor="t" bIns="120900" lIns="120900" spcFirstLastPara="1" rIns="120900" wrap="square" tIns="120900">
              <a:noAutofit/>
            </a:bodyPr>
            <a:lstStyle/>
            <a:p>
              <a:pPr indent="-171450" lvl="1" marL="171450" marR="0" rtl="0" algn="l">
                <a:lnSpc>
                  <a:spcPct val="90000"/>
                </a:lnSpc>
                <a:spcBef>
                  <a:spcPts val="0"/>
                </a:spcBef>
                <a:spcAft>
                  <a:spcPts val="0"/>
                </a:spcAft>
                <a:buClr>
                  <a:schemeClr val="dk1"/>
                </a:buClr>
                <a:buSzPts val="1700"/>
                <a:buFont typeface="Arial"/>
                <a:buChar char="•"/>
              </a:pPr>
              <a:r>
                <a:rPr b="0" i="0" lang="en-US" sz="1700" u="none" cap="none" strike="noStrike">
                  <a:solidFill>
                    <a:schemeClr val="dk1"/>
                  </a:solidFill>
                  <a:latin typeface="Arial"/>
                  <a:ea typeface="Arial"/>
                  <a:cs typeface="Arial"/>
                  <a:sym typeface="Arial"/>
                </a:rPr>
                <a:t>Fostered positive ESG impact within the industry by targeting stocks aligned with sustainability, reducing waste, and promoting responsible sourcing.</a:t>
              </a:r>
              <a:endParaRPr/>
            </a:p>
          </p:txBody>
        </p:sp>
        <p:sp>
          <p:nvSpPr>
            <p:cNvPr id="414" name="Google Shape;414;p15"/>
            <p:cNvSpPr/>
            <p:nvPr/>
          </p:nvSpPr>
          <p:spPr>
            <a:xfrm>
              <a:off x="2859222" y="179627"/>
              <a:ext cx="796422" cy="616975"/>
            </a:xfrm>
            <a:prstGeom prst="rightArrow">
              <a:avLst>
                <a:gd fmla="val 60000" name="adj1"/>
                <a:gd fmla="val 50000" name="adj2"/>
              </a:avLst>
            </a:prstGeom>
            <a:solidFill>
              <a:srgbClr val="FF6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5"/>
            <p:cNvSpPr txBox="1"/>
            <p:nvPr/>
          </p:nvSpPr>
          <p:spPr>
            <a:xfrm>
              <a:off x="2859222" y="303022"/>
              <a:ext cx="611330" cy="37018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Arial"/>
                <a:buNone/>
              </a:pPr>
              <a:r>
                <a:t/>
              </a:r>
              <a:endParaRPr sz="1400">
                <a:solidFill>
                  <a:schemeClr val="lt1"/>
                </a:solidFill>
                <a:latin typeface="Arial"/>
                <a:ea typeface="Arial"/>
                <a:cs typeface="Arial"/>
                <a:sym typeface="Arial"/>
              </a:endParaRPr>
            </a:p>
          </p:txBody>
        </p:sp>
        <p:sp>
          <p:nvSpPr>
            <p:cNvPr id="416" name="Google Shape;416;p15"/>
            <p:cNvSpPr/>
            <p:nvPr/>
          </p:nvSpPr>
          <p:spPr>
            <a:xfrm>
              <a:off x="3986235" y="157095"/>
              <a:ext cx="2478101" cy="993058"/>
            </a:xfrm>
            <a:prstGeom prst="roundRect">
              <a:avLst>
                <a:gd fmla="val 10000" name="adj"/>
              </a:avLst>
            </a:prstGeom>
            <a:solidFill>
              <a:srgbClr val="FFCC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5"/>
            <p:cNvSpPr txBox="1"/>
            <p:nvPr/>
          </p:nvSpPr>
          <p:spPr>
            <a:xfrm>
              <a:off x="3986235" y="157095"/>
              <a:ext cx="2478101" cy="662038"/>
            </a:xfrm>
            <a:prstGeom prst="rect">
              <a:avLst/>
            </a:prstGeom>
            <a:noFill/>
            <a:ln>
              <a:noFill/>
            </a:ln>
          </p:spPr>
          <p:txBody>
            <a:bodyPr anchorCtr="0" anchor="t" bIns="64750" lIns="120900" spcFirstLastPara="1" rIns="120900" wrap="square" tIns="120900">
              <a:noAutofit/>
            </a:bodyPr>
            <a:lstStyle/>
            <a:p>
              <a:pPr indent="0" lvl="0" marL="0" marR="0" rtl="0" algn="l">
                <a:lnSpc>
                  <a:spcPct val="90000"/>
                </a:lnSpc>
                <a:spcBef>
                  <a:spcPts val="0"/>
                </a:spcBef>
                <a:spcAft>
                  <a:spcPts val="0"/>
                </a:spcAft>
                <a:buClr>
                  <a:schemeClr val="dk1"/>
                </a:buClr>
                <a:buSzPts val="1700"/>
                <a:buFont typeface="Arial"/>
                <a:buNone/>
              </a:pPr>
              <a:r>
                <a:rPr b="1" lang="en-US" sz="1700">
                  <a:solidFill>
                    <a:schemeClr val="dk1"/>
                  </a:solidFill>
                  <a:latin typeface="Arial"/>
                  <a:ea typeface="Arial"/>
                  <a:cs typeface="Arial"/>
                  <a:sym typeface="Arial"/>
                </a:rPr>
                <a:t>Maximized Client Value</a:t>
              </a:r>
              <a:endParaRPr sz="1700">
                <a:solidFill>
                  <a:schemeClr val="dk1"/>
                </a:solidFill>
                <a:latin typeface="Arial"/>
                <a:ea typeface="Arial"/>
                <a:cs typeface="Arial"/>
                <a:sym typeface="Arial"/>
              </a:endParaRPr>
            </a:p>
          </p:txBody>
        </p:sp>
        <p:sp>
          <p:nvSpPr>
            <p:cNvPr id="418" name="Google Shape;418;p15"/>
            <p:cNvSpPr/>
            <p:nvPr/>
          </p:nvSpPr>
          <p:spPr>
            <a:xfrm>
              <a:off x="4493798" y="819134"/>
              <a:ext cx="2478101" cy="2754000"/>
            </a:xfrm>
            <a:prstGeom prst="roundRect">
              <a:avLst>
                <a:gd fmla="val 10000" name="adj"/>
              </a:avLst>
            </a:prstGeom>
            <a:solidFill>
              <a:schemeClr val="lt1">
                <a:alpha val="89803"/>
              </a:schemeClr>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5"/>
            <p:cNvSpPr txBox="1"/>
            <p:nvPr/>
          </p:nvSpPr>
          <p:spPr>
            <a:xfrm>
              <a:off x="4566379" y="891715"/>
              <a:ext cx="2332939" cy="2608838"/>
            </a:xfrm>
            <a:prstGeom prst="rect">
              <a:avLst/>
            </a:prstGeom>
            <a:noFill/>
            <a:ln>
              <a:noFill/>
            </a:ln>
          </p:spPr>
          <p:txBody>
            <a:bodyPr anchorCtr="0" anchor="t" bIns="120900" lIns="120900" spcFirstLastPara="1" rIns="120900" wrap="square" tIns="120900">
              <a:noAutofit/>
            </a:bodyPr>
            <a:lstStyle/>
            <a:p>
              <a:pPr indent="-171450" lvl="1" marL="171450" marR="0" rtl="0" algn="l">
                <a:lnSpc>
                  <a:spcPct val="90000"/>
                </a:lnSpc>
                <a:spcBef>
                  <a:spcPts val="0"/>
                </a:spcBef>
                <a:spcAft>
                  <a:spcPts val="0"/>
                </a:spcAft>
                <a:buClr>
                  <a:schemeClr val="dk1"/>
                </a:buClr>
                <a:buSzPts val="1700"/>
                <a:buFont typeface="Arial"/>
                <a:buChar char="•"/>
              </a:pPr>
              <a:r>
                <a:rPr b="0" i="0" lang="en-US" sz="1700" u="none" cap="none" strike="noStrike">
                  <a:solidFill>
                    <a:schemeClr val="dk1"/>
                  </a:solidFill>
                  <a:latin typeface="Arial"/>
                  <a:ea typeface="Arial"/>
                  <a:cs typeface="Arial"/>
                  <a:sym typeface="Arial"/>
                </a:rPr>
                <a:t>Created value for our clients by maximizing financial returns while contributing to positive investments.</a:t>
              </a:r>
              <a:endParaRPr/>
            </a:p>
          </p:txBody>
        </p:sp>
        <p:sp>
          <p:nvSpPr>
            <p:cNvPr id="420" name="Google Shape;420;p15"/>
            <p:cNvSpPr/>
            <p:nvPr/>
          </p:nvSpPr>
          <p:spPr>
            <a:xfrm>
              <a:off x="6840008" y="179627"/>
              <a:ext cx="796422" cy="616975"/>
            </a:xfrm>
            <a:prstGeom prst="rightArrow">
              <a:avLst>
                <a:gd fmla="val 60000" name="adj1"/>
                <a:gd fmla="val 50000" name="adj2"/>
              </a:avLst>
            </a:prstGeom>
            <a:solidFill>
              <a:srgbClr val="FF6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5"/>
            <p:cNvSpPr txBox="1"/>
            <p:nvPr/>
          </p:nvSpPr>
          <p:spPr>
            <a:xfrm>
              <a:off x="6840008" y="303022"/>
              <a:ext cx="611330" cy="37018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Arial"/>
                <a:buNone/>
              </a:pPr>
              <a:r>
                <a:t/>
              </a:r>
              <a:endParaRPr sz="1400">
                <a:solidFill>
                  <a:schemeClr val="lt1"/>
                </a:solidFill>
                <a:latin typeface="Arial"/>
                <a:ea typeface="Arial"/>
                <a:cs typeface="Arial"/>
                <a:sym typeface="Arial"/>
              </a:endParaRPr>
            </a:p>
          </p:txBody>
        </p:sp>
        <p:sp>
          <p:nvSpPr>
            <p:cNvPr id="422" name="Google Shape;422;p15"/>
            <p:cNvSpPr/>
            <p:nvPr/>
          </p:nvSpPr>
          <p:spPr>
            <a:xfrm>
              <a:off x="7967021" y="157095"/>
              <a:ext cx="2478101" cy="993058"/>
            </a:xfrm>
            <a:prstGeom prst="roundRect">
              <a:avLst>
                <a:gd fmla="val 10000" name="adj"/>
              </a:avLst>
            </a:prstGeom>
            <a:solidFill>
              <a:srgbClr val="FFCC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5"/>
            <p:cNvSpPr txBox="1"/>
            <p:nvPr/>
          </p:nvSpPr>
          <p:spPr>
            <a:xfrm>
              <a:off x="7967021" y="157095"/>
              <a:ext cx="2478101" cy="662038"/>
            </a:xfrm>
            <a:prstGeom prst="rect">
              <a:avLst/>
            </a:prstGeom>
            <a:noFill/>
            <a:ln>
              <a:noFill/>
            </a:ln>
          </p:spPr>
          <p:txBody>
            <a:bodyPr anchorCtr="0" anchor="t" bIns="64750" lIns="120900" spcFirstLastPara="1" rIns="120900" wrap="square" tIns="120900">
              <a:noAutofit/>
            </a:bodyPr>
            <a:lstStyle/>
            <a:p>
              <a:pPr indent="0" lvl="0" marL="0" marR="0" rtl="0" algn="l">
                <a:lnSpc>
                  <a:spcPct val="90000"/>
                </a:lnSpc>
                <a:spcBef>
                  <a:spcPts val="0"/>
                </a:spcBef>
                <a:spcAft>
                  <a:spcPts val="0"/>
                </a:spcAft>
                <a:buClr>
                  <a:schemeClr val="dk1"/>
                </a:buClr>
                <a:buSzPts val="1700"/>
                <a:buFont typeface="Arial"/>
                <a:buNone/>
              </a:pPr>
              <a:r>
                <a:rPr b="1" lang="en-US" sz="1700">
                  <a:solidFill>
                    <a:schemeClr val="dk1"/>
                  </a:solidFill>
                  <a:latin typeface="Arial"/>
                  <a:ea typeface="Arial"/>
                  <a:cs typeface="Arial"/>
                  <a:sym typeface="Arial"/>
                </a:rPr>
                <a:t>Opportunities for Sustainable Growth </a:t>
              </a:r>
              <a:endParaRPr sz="1700">
                <a:solidFill>
                  <a:schemeClr val="dk1"/>
                </a:solidFill>
                <a:latin typeface="Arial"/>
                <a:ea typeface="Arial"/>
                <a:cs typeface="Arial"/>
                <a:sym typeface="Arial"/>
              </a:endParaRPr>
            </a:p>
          </p:txBody>
        </p:sp>
        <p:sp>
          <p:nvSpPr>
            <p:cNvPr id="424" name="Google Shape;424;p15"/>
            <p:cNvSpPr/>
            <p:nvPr/>
          </p:nvSpPr>
          <p:spPr>
            <a:xfrm>
              <a:off x="8474584" y="819134"/>
              <a:ext cx="2478101" cy="2754000"/>
            </a:xfrm>
            <a:prstGeom prst="roundRect">
              <a:avLst>
                <a:gd fmla="val 10000" name="adj"/>
              </a:avLst>
            </a:prstGeom>
            <a:solidFill>
              <a:schemeClr val="lt1">
                <a:alpha val="89803"/>
              </a:schemeClr>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5"/>
            <p:cNvSpPr txBox="1"/>
            <p:nvPr/>
          </p:nvSpPr>
          <p:spPr>
            <a:xfrm>
              <a:off x="8547165" y="891715"/>
              <a:ext cx="2332939" cy="2608838"/>
            </a:xfrm>
            <a:prstGeom prst="rect">
              <a:avLst/>
            </a:prstGeom>
            <a:noFill/>
            <a:ln>
              <a:noFill/>
            </a:ln>
          </p:spPr>
          <p:txBody>
            <a:bodyPr anchorCtr="0" anchor="t" bIns="120900" lIns="120900" spcFirstLastPara="1" rIns="120900" wrap="square" tIns="120900">
              <a:noAutofit/>
            </a:bodyPr>
            <a:lstStyle/>
            <a:p>
              <a:pPr indent="-171450" lvl="1" marL="171450" marR="0" rtl="0" algn="l">
                <a:lnSpc>
                  <a:spcPct val="90000"/>
                </a:lnSpc>
                <a:spcBef>
                  <a:spcPts val="0"/>
                </a:spcBef>
                <a:spcAft>
                  <a:spcPts val="0"/>
                </a:spcAft>
                <a:buClr>
                  <a:schemeClr val="dk1"/>
                </a:buClr>
                <a:buSzPts val="1700"/>
                <a:buFont typeface="Arial"/>
                <a:buChar char="•"/>
              </a:pPr>
              <a:r>
                <a:rPr b="0" i="0" lang="en-US" sz="1700" u="none" cap="none" strike="noStrike">
                  <a:solidFill>
                    <a:schemeClr val="dk1"/>
                  </a:solidFill>
                  <a:latin typeface="Arial"/>
                  <a:ea typeface="Arial"/>
                  <a:cs typeface="Arial"/>
                  <a:sym typeface="Arial"/>
                </a:rPr>
                <a:t>Created by investing in companies with strong ESG practices, aligning profitability with purpose and promoting long-term, responsible business practices.</a:t>
              </a:r>
              <a:endParaRPr/>
            </a:p>
          </p:txBody>
        </p:sp>
      </p:grpSp>
      <p:sp>
        <p:nvSpPr>
          <p:cNvPr id="426" name="Google Shape;426;p15"/>
          <p:cNvSpPr/>
          <p:nvPr/>
        </p:nvSpPr>
        <p:spPr>
          <a:xfrm>
            <a:off x="517869" y="1926721"/>
            <a:ext cx="3345365" cy="387376"/>
          </a:xfrm>
          <a:prstGeom prst="rect">
            <a:avLst/>
          </a:prstGeom>
          <a:solidFill>
            <a:srgbClr val="FFCCDC"/>
          </a:solidFill>
          <a:ln cap="flat" cmpd="sng" w="12700">
            <a:solidFill>
              <a:srgbClr val="634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How Did We Create Impact?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1" name="Shape 431"/>
        <p:cNvGrpSpPr/>
        <p:nvPr/>
      </p:nvGrpSpPr>
      <p:grpSpPr>
        <a:xfrm>
          <a:off x="0" y="0"/>
          <a:ext cx="0" cy="0"/>
          <a:chOff x="0" y="0"/>
          <a:chExt cx="0" cy="0"/>
        </a:xfrm>
      </p:grpSpPr>
      <p:sp>
        <p:nvSpPr>
          <p:cNvPr id="432" name="Google Shape;432;p16"/>
          <p:cNvSpPr/>
          <p:nvPr/>
        </p:nvSpPr>
        <p:spPr>
          <a:xfrm>
            <a:off x="517869" y="508090"/>
            <a:ext cx="11153214" cy="149279"/>
          </a:xfrm>
          <a:custGeom>
            <a:rect b="b" l="l" r="r" t="t"/>
            <a:pathLst>
              <a:path extrusionOk="0" h="149279" w="8085002">
                <a:moveTo>
                  <a:pt x="0" y="0"/>
                </a:moveTo>
                <a:lnTo>
                  <a:pt x="8085002" y="0"/>
                </a:lnTo>
                <a:lnTo>
                  <a:pt x="8085002" y="149279"/>
                </a:lnTo>
                <a:lnTo>
                  <a:pt x="0" y="149279"/>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3" name="Google Shape;433;p16"/>
          <p:cNvSpPr/>
          <p:nvPr/>
        </p:nvSpPr>
        <p:spPr>
          <a:xfrm>
            <a:off x="517870" y="877767"/>
            <a:ext cx="11087976" cy="83280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4860"/>
              <a:buFont typeface="Arial"/>
              <a:buNone/>
            </a:pPr>
            <a:r>
              <a:rPr b="1" lang="en-US" sz="4860">
                <a:solidFill>
                  <a:schemeClr val="dk1"/>
                </a:solidFill>
                <a:latin typeface="Arial"/>
                <a:ea typeface="Arial"/>
                <a:cs typeface="Arial"/>
                <a:sym typeface="Arial"/>
              </a:rPr>
              <a:t>Final Stock Selection Overview </a:t>
            </a:r>
            <a:endParaRPr/>
          </a:p>
        </p:txBody>
      </p:sp>
      <p:grpSp>
        <p:nvGrpSpPr>
          <p:cNvPr id="434" name="Google Shape;434;p16"/>
          <p:cNvGrpSpPr/>
          <p:nvPr/>
        </p:nvGrpSpPr>
        <p:grpSpPr>
          <a:xfrm>
            <a:off x="447943" y="2461136"/>
            <a:ext cx="11616656" cy="3466257"/>
            <a:chOff x="8337" y="473406"/>
            <a:chExt cx="11616656" cy="3466257"/>
          </a:xfrm>
        </p:grpSpPr>
        <p:sp>
          <p:nvSpPr>
            <p:cNvPr id="435" name="Google Shape;435;p16"/>
            <p:cNvSpPr/>
            <p:nvPr/>
          </p:nvSpPr>
          <p:spPr>
            <a:xfrm>
              <a:off x="8337" y="473406"/>
              <a:ext cx="1917114" cy="958557"/>
            </a:xfrm>
            <a:prstGeom prst="roundRect">
              <a:avLst>
                <a:gd fmla="val 10000" name="adj"/>
              </a:avLst>
            </a:prstGeom>
            <a:solidFill>
              <a:srgbClr val="FF67C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6"/>
            <p:cNvSpPr txBox="1"/>
            <p:nvPr/>
          </p:nvSpPr>
          <p:spPr>
            <a:xfrm>
              <a:off x="36412" y="501481"/>
              <a:ext cx="1860964" cy="902407"/>
            </a:xfrm>
            <a:prstGeom prst="rect">
              <a:avLst/>
            </a:prstGeom>
            <a:noFill/>
            <a:ln>
              <a:noFill/>
            </a:ln>
          </p:spPr>
          <p:txBody>
            <a:bodyPr anchorCtr="0" anchor="ctr" bIns="30475" lIns="45700" spcFirstLastPara="1" rIns="45700" wrap="square" tIns="30475">
              <a:noAutofit/>
            </a:bodyPr>
            <a:lstStyle/>
            <a:p>
              <a:pPr indent="0" lvl="0" marL="0" marR="0" rtl="0" algn="ctr">
                <a:lnSpc>
                  <a:spcPct val="90000"/>
                </a:lnSpc>
                <a:spcBef>
                  <a:spcPts val="0"/>
                </a:spcBef>
                <a:spcAft>
                  <a:spcPts val="0"/>
                </a:spcAft>
                <a:buClr>
                  <a:schemeClr val="lt1"/>
                </a:buClr>
                <a:buSzPts val="2400"/>
                <a:buFont typeface="Arial"/>
                <a:buNone/>
              </a:pPr>
              <a:r>
                <a:rPr b="1" lang="en-US" sz="2400">
                  <a:solidFill>
                    <a:schemeClr val="lt1"/>
                  </a:solidFill>
                  <a:latin typeface="Arial"/>
                  <a:ea typeface="Arial"/>
                  <a:cs typeface="Arial"/>
                  <a:sym typeface="Arial"/>
                </a:rPr>
                <a:t>General Mills</a:t>
              </a:r>
              <a:endParaRPr sz="2400">
                <a:solidFill>
                  <a:schemeClr val="lt1"/>
                </a:solidFill>
                <a:latin typeface="Arial"/>
                <a:ea typeface="Arial"/>
                <a:cs typeface="Arial"/>
                <a:sym typeface="Arial"/>
              </a:endParaRPr>
            </a:p>
          </p:txBody>
        </p:sp>
        <p:sp>
          <p:nvSpPr>
            <p:cNvPr id="437" name="Google Shape;437;p16"/>
            <p:cNvSpPr/>
            <p:nvPr/>
          </p:nvSpPr>
          <p:spPr>
            <a:xfrm>
              <a:off x="200049" y="1431963"/>
              <a:ext cx="191711" cy="718917"/>
            </a:xfrm>
            <a:custGeom>
              <a:rect b="b" l="l" r="r" t="t"/>
              <a:pathLst>
                <a:path extrusionOk="0" h="120000" w="120000">
                  <a:moveTo>
                    <a:pt x="0" y="0"/>
                  </a:moveTo>
                  <a:lnTo>
                    <a:pt x="0" y="120000"/>
                  </a:lnTo>
                  <a:lnTo>
                    <a:pt x="120000" y="120000"/>
                  </a:lnTo>
                </a:path>
              </a:pathLst>
            </a:custGeom>
            <a:noFill/>
            <a:ln cap="flat" cmpd="sng" w="12700">
              <a:solidFill>
                <a:schemeClr val="dk1"/>
              </a:solidFill>
              <a:prstDash val="solid"/>
              <a:miter lim="800000"/>
              <a:headEnd len="sm" w="sm" type="none"/>
              <a:tailEnd len="sm" w="sm" type="none"/>
            </a:ln>
          </p:spPr>
        </p:sp>
        <p:sp>
          <p:nvSpPr>
            <p:cNvPr id="438" name="Google Shape;438;p16"/>
            <p:cNvSpPr/>
            <p:nvPr/>
          </p:nvSpPr>
          <p:spPr>
            <a:xfrm>
              <a:off x="391760" y="1671602"/>
              <a:ext cx="1533691" cy="958557"/>
            </a:xfrm>
            <a:prstGeom prst="roundRect">
              <a:avLst>
                <a:gd fmla="val 10000" name="adj"/>
              </a:avLst>
            </a:prstGeom>
            <a:solidFill>
              <a:schemeClr val="lt1">
                <a:alpha val="89803"/>
              </a:schemeClr>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6"/>
            <p:cNvSpPr txBox="1"/>
            <p:nvPr/>
          </p:nvSpPr>
          <p:spPr>
            <a:xfrm>
              <a:off x="419835" y="1699677"/>
              <a:ext cx="1477541" cy="902407"/>
            </a:xfrm>
            <a:prstGeom prst="rect">
              <a:avLst/>
            </a:prstGeom>
            <a:noFill/>
            <a:ln>
              <a:noFill/>
            </a:ln>
          </p:spPr>
          <p:txBody>
            <a:bodyPr anchorCtr="0" anchor="ctr" bIns="30475" lIns="45700" spcFirstLastPara="1" rIns="45700" wrap="square" tIns="30475">
              <a:noAutofit/>
            </a:bodyPr>
            <a:lstStyle/>
            <a:p>
              <a:pPr indent="0" lvl="0" marL="0" marR="0" rtl="0" algn="ctr">
                <a:lnSpc>
                  <a:spcPct val="90000"/>
                </a:lnSpc>
                <a:spcBef>
                  <a:spcPts val="0"/>
                </a:spcBef>
                <a:spcAft>
                  <a:spcPts val="0"/>
                </a:spcAft>
                <a:buClr>
                  <a:schemeClr val="dk1"/>
                </a:buClr>
                <a:buSzPts val="2400"/>
                <a:buFont typeface="Arial"/>
                <a:buNone/>
              </a:pPr>
              <a:r>
                <a:rPr b="1" lang="en-US" sz="2400">
                  <a:solidFill>
                    <a:schemeClr val="dk1"/>
                  </a:solidFill>
                  <a:latin typeface="Arial"/>
                  <a:ea typeface="Arial"/>
                  <a:cs typeface="Arial"/>
                  <a:sym typeface="Arial"/>
                </a:rPr>
                <a:t>Return: 10.35%</a:t>
              </a:r>
              <a:endParaRPr/>
            </a:p>
          </p:txBody>
        </p:sp>
        <p:sp>
          <p:nvSpPr>
            <p:cNvPr id="440" name="Google Shape;440;p16"/>
            <p:cNvSpPr/>
            <p:nvPr/>
          </p:nvSpPr>
          <p:spPr>
            <a:xfrm>
              <a:off x="200049" y="1431963"/>
              <a:ext cx="191711" cy="1917114"/>
            </a:xfrm>
            <a:custGeom>
              <a:rect b="b" l="l" r="r" t="t"/>
              <a:pathLst>
                <a:path extrusionOk="0" h="120000" w="120000">
                  <a:moveTo>
                    <a:pt x="0" y="0"/>
                  </a:moveTo>
                  <a:lnTo>
                    <a:pt x="0" y="120000"/>
                  </a:lnTo>
                  <a:lnTo>
                    <a:pt x="120000" y="120000"/>
                  </a:lnTo>
                </a:path>
              </a:pathLst>
            </a:custGeom>
            <a:noFill/>
            <a:ln cap="flat" cmpd="sng" w="12700">
              <a:solidFill>
                <a:schemeClr val="dk1"/>
              </a:solidFill>
              <a:prstDash val="solid"/>
              <a:miter lim="800000"/>
              <a:headEnd len="sm" w="sm" type="none"/>
              <a:tailEnd len="sm" w="sm" type="none"/>
            </a:ln>
          </p:spPr>
        </p:sp>
        <p:sp>
          <p:nvSpPr>
            <p:cNvPr id="441" name="Google Shape;441;p16"/>
            <p:cNvSpPr/>
            <p:nvPr/>
          </p:nvSpPr>
          <p:spPr>
            <a:xfrm>
              <a:off x="391760" y="2869798"/>
              <a:ext cx="1533691" cy="958557"/>
            </a:xfrm>
            <a:prstGeom prst="roundRect">
              <a:avLst>
                <a:gd fmla="val 10000" name="adj"/>
              </a:avLst>
            </a:prstGeom>
            <a:solidFill>
              <a:schemeClr val="lt1">
                <a:alpha val="89803"/>
              </a:schemeClr>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6"/>
            <p:cNvSpPr txBox="1"/>
            <p:nvPr/>
          </p:nvSpPr>
          <p:spPr>
            <a:xfrm>
              <a:off x="419835" y="2897873"/>
              <a:ext cx="1477541" cy="902407"/>
            </a:xfrm>
            <a:prstGeom prst="rect">
              <a:avLst/>
            </a:prstGeom>
            <a:noFill/>
            <a:ln>
              <a:noFill/>
            </a:ln>
          </p:spPr>
          <p:txBody>
            <a:bodyPr anchorCtr="0" anchor="ctr" bIns="30475" lIns="45700" spcFirstLastPara="1" rIns="45700" wrap="square" tIns="30475">
              <a:noAutofit/>
            </a:bodyPr>
            <a:lstStyle/>
            <a:p>
              <a:pPr indent="0" lvl="0" marL="0" marR="0" rtl="0" algn="ctr">
                <a:lnSpc>
                  <a:spcPct val="90000"/>
                </a:lnSpc>
                <a:spcBef>
                  <a:spcPts val="0"/>
                </a:spcBef>
                <a:spcAft>
                  <a:spcPts val="0"/>
                </a:spcAft>
                <a:buClr>
                  <a:schemeClr val="dk1"/>
                </a:buClr>
                <a:buSzPts val="2400"/>
                <a:buFont typeface="Arial"/>
                <a:buNone/>
              </a:pPr>
              <a:r>
                <a:rPr b="1" lang="en-US" sz="2400">
                  <a:solidFill>
                    <a:schemeClr val="dk1"/>
                  </a:solidFill>
                  <a:latin typeface="Arial"/>
                  <a:ea typeface="Arial"/>
                  <a:cs typeface="Arial"/>
                  <a:sym typeface="Arial"/>
                </a:rPr>
                <a:t>Weight: 20%</a:t>
              </a:r>
              <a:endParaRPr/>
            </a:p>
          </p:txBody>
        </p:sp>
        <p:sp>
          <p:nvSpPr>
            <p:cNvPr id="443" name="Google Shape;443;p16"/>
            <p:cNvSpPr/>
            <p:nvPr/>
          </p:nvSpPr>
          <p:spPr>
            <a:xfrm>
              <a:off x="2404730" y="473406"/>
              <a:ext cx="1917114" cy="958557"/>
            </a:xfrm>
            <a:prstGeom prst="roundRect">
              <a:avLst>
                <a:gd fmla="val 10000" name="adj"/>
              </a:avLst>
            </a:prstGeom>
            <a:solidFill>
              <a:srgbClr val="FF67C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6"/>
            <p:cNvSpPr txBox="1"/>
            <p:nvPr/>
          </p:nvSpPr>
          <p:spPr>
            <a:xfrm>
              <a:off x="2432805" y="501481"/>
              <a:ext cx="1860964" cy="902407"/>
            </a:xfrm>
            <a:prstGeom prst="rect">
              <a:avLst/>
            </a:prstGeom>
            <a:noFill/>
            <a:ln>
              <a:noFill/>
            </a:ln>
          </p:spPr>
          <p:txBody>
            <a:bodyPr anchorCtr="0" anchor="ctr" bIns="30475" lIns="45700" spcFirstLastPara="1" rIns="45700" wrap="square" tIns="30475">
              <a:noAutofit/>
            </a:bodyPr>
            <a:lstStyle/>
            <a:p>
              <a:pPr indent="0" lvl="0" marL="0" marR="0" rtl="0" algn="ctr">
                <a:lnSpc>
                  <a:spcPct val="90000"/>
                </a:lnSpc>
                <a:spcBef>
                  <a:spcPts val="0"/>
                </a:spcBef>
                <a:spcAft>
                  <a:spcPts val="0"/>
                </a:spcAft>
                <a:buClr>
                  <a:schemeClr val="lt1"/>
                </a:buClr>
                <a:buSzPts val="2400"/>
                <a:buFont typeface="Arial"/>
                <a:buNone/>
              </a:pPr>
              <a:r>
                <a:rPr b="1" lang="en-US" sz="2400">
                  <a:solidFill>
                    <a:schemeClr val="lt1"/>
                  </a:solidFill>
                  <a:latin typeface="Arial"/>
                  <a:ea typeface="Arial"/>
                  <a:cs typeface="Arial"/>
                  <a:sym typeface="Arial"/>
                </a:rPr>
                <a:t>Hershey</a:t>
              </a:r>
              <a:endParaRPr/>
            </a:p>
          </p:txBody>
        </p:sp>
        <p:sp>
          <p:nvSpPr>
            <p:cNvPr id="445" name="Google Shape;445;p16"/>
            <p:cNvSpPr/>
            <p:nvPr/>
          </p:nvSpPr>
          <p:spPr>
            <a:xfrm>
              <a:off x="2596441" y="1431963"/>
              <a:ext cx="191711" cy="718917"/>
            </a:xfrm>
            <a:custGeom>
              <a:rect b="b" l="l" r="r" t="t"/>
              <a:pathLst>
                <a:path extrusionOk="0" h="120000" w="120000">
                  <a:moveTo>
                    <a:pt x="0" y="0"/>
                  </a:moveTo>
                  <a:lnTo>
                    <a:pt x="0" y="120000"/>
                  </a:lnTo>
                  <a:lnTo>
                    <a:pt x="120000" y="120000"/>
                  </a:lnTo>
                </a:path>
              </a:pathLst>
            </a:custGeom>
            <a:noFill/>
            <a:ln cap="flat" cmpd="sng" w="12700">
              <a:solidFill>
                <a:schemeClr val="dk1"/>
              </a:solidFill>
              <a:prstDash val="solid"/>
              <a:miter lim="800000"/>
              <a:headEnd len="sm" w="sm" type="none"/>
              <a:tailEnd len="sm" w="sm" type="none"/>
            </a:ln>
          </p:spPr>
        </p:sp>
        <p:sp>
          <p:nvSpPr>
            <p:cNvPr id="446" name="Google Shape;446;p16"/>
            <p:cNvSpPr/>
            <p:nvPr/>
          </p:nvSpPr>
          <p:spPr>
            <a:xfrm>
              <a:off x="2788153" y="1671602"/>
              <a:ext cx="1533691" cy="958557"/>
            </a:xfrm>
            <a:prstGeom prst="roundRect">
              <a:avLst>
                <a:gd fmla="val 10000" name="adj"/>
              </a:avLst>
            </a:prstGeom>
            <a:solidFill>
              <a:schemeClr val="lt1">
                <a:alpha val="89803"/>
              </a:schemeClr>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6"/>
            <p:cNvSpPr txBox="1"/>
            <p:nvPr/>
          </p:nvSpPr>
          <p:spPr>
            <a:xfrm>
              <a:off x="2816228" y="1699677"/>
              <a:ext cx="1477541" cy="902407"/>
            </a:xfrm>
            <a:prstGeom prst="rect">
              <a:avLst/>
            </a:prstGeom>
            <a:noFill/>
            <a:ln>
              <a:noFill/>
            </a:ln>
          </p:spPr>
          <p:txBody>
            <a:bodyPr anchorCtr="0" anchor="ctr" bIns="30475" lIns="45700" spcFirstLastPara="1" rIns="45700" wrap="square" tIns="30475">
              <a:noAutofit/>
            </a:bodyPr>
            <a:lstStyle/>
            <a:p>
              <a:pPr indent="0" lvl="0" marL="0" marR="0" rtl="0" algn="ctr">
                <a:lnSpc>
                  <a:spcPct val="90000"/>
                </a:lnSpc>
                <a:spcBef>
                  <a:spcPts val="0"/>
                </a:spcBef>
                <a:spcAft>
                  <a:spcPts val="0"/>
                </a:spcAft>
                <a:buClr>
                  <a:schemeClr val="dk2"/>
                </a:buClr>
                <a:buSzPts val="2400"/>
                <a:buFont typeface="Arial"/>
                <a:buNone/>
              </a:pPr>
              <a:r>
                <a:rPr b="1" lang="en-US" sz="2400">
                  <a:solidFill>
                    <a:schemeClr val="dk2"/>
                  </a:solidFill>
                  <a:latin typeface="Arial"/>
                  <a:ea typeface="Arial"/>
                  <a:cs typeface="Arial"/>
                  <a:sym typeface="Arial"/>
                </a:rPr>
                <a:t>Return 18.82%</a:t>
              </a:r>
              <a:endParaRPr/>
            </a:p>
          </p:txBody>
        </p:sp>
        <p:sp>
          <p:nvSpPr>
            <p:cNvPr id="448" name="Google Shape;448;p16"/>
            <p:cNvSpPr/>
            <p:nvPr/>
          </p:nvSpPr>
          <p:spPr>
            <a:xfrm>
              <a:off x="2596441" y="1431963"/>
              <a:ext cx="191711" cy="1917114"/>
            </a:xfrm>
            <a:custGeom>
              <a:rect b="b" l="l" r="r" t="t"/>
              <a:pathLst>
                <a:path extrusionOk="0" h="120000" w="120000">
                  <a:moveTo>
                    <a:pt x="0" y="0"/>
                  </a:moveTo>
                  <a:lnTo>
                    <a:pt x="0" y="120000"/>
                  </a:lnTo>
                  <a:lnTo>
                    <a:pt x="120000" y="120000"/>
                  </a:lnTo>
                </a:path>
              </a:pathLst>
            </a:custGeom>
            <a:noFill/>
            <a:ln cap="flat" cmpd="sng" w="12700">
              <a:solidFill>
                <a:schemeClr val="dk1"/>
              </a:solidFill>
              <a:prstDash val="solid"/>
              <a:miter lim="800000"/>
              <a:headEnd len="sm" w="sm" type="none"/>
              <a:tailEnd len="sm" w="sm" type="none"/>
            </a:ln>
          </p:spPr>
        </p:sp>
        <p:sp>
          <p:nvSpPr>
            <p:cNvPr id="449" name="Google Shape;449;p16"/>
            <p:cNvSpPr/>
            <p:nvPr/>
          </p:nvSpPr>
          <p:spPr>
            <a:xfrm>
              <a:off x="2788153" y="2869798"/>
              <a:ext cx="1533691" cy="958557"/>
            </a:xfrm>
            <a:prstGeom prst="roundRect">
              <a:avLst>
                <a:gd fmla="val 10000" name="adj"/>
              </a:avLst>
            </a:prstGeom>
            <a:solidFill>
              <a:schemeClr val="lt1">
                <a:alpha val="89803"/>
              </a:schemeClr>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6"/>
            <p:cNvSpPr txBox="1"/>
            <p:nvPr/>
          </p:nvSpPr>
          <p:spPr>
            <a:xfrm>
              <a:off x="2816228" y="2897873"/>
              <a:ext cx="1477541" cy="902407"/>
            </a:xfrm>
            <a:prstGeom prst="rect">
              <a:avLst/>
            </a:prstGeom>
            <a:noFill/>
            <a:ln>
              <a:noFill/>
            </a:ln>
          </p:spPr>
          <p:txBody>
            <a:bodyPr anchorCtr="0" anchor="ctr" bIns="30475" lIns="45700" spcFirstLastPara="1" rIns="45700" wrap="square" tIns="30475">
              <a:noAutofit/>
            </a:bodyPr>
            <a:lstStyle/>
            <a:p>
              <a:pPr indent="0" lvl="0" marL="0" marR="0" rtl="0" algn="ctr">
                <a:lnSpc>
                  <a:spcPct val="90000"/>
                </a:lnSpc>
                <a:spcBef>
                  <a:spcPts val="0"/>
                </a:spcBef>
                <a:spcAft>
                  <a:spcPts val="0"/>
                </a:spcAft>
                <a:buClr>
                  <a:schemeClr val="dk2"/>
                </a:buClr>
                <a:buSzPts val="2400"/>
                <a:buFont typeface="Arial"/>
                <a:buNone/>
              </a:pPr>
              <a:r>
                <a:rPr b="1" lang="en-US" sz="2400">
                  <a:solidFill>
                    <a:schemeClr val="dk2"/>
                  </a:solidFill>
                  <a:latin typeface="Arial"/>
                  <a:ea typeface="Arial"/>
                  <a:cs typeface="Arial"/>
                  <a:sym typeface="Arial"/>
                </a:rPr>
                <a:t>Weight: 15%</a:t>
              </a:r>
              <a:endParaRPr/>
            </a:p>
          </p:txBody>
        </p:sp>
        <p:sp>
          <p:nvSpPr>
            <p:cNvPr id="451" name="Google Shape;451;p16"/>
            <p:cNvSpPr/>
            <p:nvPr/>
          </p:nvSpPr>
          <p:spPr>
            <a:xfrm>
              <a:off x="4801122" y="473406"/>
              <a:ext cx="1917114" cy="958557"/>
            </a:xfrm>
            <a:prstGeom prst="roundRect">
              <a:avLst>
                <a:gd fmla="val 10000" name="adj"/>
              </a:avLst>
            </a:prstGeom>
            <a:solidFill>
              <a:srgbClr val="FF67C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6"/>
            <p:cNvSpPr txBox="1"/>
            <p:nvPr/>
          </p:nvSpPr>
          <p:spPr>
            <a:xfrm>
              <a:off x="4829197" y="501481"/>
              <a:ext cx="1860964" cy="902407"/>
            </a:xfrm>
            <a:prstGeom prst="rect">
              <a:avLst/>
            </a:prstGeom>
            <a:noFill/>
            <a:ln>
              <a:noFill/>
            </a:ln>
          </p:spPr>
          <p:txBody>
            <a:bodyPr anchorCtr="0" anchor="ctr" bIns="30475" lIns="45700" spcFirstLastPara="1" rIns="45700" wrap="square" tIns="30475">
              <a:noAutofit/>
            </a:bodyPr>
            <a:lstStyle/>
            <a:p>
              <a:pPr indent="0" lvl="0" marL="0" marR="0" rtl="0" algn="ctr">
                <a:lnSpc>
                  <a:spcPct val="90000"/>
                </a:lnSpc>
                <a:spcBef>
                  <a:spcPts val="0"/>
                </a:spcBef>
                <a:spcAft>
                  <a:spcPts val="0"/>
                </a:spcAft>
                <a:buClr>
                  <a:schemeClr val="lt1"/>
                </a:buClr>
                <a:buSzPts val="2400"/>
                <a:buFont typeface="Arial"/>
                <a:buNone/>
              </a:pPr>
              <a:r>
                <a:rPr b="1" lang="en-US" sz="2400">
                  <a:solidFill>
                    <a:schemeClr val="lt1"/>
                  </a:solidFill>
                  <a:latin typeface="Arial"/>
                  <a:ea typeface="Arial"/>
                  <a:cs typeface="Arial"/>
                  <a:sym typeface="Arial"/>
                </a:rPr>
                <a:t>Conagra</a:t>
              </a:r>
              <a:endParaRPr/>
            </a:p>
          </p:txBody>
        </p:sp>
        <p:sp>
          <p:nvSpPr>
            <p:cNvPr id="453" name="Google Shape;453;p16"/>
            <p:cNvSpPr/>
            <p:nvPr/>
          </p:nvSpPr>
          <p:spPr>
            <a:xfrm>
              <a:off x="4992834" y="1431963"/>
              <a:ext cx="191711" cy="718917"/>
            </a:xfrm>
            <a:custGeom>
              <a:rect b="b" l="l" r="r" t="t"/>
              <a:pathLst>
                <a:path extrusionOk="0" h="120000" w="120000">
                  <a:moveTo>
                    <a:pt x="0" y="0"/>
                  </a:moveTo>
                  <a:lnTo>
                    <a:pt x="0" y="120000"/>
                  </a:lnTo>
                  <a:lnTo>
                    <a:pt x="120000" y="120000"/>
                  </a:lnTo>
                </a:path>
              </a:pathLst>
            </a:custGeom>
            <a:noFill/>
            <a:ln cap="flat" cmpd="sng" w="12700">
              <a:solidFill>
                <a:schemeClr val="dk1"/>
              </a:solidFill>
              <a:prstDash val="solid"/>
              <a:miter lim="800000"/>
              <a:headEnd len="sm" w="sm" type="none"/>
              <a:tailEnd len="sm" w="sm" type="none"/>
            </a:ln>
          </p:spPr>
        </p:sp>
        <p:sp>
          <p:nvSpPr>
            <p:cNvPr id="454" name="Google Shape;454;p16"/>
            <p:cNvSpPr/>
            <p:nvPr/>
          </p:nvSpPr>
          <p:spPr>
            <a:xfrm>
              <a:off x="5184545" y="1671602"/>
              <a:ext cx="1533691" cy="958557"/>
            </a:xfrm>
            <a:prstGeom prst="roundRect">
              <a:avLst>
                <a:gd fmla="val 10000" name="adj"/>
              </a:avLst>
            </a:prstGeom>
            <a:solidFill>
              <a:schemeClr val="lt1">
                <a:alpha val="89803"/>
              </a:schemeClr>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6"/>
            <p:cNvSpPr txBox="1"/>
            <p:nvPr/>
          </p:nvSpPr>
          <p:spPr>
            <a:xfrm>
              <a:off x="5212620" y="1699677"/>
              <a:ext cx="1477541" cy="902407"/>
            </a:xfrm>
            <a:prstGeom prst="rect">
              <a:avLst/>
            </a:prstGeom>
            <a:noFill/>
            <a:ln>
              <a:noFill/>
            </a:ln>
          </p:spPr>
          <p:txBody>
            <a:bodyPr anchorCtr="0" anchor="ctr" bIns="30475" lIns="45700" spcFirstLastPara="1" rIns="45700" wrap="square" tIns="30475">
              <a:noAutofit/>
            </a:bodyPr>
            <a:lstStyle/>
            <a:p>
              <a:pPr indent="0" lvl="0" marL="0" marR="0" rtl="0" algn="ctr">
                <a:lnSpc>
                  <a:spcPct val="90000"/>
                </a:lnSpc>
                <a:spcBef>
                  <a:spcPts val="0"/>
                </a:spcBef>
                <a:spcAft>
                  <a:spcPts val="0"/>
                </a:spcAft>
                <a:buClr>
                  <a:schemeClr val="dk1"/>
                </a:buClr>
                <a:buSzPts val="2400"/>
                <a:buFont typeface="Arial"/>
                <a:buNone/>
              </a:pPr>
              <a:r>
                <a:rPr b="1" lang="en-US" sz="2400">
                  <a:solidFill>
                    <a:schemeClr val="dk1"/>
                  </a:solidFill>
                  <a:latin typeface="Arial"/>
                  <a:ea typeface="Arial"/>
                  <a:cs typeface="Arial"/>
                  <a:sym typeface="Arial"/>
                </a:rPr>
                <a:t>Return: 24.17%</a:t>
              </a:r>
              <a:endParaRPr/>
            </a:p>
          </p:txBody>
        </p:sp>
        <p:sp>
          <p:nvSpPr>
            <p:cNvPr id="456" name="Google Shape;456;p16"/>
            <p:cNvSpPr/>
            <p:nvPr/>
          </p:nvSpPr>
          <p:spPr>
            <a:xfrm>
              <a:off x="4992834" y="1431963"/>
              <a:ext cx="191711" cy="1917114"/>
            </a:xfrm>
            <a:custGeom>
              <a:rect b="b" l="l" r="r" t="t"/>
              <a:pathLst>
                <a:path extrusionOk="0" h="120000" w="120000">
                  <a:moveTo>
                    <a:pt x="0" y="0"/>
                  </a:moveTo>
                  <a:lnTo>
                    <a:pt x="0" y="120000"/>
                  </a:lnTo>
                  <a:lnTo>
                    <a:pt x="120000" y="120000"/>
                  </a:lnTo>
                </a:path>
              </a:pathLst>
            </a:custGeom>
            <a:noFill/>
            <a:ln cap="flat" cmpd="sng" w="12700">
              <a:solidFill>
                <a:schemeClr val="dk1"/>
              </a:solidFill>
              <a:prstDash val="solid"/>
              <a:miter lim="800000"/>
              <a:headEnd len="sm" w="sm" type="none"/>
              <a:tailEnd len="sm" w="sm" type="none"/>
            </a:ln>
          </p:spPr>
        </p:sp>
        <p:sp>
          <p:nvSpPr>
            <p:cNvPr id="457" name="Google Shape;457;p16"/>
            <p:cNvSpPr/>
            <p:nvPr/>
          </p:nvSpPr>
          <p:spPr>
            <a:xfrm>
              <a:off x="5184545" y="2869798"/>
              <a:ext cx="1533691" cy="958557"/>
            </a:xfrm>
            <a:prstGeom prst="roundRect">
              <a:avLst>
                <a:gd fmla="val 10000" name="adj"/>
              </a:avLst>
            </a:prstGeom>
            <a:solidFill>
              <a:schemeClr val="lt1">
                <a:alpha val="89803"/>
              </a:schemeClr>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6"/>
            <p:cNvSpPr txBox="1"/>
            <p:nvPr/>
          </p:nvSpPr>
          <p:spPr>
            <a:xfrm>
              <a:off x="5212620" y="2897873"/>
              <a:ext cx="1477541" cy="902407"/>
            </a:xfrm>
            <a:prstGeom prst="rect">
              <a:avLst/>
            </a:prstGeom>
            <a:noFill/>
            <a:ln>
              <a:noFill/>
            </a:ln>
          </p:spPr>
          <p:txBody>
            <a:bodyPr anchorCtr="0" anchor="ctr" bIns="30475" lIns="45700" spcFirstLastPara="1" rIns="45700" wrap="square" tIns="30475">
              <a:noAutofit/>
            </a:bodyPr>
            <a:lstStyle/>
            <a:p>
              <a:pPr indent="0" lvl="0" marL="0" marR="0" rtl="0" algn="ctr">
                <a:lnSpc>
                  <a:spcPct val="90000"/>
                </a:lnSpc>
                <a:spcBef>
                  <a:spcPts val="0"/>
                </a:spcBef>
                <a:spcAft>
                  <a:spcPts val="0"/>
                </a:spcAft>
                <a:buClr>
                  <a:schemeClr val="dk1"/>
                </a:buClr>
                <a:buSzPts val="2400"/>
                <a:buFont typeface="Arial"/>
                <a:buNone/>
              </a:pPr>
              <a:r>
                <a:rPr b="1" lang="en-US" sz="2400">
                  <a:solidFill>
                    <a:schemeClr val="dk1"/>
                  </a:solidFill>
                  <a:latin typeface="Arial"/>
                  <a:ea typeface="Arial"/>
                  <a:cs typeface="Arial"/>
                  <a:sym typeface="Arial"/>
                </a:rPr>
                <a:t>Weight: 25%</a:t>
              </a:r>
              <a:endParaRPr/>
            </a:p>
          </p:txBody>
        </p:sp>
        <p:sp>
          <p:nvSpPr>
            <p:cNvPr id="459" name="Google Shape;459;p16"/>
            <p:cNvSpPr/>
            <p:nvPr/>
          </p:nvSpPr>
          <p:spPr>
            <a:xfrm>
              <a:off x="7197515" y="473406"/>
              <a:ext cx="1917114" cy="958557"/>
            </a:xfrm>
            <a:prstGeom prst="roundRect">
              <a:avLst>
                <a:gd fmla="val 10000" name="adj"/>
              </a:avLst>
            </a:prstGeom>
            <a:solidFill>
              <a:srgbClr val="FF67C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6"/>
            <p:cNvSpPr txBox="1"/>
            <p:nvPr/>
          </p:nvSpPr>
          <p:spPr>
            <a:xfrm>
              <a:off x="7225590" y="501481"/>
              <a:ext cx="1860964" cy="902407"/>
            </a:xfrm>
            <a:prstGeom prst="rect">
              <a:avLst/>
            </a:prstGeom>
            <a:noFill/>
            <a:ln>
              <a:noFill/>
            </a:ln>
          </p:spPr>
          <p:txBody>
            <a:bodyPr anchorCtr="0" anchor="ctr" bIns="30475" lIns="45700" spcFirstLastPara="1" rIns="45700" wrap="square" tIns="30475">
              <a:noAutofit/>
            </a:bodyPr>
            <a:lstStyle/>
            <a:p>
              <a:pPr indent="0" lvl="0" marL="0" marR="0" rtl="0" algn="ctr">
                <a:lnSpc>
                  <a:spcPct val="90000"/>
                </a:lnSpc>
                <a:spcBef>
                  <a:spcPts val="0"/>
                </a:spcBef>
                <a:spcAft>
                  <a:spcPts val="0"/>
                </a:spcAft>
                <a:buClr>
                  <a:schemeClr val="lt1"/>
                </a:buClr>
                <a:buSzPts val="2400"/>
                <a:buFont typeface="Arial"/>
                <a:buNone/>
              </a:pPr>
              <a:r>
                <a:rPr b="1" lang="en-US" sz="2400">
                  <a:solidFill>
                    <a:schemeClr val="lt1"/>
                  </a:solidFill>
                  <a:latin typeface="Arial"/>
                  <a:ea typeface="Arial"/>
                  <a:cs typeface="Arial"/>
                  <a:sym typeface="Arial"/>
                </a:rPr>
                <a:t>Kellogg</a:t>
              </a:r>
              <a:endParaRPr b="0" sz="2400">
                <a:solidFill>
                  <a:schemeClr val="lt1"/>
                </a:solidFill>
                <a:latin typeface="Arial"/>
                <a:ea typeface="Arial"/>
                <a:cs typeface="Arial"/>
                <a:sym typeface="Arial"/>
              </a:endParaRPr>
            </a:p>
          </p:txBody>
        </p:sp>
        <p:sp>
          <p:nvSpPr>
            <p:cNvPr id="461" name="Google Shape;461;p16"/>
            <p:cNvSpPr/>
            <p:nvPr/>
          </p:nvSpPr>
          <p:spPr>
            <a:xfrm>
              <a:off x="7389226" y="1431963"/>
              <a:ext cx="191711" cy="718917"/>
            </a:xfrm>
            <a:custGeom>
              <a:rect b="b" l="l" r="r" t="t"/>
              <a:pathLst>
                <a:path extrusionOk="0" h="120000" w="120000">
                  <a:moveTo>
                    <a:pt x="0" y="0"/>
                  </a:moveTo>
                  <a:lnTo>
                    <a:pt x="0" y="120000"/>
                  </a:lnTo>
                  <a:lnTo>
                    <a:pt x="120000" y="120000"/>
                  </a:lnTo>
                </a:path>
              </a:pathLst>
            </a:custGeom>
            <a:noFill/>
            <a:ln cap="flat" cmpd="sng" w="12700">
              <a:solidFill>
                <a:schemeClr val="dk1"/>
              </a:solidFill>
              <a:prstDash val="solid"/>
              <a:miter lim="800000"/>
              <a:headEnd len="sm" w="sm" type="none"/>
              <a:tailEnd len="sm" w="sm" type="none"/>
            </a:ln>
          </p:spPr>
        </p:sp>
        <p:sp>
          <p:nvSpPr>
            <p:cNvPr id="462" name="Google Shape;462;p16"/>
            <p:cNvSpPr/>
            <p:nvPr/>
          </p:nvSpPr>
          <p:spPr>
            <a:xfrm>
              <a:off x="7580938" y="1671602"/>
              <a:ext cx="1533691" cy="958557"/>
            </a:xfrm>
            <a:prstGeom prst="roundRect">
              <a:avLst>
                <a:gd fmla="val 10000" name="adj"/>
              </a:avLst>
            </a:prstGeom>
            <a:solidFill>
              <a:schemeClr val="lt1">
                <a:alpha val="89803"/>
              </a:schemeClr>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6"/>
            <p:cNvSpPr txBox="1"/>
            <p:nvPr/>
          </p:nvSpPr>
          <p:spPr>
            <a:xfrm>
              <a:off x="7609013" y="1699677"/>
              <a:ext cx="1477541" cy="902407"/>
            </a:xfrm>
            <a:prstGeom prst="rect">
              <a:avLst/>
            </a:prstGeom>
            <a:noFill/>
            <a:ln>
              <a:noFill/>
            </a:ln>
          </p:spPr>
          <p:txBody>
            <a:bodyPr anchorCtr="0" anchor="ctr" bIns="30475" lIns="45700" spcFirstLastPara="1" rIns="45700" wrap="square" tIns="30475">
              <a:noAutofit/>
            </a:bodyPr>
            <a:lstStyle/>
            <a:p>
              <a:pPr indent="0" lvl="0" marL="0" marR="0" rtl="0" algn="ctr">
                <a:lnSpc>
                  <a:spcPct val="90000"/>
                </a:lnSpc>
                <a:spcBef>
                  <a:spcPts val="0"/>
                </a:spcBef>
                <a:spcAft>
                  <a:spcPts val="0"/>
                </a:spcAft>
                <a:buClr>
                  <a:schemeClr val="dk1"/>
                </a:buClr>
                <a:buSzPts val="2400"/>
                <a:buFont typeface="Arial"/>
                <a:buNone/>
              </a:pPr>
              <a:r>
                <a:rPr b="1" lang="en-US" sz="2400">
                  <a:solidFill>
                    <a:schemeClr val="dk1"/>
                  </a:solidFill>
                  <a:latin typeface="Arial"/>
                  <a:ea typeface="Arial"/>
                  <a:cs typeface="Arial"/>
                  <a:sym typeface="Arial"/>
                </a:rPr>
                <a:t>Return: 4.78%</a:t>
              </a:r>
              <a:endParaRPr/>
            </a:p>
          </p:txBody>
        </p:sp>
        <p:sp>
          <p:nvSpPr>
            <p:cNvPr id="464" name="Google Shape;464;p16"/>
            <p:cNvSpPr/>
            <p:nvPr/>
          </p:nvSpPr>
          <p:spPr>
            <a:xfrm>
              <a:off x="7389226" y="1431963"/>
              <a:ext cx="191711" cy="1917114"/>
            </a:xfrm>
            <a:custGeom>
              <a:rect b="b" l="l" r="r" t="t"/>
              <a:pathLst>
                <a:path extrusionOk="0" h="120000" w="120000">
                  <a:moveTo>
                    <a:pt x="0" y="0"/>
                  </a:moveTo>
                  <a:lnTo>
                    <a:pt x="0" y="120000"/>
                  </a:lnTo>
                  <a:lnTo>
                    <a:pt x="120000" y="120000"/>
                  </a:lnTo>
                </a:path>
              </a:pathLst>
            </a:custGeom>
            <a:noFill/>
            <a:ln cap="flat" cmpd="sng" w="12700">
              <a:solidFill>
                <a:schemeClr val="dk1"/>
              </a:solidFill>
              <a:prstDash val="solid"/>
              <a:miter lim="800000"/>
              <a:headEnd len="sm" w="sm" type="none"/>
              <a:tailEnd len="sm" w="sm" type="none"/>
            </a:ln>
          </p:spPr>
        </p:sp>
        <p:sp>
          <p:nvSpPr>
            <p:cNvPr id="465" name="Google Shape;465;p16"/>
            <p:cNvSpPr/>
            <p:nvPr/>
          </p:nvSpPr>
          <p:spPr>
            <a:xfrm>
              <a:off x="7580938" y="2869798"/>
              <a:ext cx="1533691" cy="958557"/>
            </a:xfrm>
            <a:prstGeom prst="roundRect">
              <a:avLst>
                <a:gd fmla="val 10000" name="adj"/>
              </a:avLst>
            </a:prstGeom>
            <a:solidFill>
              <a:schemeClr val="lt1">
                <a:alpha val="89803"/>
              </a:schemeClr>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6"/>
            <p:cNvSpPr txBox="1"/>
            <p:nvPr/>
          </p:nvSpPr>
          <p:spPr>
            <a:xfrm>
              <a:off x="7609013" y="2897873"/>
              <a:ext cx="1477541" cy="902407"/>
            </a:xfrm>
            <a:prstGeom prst="rect">
              <a:avLst/>
            </a:prstGeom>
            <a:noFill/>
            <a:ln>
              <a:noFill/>
            </a:ln>
          </p:spPr>
          <p:txBody>
            <a:bodyPr anchorCtr="0" anchor="ctr" bIns="30475" lIns="45700" spcFirstLastPara="1" rIns="45700" wrap="square" tIns="30475">
              <a:noAutofit/>
            </a:bodyPr>
            <a:lstStyle/>
            <a:p>
              <a:pPr indent="0" lvl="0" marL="0" marR="0" rtl="0" algn="ctr">
                <a:lnSpc>
                  <a:spcPct val="90000"/>
                </a:lnSpc>
                <a:spcBef>
                  <a:spcPts val="0"/>
                </a:spcBef>
                <a:spcAft>
                  <a:spcPts val="0"/>
                </a:spcAft>
                <a:buClr>
                  <a:schemeClr val="dk1"/>
                </a:buClr>
                <a:buSzPts val="2400"/>
                <a:buFont typeface="Arial"/>
                <a:buNone/>
              </a:pPr>
              <a:r>
                <a:rPr b="1" lang="en-US" sz="2400">
                  <a:solidFill>
                    <a:schemeClr val="dk1"/>
                  </a:solidFill>
                  <a:latin typeface="Arial"/>
                  <a:ea typeface="Arial"/>
                  <a:cs typeface="Arial"/>
                  <a:sym typeface="Arial"/>
                </a:rPr>
                <a:t>Weight: 25%</a:t>
              </a:r>
              <a:endParaRPr/>
            </a:p>
          </p:txBody>
        </p:sp>
        <p:sp>
          <p:nvSpPr>
            <p:cNvPr id="467" name="Google Shape;467;p16"/>
            <p:cNvSpPr/>
            <p:nvPr/>
          </p:nvSpPr>
          <p:spPr>
            <a:xfrm>
              <a:off x="9593907" y="473406"/>
              <a:ext cx="2031086" cy="1069864"/>
            </a:xfrm>
            <a:prstGeom prst="roundRect">
              <a:avLst>
                <a:gd fmla="val 10000" name="adj"/>
              </a:avLst>
            </a:prstGeom>
            <a:solidFill>
              <a:srgbClr val="FF67C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6"/>
            <p:cNvSpPr txBox="1"/>
            <p:nvPr/>
          </p:nvSpPr>
          <p:spPr>
            <a:xfrm>
              <a:off x="9625242" y="504741"/>
              <a:ext cx="1968416" cy="1007194"/>
            </a:xfrm>
            <a:prstGeom prst="rect">
              <a:avLst/>
            </a:prstGeom>
            <a:noFill/>
            <a:ln>
              <a:noFill/>
            </a:ln>
          </p:spPr>
          <p:txBody>
            <a:bodyPr anchorCtr="0" anchor="ctr" bIns="30475" lIns="45700" spcFirstLastPara="1" rIns="45700" wrap="square" tIns="30475">
              <a:noAutofit/>
            </a:bodyPr>
            <a:lstStyle/>
            <a:p>
              <a:pPr indent="0" lvl="0" marL="0" marR="0" rtl="0" algn="ctr">
                <a:lnSpc>
                  <a:spcPct val="90000"/>
                </a:lnSpc>
                <a:spcBef>
                  <a:spcPts val="0"/>
                </a:spcBef>
                <a:spcAft>
                  <a:spcPts val="0"/>
                </a:spcAft>
                <a:buClr>
                  <a:schemeClr val="lt1"/>
                </a:buClr>
                <a:buSzPts val="2400"/>
                <a:buFont typeface="Arial"/>
                <a:buNone/>
              </a:pPr>
              <a:r>
                <a:rPr b="1" lang="en-US" sz="2400">
                  <a:solidFill>
                    <a:schemeClr val="lt1"/>
                  </a:solidFill>
                  <a:latin typeface="Arial"/>
                  <a:ea typeface="Arial"/>
                  <a:cs typeface="Arial"/>
                  <a:sym typeface="Arial"/>
                </a:rPr>
                <a:t>Archer Daniels Midland</a:t>
              </a:r>
              <a:endParaRPr/>
            </a:p>
          </p:txBody>
        </p:sp>
        <p:sp>
          <p:nvSpPr>
            <p:cNvPr id="469" name="Google Shape;469;p16"/>
            <p:cNvSpPr/>
            <p:nvPr/>
          </p:nvSpPr>
          <p:spPr>
            <a:xfrm>
              <a:off x="9797016" y="1543271"/>
              <a:ext cx="203108" cy="718917"/>
            </a:xfrm>
            <a:custGeom>
              <a:rect b="b" l="l" r="r" t="t"/>
              <a:pathLst>
                <a:path extrusionOk="0" h="120000" w="120000">
                  <a:moveTo>
                    <a:pt x="0" y="0"/>
                  </a:moveTo>
                  <a:lnTo>
                    <a:pt x="0" y="120000"/>
                  </a:lnTo>
                  <a:lnTo>
                    <a:pt x="120000" y="120000"/>
                  </a:lnTo>
                </a:path>
              </a:pathLst>
            </a:custGeom>
            <a:noFill/>
            <a:ln cap="flat" cmpd="sng" w="12700">
              <a:solidFill>
                <a:schemeClr val="dk1"/>
              </a:solidFill>
              <a:prstDash val="solid"/>
              <a:miter lim="800000"/>
              <a:headEnd len="sm" w="sm" type="none"/>
              <a:tailEnd len="sm" w="sm" type="none"/>
            </a:ln>
          </p:spPr>
        </p:sp>
        <p:sp>
          <p:nvSpPr>
            <p:cNvPr id="470" name="Google Shape;470;p16"/>
            <p:cNvSpPr/>
            <p:nvPr/>
          </p:nvSpPr>
          <p:spPr>
            <a:xfrm>
              <a:off x="10000125" y="1782910"/>
              <a:ext cx="1533691" cy="958557"/>
            </a:xfrm>
            <a:prstGeom prst="roundRect">
              <a:avLst>
                <a:gd fmla="val 10000" name="adj"/>
              </a:avLst>
            </a:prstGeom>
            <a:no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6"/>
            <p:cNvSpPr txBox="1"/>
            <p:nvPr/>
          </p:nvSpPr>
          <p:spPr>
            <a:xfrm>
              <a:off x="10028200" y="1810985"/>
              <a:ext cx="1477541" cy="902407"/>
            </a:xfrm>
            <a:prstGeom prst="rect">
              <a:avLst/>
            </a:prstGeom>
            <a:noFill/>
            <a:ln>
              <a:noFill/>
            </a:ln>
          </p:spPr>
          <p:txBody>
            <a:bodyPr anchorCtr="0" anchor="ctr" bIns="30475" lIns="45700" spcFirstLastPara="1" rIns="45700" wrap="square" tIns="30475">
              <a:noAutofit/>
            </a:bodyPr>
            <a:lstStyle/>
            <a:p>
              <a:pPr indent="0" lvl="0" marL="0" marR="0" rtl="0" algn="ctr">
                <a:lnSpc>
                  <a:spcPct val="90000"/>
                </a:lnSpc>
                <a:spcBef>
                  <a:spcPts val="0"/>
                </a:spcBef>
                <a:spcAft>
                  <a:spcPts val="0"/>
                </a:spcAft>
                <a:buClr>
                  <a:schemeClr val="dk1"/>
                </a:buClr>
                <a:buSzPts val="2400"/>
                <a:buFont typeface="Arial"/>
                <a:buNone/>
              </a:pPr>
              <a:r>
                <a:rPr b="1" lang="en-US" sz="2400">
                  <a:solidFill>
                    <a:schemeClr val="dk1"/>
                  </a:solidFill>
                  <a:latin typeface="Arial"/>
                  <a:ea typeface="Arial"/>
                  <a:cs typeface="Arial"/>
                  <a:sym typeface="Arial"/>
                </a:rPr>
                <a:t>Return: 28.15%</a:t>
              </a:r>
              <a:endParaRPr/>
            </a:p>
          </p:txBody>
        </p:sp>
        <p:sp>
          <p:nvSpPr>
            <p:cNvPr id="472" name="Google Shape;472;p16"/>
            <p:cNvSpPr/>
            <p:nvPr/>
          </p:nvSpPr>
          <p:spPr>
            <a:xfrm>
              <a:off x="9797016" y="1543271"/>
              <a:ext cx="203108" cy="1917114"/>
            </a:xfrm>
            <a:custGeom>
              <a:rect b="b" l="l" r="r" t="t"/>
              <a:pathLst>
                <a:path extrusionOk="0" h="120000" w="120000">
                  <a:moveTo>
                    <a:pt x="0" y="0"/>
                  </a:moveTo>
                  <a:lnTo>
                    <a:pt x="0" y="120000"/>
                  </a:lnTo>
                  <a:lnTo>
                    <a:pt x="120000" y="120000"/>
                  </a:lnTo>
                </a:path>
              </a:pathLst>
            </a:custGeom>
            <a:noFill/>
            <a:ln cap="flat" cmpd="sng" w="12700">
              <a:solidFill>
                <a:schemeClr val="dk1"/>
              </a:solidFill>
              <a:prstDash val="solid"/>
              <a:miter lim="800000"/>
              <a:headEnd len="sm" w="sm" type="none"/>
              <a:tailEnd len="sm" w="sm" type="none"/>
            </a:ln>
          </p:spPr>
        </p:sp>
        <p:sp>
          <p:nvSpPr>
            <p:cNvPr id="473" name="Google Shape;473;p16"/>
            <p:cNvSpPr/>
            <p:nvPr/>
          </p:nvSpPr>
          <p:spPr>
            <a:xfrm>
              <a:off x="10000125" y="2981106"/>
              <a:ext cx="1533691" cy="958557"/>
            </a:xfrm>
            <a:prstGeom prst="roundRect">
              <a:avLst>
                <a:gd fmla="val 10000" name="adj"/>
              </a:avLst>
            </a:prstGeom>
            <a:no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6"/>
            <p:cNvSpPr txBox="1"/>
            <p:nvPr/>
          </p:nvSpPr>
          <p:spPr>
            <a:xfrm>
              <a:off x="10028200" y="3009181"/>
              <a:ext cx="1477541" cy="902407"/>
            </a:xfrm>
            <a:prstGeom prst="rect">
              <a:avLst/>
            </a:prstGeom>
            <a:noFill/>
            <a:ln>
              <a:noFill/>
            </a:ln>
          </p:spPr>
          <p:txBody>
            <a:bodyPr anchorCtr="0" anchor="ctr" bIns="30475" lIns="45700" spcFirstLastPara="1" rIns="45700" wrap="square" tIns="30475">
              <a:noAutofit/>
            </a:bodyPr>
            <a:lstStyle/>
            <a:p>
              <a:pPr indent="0" lvl="0" marL="0" marR="0" rtl="0" algn="ctr">
                <a:lnSpc>
                  <a:spcPct val="90000"/>
                </a:lnSpc>
                <a:spcBef>
                  <a:spcPts val="0"/>
                </a:spcBef>
                <a:spcAft>
                  <a:spcPts val="0"/>
                </a:spcAft>
                <a:buClr>
                  <a:schemeClr val="dk1"/>
                </a:buClr>
                <a:buSzPts val="2400"/>
                <a:buFont typeface="Arial"/>
                <a:buNone/>
              </a:pPr>
              <a:r>
                <a:rPr b="1" lang="en-US" sz="2400">
                  <a:solidFill>
                    <a:schemeClr val="dk1"/>
                  </a:solidFill>
                  <a:latin typeface="Arial"/>
                  <a:ea typeface="Arial"/>
                  <a:cs typeface="Arial"/>
                  <a:sym typeface="Arial"/>
                </a:rPr>
                <a:t>Weight: 15%</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9" name="Shape 479"/>
        <p:cNvGrpSpPr/>
        <p:nvPr/>
      </p:nvGrpSpPr>
      <p:grpSpPr>
        <a:xfrm>
          <a:off x="0" y="0"/>
          <a:ext cx="0" cy="0"/>
          <a:chOff x="0" y="0"/>
          <a:chExt cx="0" cy="0"/>
        </a:xfrm>
      </p:grpSpPr>
      <p:sp>
        <p:nvSpPr>
          <p:cNvPr id="480" name="Google Shape;480;p17"/>
          <p:cNvSpPr/>
          <p:nvPr/>
        </p:nvSpPr>
        <p:spPr>
          <a:xfrm>
            <a:off x="0" y="0"/>
            <a:ext cx="12188952" cy="685799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1" name="Google Shape;481;p17"/>
          <p:cNvSpPr txBox="1"/>
          <p:nvPr>
            <p:ph type="title"/>
          </p:nvPr>
        </p:nvSpPr>
        <p:spPr>
          <a:xfrm>
            <a:off x="517869" y="976161"/>
            <a:ext cx="11153214" cy="471948"/>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Arial"/>
              <a:buNone/>
            </a:pPr>
            <a:r>
              <a:rPr lang="en-US" sz="4400"/>
              <a:t>Overall Fund Performance</a:t>
            </a:r>
            <a:endParaRPr/>
          </a:p>
        </p:txBody>
      </p:sp>
      <p:sp>
        <p:nvSpPr>
          <p:cNvPr id="482" name="Google Shape;482;p17"/>
          <p:cNvSpPr/>
          <p:nvPr/>
        </p:nvSpPr>
        <p:spPr>
          <a:xfrm>
            <a:off x="517869" y="508090"/>
            <a:ext cx="11153214" cy="149279"/>
          </a:xfrm>
          <a:custGeom>
            <a:rect b="b" l="l" r="r" t="t"/>
            <a:pathLst>
              <a:path extrusionOk="0" h="149279" w="8085002">
                <a:moveTo>
                  <a:pt x="0" y="0"/>
                </a:moveTo>
                <a:lnTo>
                  <a:pt x="8085002" y="0"/>
                </a:lnTo>
                <a:lnTo>
                  <a:pt x="8085002" y="149279"/>
                </a:lnTo>
                <a:lnTo>
                  <a:pt x="0" y="149279"/>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83" name="Google Shape;483;p17"/>
          <p:cNvGrpSpPr/>
          <p:nvPr/>
        </p:nvGrpSpPr>
        <p:grpSpPr>
          <a:xfrm>
            <a:off x="157951" y="2687535"/>
            <a:ext cx="5578130" cy="4032576"/>
            <a:chOff x="0" y="713876"/>
            <a:chExt cx="5578130" cy="4032576"/>
          </a:xfrm>
        </p:grpSpPr>
        <p:sp>
          <p:nvSpPr>
            <p:cNvPr id="484" name="Google Shape;484;p17"/>
            <p:cNvSpPr/>
            <p:nvPr/>
          </p:nvSpPr>
          <p:spPr>
            <a:xfrm>
              <a:off x="0" y="1260121"/>
              <a:ext cx="5578130" cy="3486331"/>
            </a:xfrm>
            <a:custGeom>
              <a:rect b="b" l="l" r="r" t="t"/>
              <a:pathLst>
                <a:path extrusionOk="0" h="120000" w="120000">
                  <a:moveTo>
                    <a:pt x="0" y="120000"/>
                  </a:moveTo>
                  <a:quadBezTo>
                    <a:pt x="20000" y="40000"/>
                    <a:pt x="101250" y="15000"/>
                  </a:quadBezTo>
                  <a:lnTo>
                    <a:pt x="100194" y="0"/>
                  </a:lnTo>
                  <a:lnTo>
                    <a:pt x="120000" y="24000"/>
                  </a:lnTo>
                  <a:lnTo>
                    <a:pt x="104419" y="60000"/>
                  </a:lnTo>
                  <a:lnTo>
                    <a:pt x="103363" y="45000"/>
                  </a:lnTo>
                  <a:quadBezTo>
                    <a:pt x="30000" y="55000"/>
                    <a:pt x="0" y="120000"/>
                  </a:quadBezTo>
                  <a:close/>
                </a:path>
              </a:pathLst>
            </a:custGeom>
            <a:solidFill>
              <a:srgbClr val="FA9DB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7"/>
            <p:cNvSpPr/>
            <p:nvPr/>
          </p:nvSpPr>
          <p:spPr>
            <a:xfrm>
              <a:off x="549445" y="3222496"/>
              <a:ext cx="128296" cy="128296"/>
            </a:xfrm>
            <a:prstGeom prst="ellipse">
              <a:avLst/>
            </a:prstGeom>
            <a:solidFill>
              <a:srgbClr val="FF67C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7"/>
            <p:cNvSpPr/>
            <p:nvPr/>
          </p:nvSpPr>
          <p:spPr>
            <a:xfrm>
              <a:off x="13520" y="2367393"/>
              <a:ext cx="953860" cy="82974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7"/>
            <p:cNvSpPr txBox="1"/>
            <p:nvPr/>
          </p:nvSpPr>
          <p:spPr>
            <a:xfrm>
              <a:off x="13520" y="2367393"/>
              <a:ext cx="953860" cy="829746"/>
            </a:xfrm>
            <a:prstGeom prst="rect">
              <a:avLst/>
            </a:prstGeom>
            <a:noFill/>
            <a:ln>
              <a:noFill/>
            </a:ln>
          </p:spPr>
          <p:txBody>
            <a:bodyPr anchorCtr="0" anchor="t" bIns="0" lIns="67975" spcFirstLastPara="1" rIns="0" wrap="square" tIns="0">
              <a:noAutofit/>
            </a:bodyPr>
            <a:lstStyle/>
            <a:p>
              <a:pPr indent="0" lvl="0" marL="0" marR="0" rtl="0" algn="l">
                <a:lnSpc>
                  <a:spcPct val="90000"/>
                </a:lnSpc>
                <a:spcBef>
                  <a:spcPts val="0"/>
                </a:spcBef>
                <a:spcAft>
                  <a:spcPts val="0"/>
                </a:spcAft>
                <a:buClr>
                  <a:schemeClr val="dk1"/>
                </a:buClr>
                <a:buSzPts val="1300"/>
                <a:buFont typeface="Arial"/>
                <a:buNone/>
              </a:pPr>
              <a:r>
                <a:rPr lang="en-US" sz="1300">
                  <a:solidFill>
                    <a:schemeClr val="dk1"/>
                  </a:solidFill>
                  <a:latin typeface="Arial"/>
                  <a:ea typeface="Arial"/>
                  <a:cs typeface="Arial"/>
                  <a:sym typeface="Arial"/>
                </a:rPr>
                <a:t>Starting Balance (Year 1): $100M</a:t>
              </a:r>
              <a:endParaRPr/>
            </a:p>
          </p:txBody>
        </p:sp>
        <p:sp>
          <p:nvSpPr>
            <p:cNvPr id="488" name="Google Shape;488;p17"/>
            <p:cNvSpPr/>
            <p:nvPr/>
          </p:nvSpPr>
          <p:spPr>
            <a:xfrm>
              <a:off x="1455891" y="2411576"/>
              <a:ext cx="223125" cy="223125"/>
            </a:xfrm>
            <a:prstGeom prst="ellipse">
              <a:avLst/>
            </a:prstGeom>
            <a:solidFill>
              <a:srgbClr val="FF67C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7"/>
            <p:cNvSpPr/>
            <p:nvPr/>
          </p:nvSpPr>
          <p:spPr>
            <a:xfrm>
              <a:off x="815188" y="1672389"/>
              <a:ext cx="1171407" cy="69500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7"/>
            <p:cNvSpPr txBox="1"/>
            <p:nvPr/>
          </p:nvSpPr>
          <p:spPr>
            <a:xfrm>
              <a:off x="815188" y="1672389"/>
              <a:ext cx="1171407" cy="695008"/>
            </a:xfrm>
            <a:prstGeom prst="rect">
              <a:avLst/>
            </a:prstGeom>
            <a:noFill/>
            <a:ln>
              <a:noFill/>
            </a:ln>
          </p:spPr>
          <p:txBody>
            <a:bodyPr anchorCtr="0" anchor="t" bIns="0" lIns="118225" spcFirstLastPara="1" rIns="0" wrap="square" tIns="0">
              <a:noAutofit/>
            </a:bodyPr>
            <a:lstStyle/>
            <a:p>
              <a:pPr indent="0" lvl="0" marL="0" marR="0" rtl="0" algn="l">
                <a:lnSpc>
                  <a:spcPct val="90000"/>
                </a:lnSpc>
                <a:spcBef>
                  <a:spcPts val="0"/>
                </a:spcBef>
                <a:spcAft>
                  <a:spcPts val="0"/>
                </a:spcAft>
                <a:buClr>
                  <a:schemeClr val="dk1"/>
                </a:buClr>
                <a:buSzPts val="1300"/>
                <a:buFont typeface="Arial"/>
                <a:buNone/>
              </a:pPr>
              <a:r>
                <a:rPr lang="en-US" sz="1300">
                  <a:solidFill>
                    <a:schemeClr val="dk1"/>
                  </a:solidFill>
                  <a:latin typeface="Arial"/>
                  <a:ea typeface="Arial"/>
                  <a:cs typeface="Arial"/>
                  <a:sym typeface="Arial"/>
                </a:rPr>
                <a:t>Final Balance (Year 5): $182.44M </a:t>
              </a:r>
              <a:endParaRPr/>
            </a:p>
          </p:txBody>
        </p:sp>
        <p:sp>
          <p:nvSpPr>
            <p:cNvPr id="491" name="Google Shape;491;p17"/>
            <p:cNvSpPr/>
            <p:nvPr/>
          </p:nvSpPr>
          <p:spPr>
            <a:xfrm>
              <a:off x="2613353" y="1814018"/>
              <a:ext cx="295640" cy="295640"/>
            </a:xfrm>
            <a:prstGeom prst="ellipse">
              <a:avLst/>
            </a:prstGeom>
            <a:solidFill>
              <a:srgbClr val="FF67C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7"/>
            <p:cNvSpPr/>
            <p:nvPr/>
          </p:nvSpPr>
          <p:spPr>
            <a:xfrm flipH="1">
              <a:off x="2710212" y="1302589"/>
              <a:ext cx="987578" cy="5481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7"/>
            <p:cNvSpPr txBox="1"/>
            <p:nvPr/>
          </p:nvSpPr>
          <p:spPr>
            <a:xfrm>
              <a:off x="2710212" y="1302589"/>
              <a:ext cx="987578" cy="548118"/>
            </a:xfrm>
            <a:prstGeom prst="rect">
              <a:avLst/>
            </a:prstGeom>
            <a:noFill/>
            <a:ln>
              <a:noFill/>
            </a:ln>
          </p:spPr>
          <p:txBody>
            <a:bodyPr anchorCtr="0" anchor="t" bIns="0" lIns="156650" spcFirstLastPara="1" rIns="0" wrap="square" tIns="0">
              <a:noAutofit/>
            </a:bodyPr>
            <a:lstStyle/>
            <a:p>
              <a:pPr indent="0" lvl="0" marL="0" marR="0" rtl="0" algn="l">
                <a:lnSpc>
                  <a:spcPct val="90000"/>
                </a:lnSpc>
                <a:spcBef>
                  <a:spcPts val="0"/>
                </a:spcBef>
                <a:spcAft>
                  <a:spcPts val="0"/>
                </a:spcAft>
                <a:buClr>
                  <a:schemeClr val="dk1"/>
                </a:buClr>
                <a:buSzPts val="1300"/>
                <a:buFont typeface="Arial"/>
                <a:buNone/>
              </a:pPr>
              <a:r>
                <a:rPr lang="en-US" sz="1300">
                  <a:solidFill>
                    <a:schemeClr val="dk1"/>
                  </a:solidFill>
                  <a:latin typeface="Arial"/>
                  <a:ea typeface="Arial"/>
                  <a:cs typeface="Arial"/>
                  <a:sym typeface="Arial"/>
                </a:rPr>
                <a:t>Avg. Return Per Year: 16.5%</a:t>
              </a:r>
              <a:endParaRPr/>
            </a:p>
          </p:txBody>
        </p:sp>
        <p:sp>
          <p:nvSpPr>
            <p:cNvPr id="494" name="Google Shape;494;p17"/>
            <p:cNvSpPr/>
            <p:nvPr/>
          </p:nvSpPr>
          <p:spPr>
            <a:xfrm>
              <a:off x="3874011" y="1418669"/>
              <a:ext cx="396047" cy="396047"/>
            </a:xfrm>
            <a:prstGeom prst="ellipse">
              <a:avLst/>
            </a:prstGeom>
            <a:solidFill>
              <a:srgbClr val="FF67C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7"/>
            <p:cNvSpPr/>
            <p:nvPr/>
          </p:nvSpPr>
          <p:spPr>
            <a:xfrm>
              <a:off x="4131144" y="713876"/>
              <a:ext cx="1341425" cy="13495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7"/>
            <p:cNvSpPr txBox="1"/>
            <p:nvPr/>
          </p:nvSpPr>
          <p:spPr>
            <a:xfrm>
              <a:off x="4131144" y="713876"/>
              <a:ext cx="1341425" cy="1349537"/>
            </a:xfrm>
            <a:prstGeom prst="rect">
              <a:avLst/>
            </a:prstGeom>
            <a:noFill/>
            <a:ln>
              <a:noFill/>
            </a:ln>
          </p:spPr>
          <p:txBody>
            <a:bodyPr anchorCtr="0" anchor="t" bIns="0" lIns="209850" spcFirstLastPara="1" rIns="0" wrap="square" tIns="0">
              <a:noAutofit/>
            </a:bodyPr>
            <a:lstStyle/>
            <a:p>
              <a:pPr indent="0" lvl="0" marL="0" marR="0" rtl="0" algn="l">
                <a:lnSpc>
                  <a:spcPct val="90000"/>
                </a:lnSpc>
                <a:spcBef>
                  <a:spcPts val="0"/>
                </a:spcBef>
                <a:spcAft>
                  <a:spcPts val="0"/>
                </a:spcAft>
                <a:buClr>
                  <a:schemeClr val="dk1"/>
                </a:buClr>
                <a:buSzPts val="1300"/>
                <a:buFont typeface="Arial"/>
                <a:buNone/>
              </a:pPr>
              <a:r>
                <a:rPr lang="en-US" sz="1300">
                  <a:solidFill>
                    <a:schemeClr val="dk1"/>
                  </a:solidFill>
                  <a:latin typeface="Arial"/>
                  <a:ea typeface="Arial"/>
                  <a:cs typeface="Arial"/>
                  <a:sym typeface="Arial"/>
                </a:rPr>
                <a:t>Sharpe Ratio Increased from 0.70 → 1.27 </a:t>
              </a:r>
              <a:endParaRPr/>
            </a:p>
          </p:txBody>
        </p:sp>
      </p:grpSp>
      <p:sp>
        <p:nvSpPr>
          <p:cNvPr id="497" name="Google Shape;497;p17"/>
          <p:cNvSpPr/>
          <p:nvPr/>
        </p:nvSpPr>
        <p:spPr>
          <a:xfrm>
            <a:off x="290474" y="2171700"/>
            <a:ext cx="3708142" cy="655023"/>
          </a:xfrm>
          <a:prstGeom prst="rect">
            <a:avLst/>
          </a:prstGeom>
          <a:solidFill>
            <a:srgbClr val="FA9DBB"/>
          </a:solidFill>
          <a:ln cap="flat" cmpd="sng" w="12700">
            <a:solidFill>
              <a:srgbClr val="634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Fund Growth Overtime: </a:t>
            </a:r>
            <a:endParaRPr/>
          </a:p>
        </p:txBody>
      </p:sp>
      <p:grpSp>
        <p:nvGrpSpPr>
          <p:cNvPr id="498" name="Google Shape;498;p17"/>
          <p:cNvGrpSpPr/>
          <p:nvPr/>
        </p:nvGrpSpPr>
        <p:grpSpPr>
          <a:xfrm>
            <a:off x="7003728" y="2171702"/>
            <a:ext cx="4119546" cy="4349388"/>
            <a:chOff x="547808" y="2"/>
            <a:chExt cx="4119546" cy="4349388"/>
          </a:xfrm>
        </p:grpSpPr>
        <p:sp>
          <p:nvSpPr>
            <p:cNvPr id="499" name="Google Shape;499;p17"/>
            <p:cNvSpPr/>
            <p:nvPr/>
          </p:nvSpPr>
          <p:spPr>
            <a:xfrm>
              <a:off x="547808" y="981"/>
              <a:ext cx="1830909" cy="915454"/>
            </a:xfrm>
            <a:prstGeom prst="roundRect">
              <a:avLst>
                <a:gd fmla="val 10000" name="adj"/>
              </a:avLst>
            </a:prstGeom>
            <a:solidFill>
              <a:srgbClr val="FA9DBB"/>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7"/>
            <p:cNvSpPr txBox="1"/>
            <p:nvPr/>
          </p:nvSpPr>
          <p:spPr>
            <a:xfrm>
              <a:off x="574621" y="27794"/>
              <a:ext cx="1777283" cy="861828"/>
            </a:xfrm>
            <a:prstGeom prst="rect">
              <a:avLst/>
            </a:prstGeom>
            <a:noFill/>
            <a:ln>
              <a:noFill/>
            </a:ln>
          </p:spPr>
          <p:txBody>
            <a:bodyPr anchorCtr="0" anchor="ctr" bIns="15225" lIns="22850" spcFirstLastPara="1" rIns="22850" wrap="square" tIns="15225">
              <a:noAutofit/>
            </a:bodyPr>
            <a:lstStyle/>
            <a:p>
              <a:pPr indent="0" lvl="0" marL="0" marR="0" rtl="0" algn="ctr">
                <a:lnSpc>
                  <a:spcPct val="90000"/>
                </a:lnSpc>
                <a:spcBef>
                  <a:spcPts val="0"/>
                </a:spcBef>
                <a:spcAft>
                  <a:spcPts val="0"/>
                </a:spcAft>
                <a:buClr>
                  <a:schemeClr val="dk1"/>
                </a:buClr>
                <a:buSzPts val="1200"/>
                <a:buFont typeface="Arial"/>
                <a:buNone/>
              </a:pPr>
              <a:r>
                <a:rPr b="1" lang="en-US" sz="1200">
                  <a:solidFill>
                    <a:schemeClr val="dk1"/>
                  </a:solidFill>
                  <a:latin typeface="Arial"/>
                  <a:ea typeface="Arial"/>
                  <a:cs typeface="Arial"/>
                  <a:sym typeface="Arial"/>
                </a:rPr>
                <a:t>ESG &amp; Portfolio Adjustments</a:t>
              </a:r>
              <a:endParaRPr/>
            </a:p>
          </p:txBody>
        </p:sp>
        <p:sp>
          <p:nvSpPr>
            <p:cNvPr id="501" name="Google Shape;501;p17"/>
            <p:cNvSpPr/>
            <p:nvPr/>
          </p:nvSpPr>
          <p:spPr>
            <a:xfrm>
              <a:off x="730899" y="916436"/>
              <a:ext cx="183090" cy="686590"/>
            </a:xfrm>
            <a:custGeom>
              <a:rect b="b" l="l" r="r" t="t"/>
              <a:pathLst>
                <a:path extrusionOk="0" h="120000" w="120000">
                  <a:moveTo>
                    <a:pt x="0" y="0"/>
                  </a:moveTo>
                  <a:lnTo>
                    <a:pt x="0" y="120000"/>
                  </a:lnTo>
                  <a:lnTo>
                    <a:pt x="120000" y="120000"/>
                  </a:lnTo>
                </a:path>
              </a:pathLst>
            </a:custGeom>
            <a:noFill/>
            <a:ln cap="flat" cmpd="sng" w="12700">
              <a:solidFill>
                <a:schemeClr val="dk1"/>
              </a:solidFill>
              <a:prstDash val="solid"/>
              <a:miter lim="800000"/>
              <a:headEnd len="sm" w="sm" type="none"/>
              <a:tailEnd len="sm" w="sm" type="none"/>
            </a:ln>
          </p:spPr>
        </p:sp>
        <p:sp>
          <p:nvSpPr>
            <p:cNvPr id="502" name="Google Shape;502;p17"/>
            <p:cNvSpPr/>
            <p:nvPr/>
          </p:nvSpPr>
          <p:spPr>
            <a:xfrm>
              <a:off x="913990" y="1145300"/>
              <a:ext cx="1464727" cy="915454"/>
            </a:xfrm>
            <a:prstGeom prst="roundRect">
              <a:avLst>
                <a:gd fmla="val 10000" name="adj"/>
              </a:avLst>
            </a:prstGeom>
            <a:solidFill>
              <a:schemeClr val="lt1">
                <a:alpha val="89803"/>
              </a:schemeClr>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7"/>
            <p:cNvSpPr txBox="1"/>
            <p:nvPr/>
          </p:nvSpPr>
          <p:spPr>
            <a:xfrm>
              <a:off x="940803" y="1172113"/>
              <a:ext cx="1411101" cy="861828"/>
            </a:xfrm>
            <a:prstGeom prst="rect">
              <a:avLst/>
            </a:prstGeom>
            <a:noFill/>
            <a:ln>
              <a:noFill/>
            </a:ln>
          </p:spPr>
          <p:txBody>
            <a:bodyPr anchorCtr="0" anchor="ctr" bIns="15225" lIns="22850" spcFirstLastPara="1" rIns="22850" wrap="square" tIns="15225">
              <a:noAutofit/>
            </a:bodyPr>
            <a:lstStyle/>
            <a:p>
              <a:pPr indent="0" lvl="0" marL="0" marR="0" rtl="0" algn="ctr">
                <a:lnSpc>
                  <a:spcPct val="9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Increased weight for high-performing &amp; ESG-improving stocks</a:t>
              </a:r>
              <a:endParaRPr/>
            </a:p>
          </p:txBody>
        </p:sp>
        <p:sp>
          <p:nvSpPr>
            <p:cNvPr id="504" name="Google Shape;504;p17"/>
            <p:cNvSpPr/>
            <p:nvPr/>
          </p:nvSpPr>
          <p:spPr>
            <a:xfrm>
              <a:off x="730899" y="916436"/>
              <a:ext cx="183090" cy="1830909"/>
            </a:xfrm>
            <a:custGeom>
              <a:rect b="b" l="l" r="r" t="t"/>
              <a:pathLst>
                <a:path extrusionOk="0" h="120000" w="120000">
                  <a:moveTo>
                    <a:pt x="0" y="0"/>
                  </a:moveTo>
                  <a:lnTo>
                    <a:pt x="0" y="120000"/>
                  </a:lnTo>
                  <a:lnTo>
                    <a:pt x="120000" y="120000"/>
                  </a:lnTo>
                </a:path>
              </a:pathLst>
            </a:custGeom>
            <a:noFill/>
            <a:ln cap="flat" cmpd="sng" w="12700">
              <a:solidFill>
                <a:schemeClr val="dk1"/>
              </a:solidFill>
              <a:prstDash val="solid"/>
              <a:miter lim="800000"/>
              <a:headEnd len="sm" w="sm" type="none"/>
              <a:tailEnd len="sm" w="sm" type="none"/>
            </a:ln>
          </p:spPr>
        </p:sp>
        <p:sp>
          <p:nvSpPr>
            <p:cNvPr id="505" name="Google Shape;505;p17"/>
            <p:cNvSpPr/>
            <p:nvPr/>
          </p:nvSpPr>
          <p:spPr>
            <a:xfrm>
              <a:off x="913990" y="2289618"/>
              <a:ext cx="1464727" cy="915454"/>
            </a:xfrm>
            <a:prstGeom prst="roundRect">
              <a:avLst>
                <a:gd fmla="val 10000" name="adj"/>
              </a:avLst>
            </a:prstGeom>
            <a:solidFill>
              <a:schemeClr val="lt1">
                <a:alpha val="89803"/>
              </a:schemeClr>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7"/>
            <p:cNvSpPr txBox="1"/>
            <p:nvPr/>
          </p:nvSpPr>
          <p:spPr>
            <a:xfrm>
              <a:off x="940803" y="2316431"/>
              <a:ext cx="1411101" cy="861828"/>
            </a:xfrm>
            <a:prstGeom prst="rect">
              <a:avLst/>
            </a:prstGeom>
            <a:noFill/>
            <a:ln>
              <a:noFill/>
            </a:ln>
          </p:spPr>
          <p:txBody>
            <a:bodyPr anchorCtr="0" anchor="ctr" bIns="15225" lIns="22850" spcFirstLastPara="1" rIns="22850" wrap="square" tIns="15225">
              <a:noAutofit/>
            </a:bodyPr>
            <a:lstStyle/>
            <a:p>
              <a:pPr indent="0" lvl="0" marL="0" marR="0" rtl="0" algn="ctr">
                <a:lnSpc>
                  <a:spcPct val="9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Reduced exposure to underperformers or stagnating ESG stocks.</a:t>
              </a:r>
              <a:endParaRPr/>
            </a:p>
          </p:txBody>
        </p:sp>
        <p:sp>
          <p:nvSpPr>
            <p:cNvPr id="507" name="Google Shape;507;p17"/>
            <p:cNvSpPr/>
            <p:nvPr/>
          </p:nvSpPr>
          <p:spPr>
            <a:xfrm>
              <a:off x="730899" y="916436"/>
              <a:ext cx="183090" cy="2975227"/>
            </a:xfrm>
            <a:custGeom>
              <a:rect b="b" l="l" r="r" t="t"/>
              <a:pathLst>
                <a:path extrusionOk="0" h="120000" w="120000">
                  <a:moveTo>
                    <a:pt x="0" y="0"/>
                  </a:moveTo>
                  <a:lnTo>
                    <a:pt x="0" y="120000"/>
                  </a:lnTo>
                  <a:lnTo>
                    <a:pt x="120000" y="120000"/>
                  </a:lnTo>
                </a:path>
              </a:pathLst>
            </a:custGeom>
            <a:noFill/>
            <a:ln cap="flat" cmpd="sng" w="12700">
              <a:solidFill>
                <a:schemeClr val="dk1"/>
              </a:solidFill>
              <a:prstDash val="solid"/>
              <a:miter lim="800000"/>
              <a:headEnd len="sm" w="sm" type="none"/>
              <a:tailEnd len="sm" w="sm" type="none"/>
            </a:ln>
          </p:spPr>
        </p:sp>
        <p:sp>
          <p:nvSpPr>
            <p:cNvPr id="508" name="Google Shape;508;p17"/>
            <p:cNvSpPr/>
            <p:nvPr/>
          </p:nvSpPr>
          <p:spPr>
            <a:xfrm>
              <a:off x="913990" y="3433936"/>
              <a:ext cx="1464727" cy="915454"/>
            </a:xfrm>
            <a:prstGeom prst="roundRect">
              <a:avLst>
                <a:gd fmla="val 10000" name="adj"/>
              </a:avLst>
            </a:prstGeom>
            <a:solidFill>
              <a:schemeClr val="lt1">
                <a:alpha val="89803"/>
              </a:schemeClr>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7"/>
            <p:cNvSpPr txBox="1"/>
            <p:nvPr/>
          </p:nvSpPr>
          <p:spPr>
            <a:xfrm>
              <a:off x="940803" y="3460749"/>
              <a:ext cx="1411101" cy="861828"/>
            </a:xfrm>
            <a:prstGeom prst="rect">
              <a:avLst/>
            </a:prstGeom>
            <a:noFill/>
            <a:ln>
              <a:noFill/>
            </a:ln>
          </p:spPr>
          <p:txBody>
            <a:bodyPr anchorCtr="0" anchor="ctr" bIns="15225" lIns="22850" spcFirstLastPara="1" rIns="22850" wrap="square" tIns="15225">
              <a:noAutofit/>
            </a:bodyPr>
            <a:lstStyle/>
            <a:p>
              <a:pPr indent="0" lvl="0" marL="0" marR="0" rtl="0" algn="ctr">
                <a:lnSpc>
                  <a:spcPct val="9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Balanced ESG responsibility with strong financial performance.</a:t>
              </a:r>
              <a:endParaRPr/>
            </a:p>
          </p:txBody>
        </p:sp>
        <p:sp>
          <p:nvSpPr>
            <p:cNvPr id="510" name="Google Shape;510;p17"/>
            <p:cNvSpPr/>
            <p:nvPr/>
          </p:nvSpPr>
          <p:spPr>
            <a:xfrm>
              <a:off x="2836445" y="2"/>
              <a:ext cx="1830909" cy="915454"/>
            </a:xfrm>
            <a:prstGeom prst="roundRect">
              <a:avLst>
                <a:gd fmla="val 10000" name="adj"/>
              </a:avLst>
            </a:prstGeom>
            <a:solidFill>
              <a:srgbClr val="FA9DBB"/>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7"/>
            <p:cNvSpPr txBox="1"/>
            <p:nvPr/>
          </p:nvSpPr>
          <p:spPr>
            <a:xfrm>
              <a:off x="2863258" y="26815"/>
              <a:ext cx="1777283" cy="861828"/>
            </a:xfrm>
            <a:prstGeom prst="rect">
              <a:avLst/>
            </a:prstGeom>
            <a:noFill/>
            <a:ln>
              <a:noFill/>
            </a:ln>
          </p:spPr>
          <p:txBody>
            <a:bodyPr anchorCtr="0" anchor="ctr" bIns="15225" lIns="22850" spcFirstLastPara="1" rIns="22850" wrap="square" tIns="15225">
              <a:noAutofit/>
            </a:bodyPr>
            <a:lstStyle/>
            <a:p>
              <a:pPr indent="0" lvl="0" marL="0" marR="0" rtl="0" algn="ctr">
                <a:lnSpc>
                  <a:spcPct val="90000"/>
                </a:lnSpc>
                <a:spcBef>
                  <a:spcPts val="0"/>
                </a:spcBef>
                <a:spcAft>
                  <a:spcPts val="0"/>
                </a:spcAft>
                <a:buClr>
                  <a:schemeClr val="dk1"/>
                </a:buClr>
                <a:buSzPts val="1200"/>
                <a:buFont typeface="Arial"/>
                <a:buNone/>
              </a:pPr>
              <a:r>
                <a:rPr b="1" lang="en-US" sz="1200">
                  <a:solidFill>
                    <a:schemeClr val="dk1"/>
                  </a:solidFill>
                  <a:latin typeface="Arial"/>
                  <a:ea typeface="Arial"/>
                  <a:cs typeface="Arial"/>
                  <a:sym typeface="Arial"/>
                </a:rPr>
                <a:t>Key Takeaways</a:t>
              </a:r>
              <a:endParaRPr/>
            </a:p>
          </p:txBody>
        </p:sp>
        <p:sp>
          <p:nvSpPr>
            <p:cNvPr id="512" name="Google Shape;512;p17"/>
            <p:cNvSpPr/>
            <p:nvPr/>
          </p:nvSpPr>
          <p:spPr>
            <a:xfrm>
              <a:off x="3019536" y="915456"/>
              <a:ext cx="183090" cy="687570"/>
            </a:xfrm>
            <a:custGeom>
              <a:rect b="b" l="l" r="r" t="t"/>
              <a:pathLst>
                <a:path extrusionOk="0" h="120000" w="120000">
                  <a:moveTo>
                    <a:pt x="0" y="0"/>
                  </a:moveTo>
                  <a:lnTo>
                    <a:pt x="0" y="120000"/>
                  </a:lnTo>
                  <a:lnTo>
                    <a:pt x="120000" y="120000"/>
                  </a:lnTo>
                </a:path>
              </a:pathLst>
            </a:custGeom>
            <a:noFill/>
            <a:ln cap="flat" cmpd="sng" w="12700">
              <a:solidFill>
                <a:schemeClr val="dk1"/>
              </a:solidFill>
              <a:prstDash val="solid"/>
              <a:miter lim="800000"/>
              <a:headEnd len="sm" w="sm" type="none"/>
              <a:tailEnd len="sm" w="sm" type="none"/>
            </a:ln>
          </p:spPr>
        </p:sp>
        <p:sp>
          <p:nvSpPr>
            <p:cNvPr id="513" name="Google Shape;513;p17"/>
            <p:cNvSpPr/>
            <p:nvPr/>
          </p:nvSpPr>
          <p:spPr>
            <a:xfrm>
              <a:off x="3202627" y="1145300"/>
              <a:ext cx="1464727" cy="915454"/>
            </a:xfrm>
            <a:prstGeom prst="roundRect">
              <a:avLst>
                <a:gd fmla="val 10000" name="adj"/>
              </a:avLst>
            </a:prstGeom>
            <a:solidFill>
              <a:schemeClr val="lt1">
                <a:alpha val="89803"/>
              </a:schemeClr>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7"/>
            <p:cNvSpPr txBox="1"/>
            <p:nvPr/>
          </p:nvSpPr>
          <p:spPr>
            <a:xfrm>
              <a:off x="3229440" y="1172113"/>
              <a:ext cx="1411101" cy="861828"/>
            </a:xfrm>
            <a:prstGeom prst="rect">
              <a:avLst/>
            </a:prstGeom>
            <a:noFill/>
            <a:ln>
              <a:noFill/>
            </a:ln>
          </p:spPr>
          <p:txBody>
            <a:bodyPr anchorCtr="0" anchor="ctr" bIns="15225" lIns="22850" spcFirstLastPara="1" rIns="22850" wrap="square" tIns="15225">
              <a:noAutofit/>
            </a:bodyPr>
            <a:lstStyle/>
            <a:p>
              <a:pPr indent="0" lvl="0" marL="0" marR="0" rtl="0" algn="ctr">
                <a:lnSpc>
                  <a:spcPct val="9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ESG Investing Can Be Profitable</a:t>
              </a:r>
              <a:endParaRPr/>
            </a:p>
          </p:txBody>
        </p:sp>
        <p:sp>
          <p:nvSpPr>
            <p:cNvPr id="515" name="Google Shape;515;p17"/>
            <p:cNvSpPr/>
            <p:nvPr/>
          </p:nvSpPr>
          <p:spPr>
            <a:xfrm>
              <a:off x="3019536" y="915456"/>
              <a:ext cx="183090" cy="1831888"/>
            </a:xfrm>
            <a:custGeom>
              <a:rect b="b" l="l" r="r" t="t"/>
              <a:pathLst>
                <a:path extrusionOk="0" h="120000" w="120000">
                  <a:moveTo>
                    <a:pt x="0" y="0"/>
                  </a:moveTo>
                  <a:lnTo>
                    <a:pt x="0" y="120000"/>
                  </a:lnTo>
                  <a:lnTo>
                    <a:pt x="120000" y="120000"/>
                  </a:lnTo>
                </a:path>
              </a:pathLst>
            </a:custGeom>
            <a:noFill/>
            <a:ln cap="flat" cmpd="sng" w="12700">
              <a:solidFill>
                <a:schemeClr val="dk1"/>
              </a:solidFill>
              <a:prstDash val="solid"/>
              <a:miter lim="800000"/>
              <a:headEnd len="sm" w="sm" type="none"/>
              <a:tailEnd len="sm" w="sm" type="none"/>
            </a:ln>
          </p:spPr>
        </p:sp>
        <p:sp>
          <p:nvSpPr>
            <p:cNvPr id="516" name="Google Shape;516;p17"/>
            <p:cNvSpPr/>
            <p:nvPr/>
          </p:nvSpPr>
          <p:spPr>
            <a:xfrm>
              <a:off x="3202627" y="2289618"/>
              <a:ext cx="1464727" cy="915454"/>
            </a:xfrm>
            <a:prstGeom prst="roundRect">
              <a:avLst>
                <a:gd fmla="val 10000" name="adj"/>
              </a:avLst>
            </a:prstGeom>
            <a:solidFill>
              <a:schemeClr val="lt1">
                <a:alpha val="89803"/>
              </a:schemeClr>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7"/>
            <p:cNvSpPr txBox="1"/>
            <p:nvPr/>
          </p:nvSpPr>
          <p:spPr>
            <a:xfrm>
              <a:off x="3229440" y="2316431"/>
              <a:ext cx="1411101" cy="861828"/>
            </a:xfrm>
            <a:prstGeom prst="rect">
              <a:avLst/>
            </a:prstGeom>
            <a:noFill/>
            <a:ln>
              <a:noFill/>
            </a:ln>
          </p:spPr>
          <p:txBody>
            <a:bodyPr anchorCtr="0" anchor="ctr" bIns="15225" lIns="22850" spcFirstLastPara="1" rIns="22850" wrap="square" tIns="15225">
              <a:noAutofit/>
            </a:bodyPr>
            <a:lstStyle/>
            <a:p>
              <a:pPr indent="0" lvl="0" marL="0" marR="0" rtl="0" algn="ctr">
                <a:lnSpc>
                  <a:spcPct val="9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Dynamic Allocation Worked</a:t>
              </a:r>
              <a:endParaRPr/>
            </a:p>
          </p:txBody>
        </p:sp>
        <p:sp>
          <p:nvSpPr>
            <p:cNvPr id="518" name="Google Shape;518;p17"/>
            <p:cNvSpPr/>
            <p:nvPr/>
          </p:nvSpPr>
          <p:spPr>
            <a:xfrm>
              <a:off x="3019536" y="915456"/>
              <a:ext cx="183090" cy="2976207"/>
            </a:xfrm>
            <a:custGeom>
              <a:rect b="b" l="l" r="r" t="t"/>
              <a:pathLst>
                <a:path extrusionOk="0" h="120000" w="120000">
                  <a:moveTo>
                    <a:pt x="0" y="0"/>
                  </a:moveTo>
                  <a:lnTo>
                    <a:pt x="0" y="120000"/>
                  </a:lnTo>
                  <a:lnTo>
                    <a:pt x="120000" y="120000"/>
                  </a:lnTo>
                </a:path>
              </a:pathLst>
            </a:custGeom>
            <a:noFill/>
            <a:ln cap="flat" cmpd="sng" w="12700">
              <a:solidFill>
                <a:schemeClr val="dk1"/>
              </a:solidFill>
              <a:prstDash val="solid"/>
              <a:miter lim="800000"/>
              <a:headEnd len="sm" w="sm" type="none"/>
              <a:tailEnd len="sm" w="sm" type="none"/>
            </a:ln>
          </p:spPr>
        </p:sp>
        <p:sp>
          <p:nvSpPr>
            <p:cNvPr id="519" name="Google Shape;519;p17"/>
            <p:cNvSpPr/>
            <p:nvPr/>
          </p:nvSpPr>
          <p:spPr>
            <a:xfrm>
              <a:off x="3202627" y="3433936"/>
              <a:ext cx="1464727" cy="915454"/>
            </a:xfrm>
            <a:prstGeom prst="roundRect">
              <a:avLst>
                <a:gd fmla="val 10000" name="adj"/>
              </a:avLst>
            </a:prstGeom>
            <a:solidFill>
              <a:schemeClr val="lt1">
                <a:alpha val="89803"/>
              </a:schemeClr>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7"/>
            <p:cNvSpPr txBox="1"/>
            <p:nvPr/>
          </p:nvSpPr>
          <p:spPr>
            <a:xfrm>
              <a:off x="3229440" y="3460749"/>
              <a:ext cx="1411101" cy="861828"/>
            </a:xfrm>
            <a:prstGeom prst="rect">
              <a:avLst/>
            </a:prstGeom>
            <a:noFill/>
            <a:ln>
              <a:noFill/>
            </a:ln>
          </p:spPr>
          <p:txBody>
            <a:bodyPr anchorCtr="0" anchor="ctr" bIns="15225" lIns="22850" spcFirstLastPara="1" rIns="22850" wrap="square" tIns="15225">
              <a:noAutofit/>
            </a:bodyPr>
            <a:lstStyle/>
            <a:p>
              <a:pPr indent="0" lvl="0" marL="0" marR="0" rtl="0" algn="ctr">
                <a:lnSpc>
                  <a:spcPct val="9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Impact + Engagement; helped companies improve sustainability.</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5" name="Shape 525"/>
        <p:cNvGrpSpPr/>
        <p:nvPr/>
      </p:nvGrpSpPr>
      <p:grpSpPr>
        <a:xfrm>
          <a:off x="0" y="0"/>
          <a:ext cx="0" cy="0"/>
          <a:chOff x="0" y="0"/>
          <a:chExt cx="0" cy="0"/>
        </a:xfrm>
      </p:grpSpPr>
      <p:sp>
        <p:nvSpPr>
          <p:cNvPr id="526" name="Google Shape;526;p18"/>
          <p:cNvSpPr/>
          <p:nvPr/>
        </p:nvSpPr>
        <p:spPr>
          <a:xfrm>
            <a:off x="517870" y="508090"/>
            <a:ext cx="5021183" cy="14927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7" name="Google Shape;527;p18"/>
          <p:cNvSpPr/>
          <p:nvPr/>
        </p:nvSpPr>
        <p:spPr>
          <a:xfrm>
            <a:off x="517870" y="508090"/>
            <a:ext cx="5021183" cy="14927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8" name="Google Shape;528;p18"/>
          <p:cNvSpPr/>
          <p:nvPr/>
        </p:nvSpPr>
        <p:spPr>
          <a:xfrm>
            <a:off x="517870" y="508090"/>
            <a:ext cx="5021183" cy="14927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9" name="Google Shape;529;p18"/>
          <p:cNvSpPr/>
          <p:nvPr/>
        </p:nvSpPr>
        <p:spPr>
          <a:xfrm>
            <a:off x="517870" y="508090"/>
            <a:ext cx="5021183" cy="14927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0" name="Google Shape;530;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1" name="Google Shape;531;p18"/>
          <p:cNvSpPr txBox="1"/>
          <p:nvPr>
            <p:ph type="title"/>
          </p:nvPr>
        </p:nvSpPr>
        <p:spPr>
          <a:xfrm>
            <a:off x="517869" y="978408"/>
            <a:ext cx="11161150" cy="778755"/>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Arial"/>
              <a:buNone/>
            </a:pPr>
            <a:r>
              <a:rPr lang="en-US" sz="4400"/>
              <a:t>Thank you!</a:t>
            </a:r>
            <a:br>
              <a:rPr lang="en-US" sz="4400"/>
            </a:br>
            <a:br>
              <a:rPr lang="en-US" sz="4400"/>
            </a:br>
            <a:br>
              <a:rPr lang="en-US" sz="4400"/>
            </a:br>
            <a:r>
              <a:rPr lang="en-US" sz="4400"/>
              <a:t>Questions? </a:t>
            </a:r>
            <a:endParaRPr/>
          </a:p>
        </p:txBody>
      </p:sp>
      <p:sp>
        <p:nvSpPr>
          <p:cNvPr id="532" name="Google Shape;532;p18"/>
          <p:cNvSpPr/>
          <p:nvPr/>
        </p:nvSpPr>
        <p:spPr>
          <a:xfrm>
            <a:off x="517869" y="508090"/>
            <a:ext cx="11153214" cy="149279"/>
          </a:xfrm>
          <a:custGeom>
            <a:rect b="b" l="l" r="r" t="t"/>
            <a:pathLst>
              <a:path extrusionOk="0" h="149279" w="8085002">
                <a:moveTo>
                  <a:pt x="0" y="0"/>
                </a:moveTo>
                <a:lnTo>
                  <a:pt x="8085002" y="0"/>
                </a:lnTo>
                <a:lnTo>
                  <a:pt x="8085002" y="149279"/>
                </a:lnTo>
                <a:lnTo>
                  <a:pt x="0" y="149279"/>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3" name="Google Shape;533;p18"/>
          <p:cNvSpPr/>
          <p:nvPr/>
        </p:nvSpPr>
        <p:spPr>
          <a:xfrm>
            <a:off x="517868" y="6209925"/>
            <a:ext cx="11165482" cy="45719"/>
          </a:xfrm>
          <a:custGeom>
            <a:rect b="b" l="l" r="r" t="t"/>
            <a:pathLst>
              <a:path extrusionOk="0" h="45719" w="11165482">
                <a:moveTo>
                  <a:pt x="0" y="0"/>
                </a:moveTo>
                <a:lnTo>
                  <a:pt x="11165482" y="0"/>
                </a:lnTo>
                <a:lnTo>
                  <a:pt x="11165482" y="45719"/>
                </a:lnTo>
                <a:lnTo>
                  <a:pt x="0" y="45719"/>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2"/>
          <p:cNvSpPr/>
          <p:nvPr/>
        </p:nvSpPr>
        <p:spPr>
          <a:xfrm>
            <a:off x="0" y="0"/>
            <a:ext cx="12188952" cy="685799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3" name="Google Shape;123;p2"/>
          <p:cNvSpPr/>
          <p:nvPr/>
        </p:nvSpPr>
        <p:spPr>
          <a:xfrm>
            <a:off x="517869" y="508090"/>
            <a:ext cx="11153214" cy="149279"/>
          </a:xfrm>
          <a:custGeom>
            <a:rect b="b" l="l" r="r" t="t"/>
            <a:pathLst>
              <a:path extrusionOk="0" h="149279" w="8085002">
                <a:moveTo>
                  <a:pt x="0" y="0"/>
                </a:moveTo>
                <a:lnTo>
                  <a:pt x="8085002" y="0"/>
                </a:lnTo>
                <a:lnTo>
                  <a:pt x="8085002" y="149279"/>
                </a:lnTo>
                <a:lnTo>
                  <a:pt x="0" y="149279"/>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24" name="Google Shape;124;p2"/>
          <p:cNvGrpSpPr/>
          <p:nvPr/>
        </p:nvGrpSpPr>
        <p:grpSpPr>
          <a:xfrm>
            <a:off x="3116455" y="1530922"/>
            <a:ext cx="5956040" cy="5370201"/>
            <a:chOff x="345823" y="-130780"/>
            <a:chExt cx="5956040" cy="5370201"/>
          </a:xfrm>
        </p:grpSpPr>
        <p:sp>
          <p:nvSpPr>
            <p:cNvPr id="125" name="Google Shape;125;p2"/>
            <p:cNvSpPr/>
            <p:nvPr/>
          </p:nvSpPr>
          <p:spPr>
            <a:xfrm>
              <a:off x="2418941" y="-130780"/>
              <a:ext cx="1876062" cy="1411665"/>
            </a:xfrm>
            <a:prstGeom prst="roundRect">
              <a:avLst>
                <a:gd fmla="val 16667" name="adj"/>
              </a:avLst>
            </a:prstGeom>
            <a:solidFill>
              <a:srgbClr val="FFCCDC"/>
            </a:solidFill>
            <a:ln cap="flat" cmpd="sng" w="12700">
              <a:solidFill>
                <a:srgbClr val="FFCCDC"/>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txBox="1"/>
            <p:nvPr/>
          </p:nvSpPr>
          <p:spPr>
            <a:xfrm>
              <a:off x="2487853" y="-61868"/>
              <a:ext cx="1738238" cy="1273841"/>
            </a:xfrm>
            <a:prstGeom prst="rect">
              <a:avLst/>
            </a:prstGeom>
            <a:noFill/>
            <a:ln>
              <a:noFill/>
            </a:ln>
          </p:spPr>
          <p:txBody>
            <a:bodyPr anchorCtr="0" anchor="t" bIns="49525" lIns="49525" spcFirstLastPara="1" rIns="49525" wrap="square" tIns="49525">
              <a:noAutofit/>
            </a:bodyPr>
            <a:lstStyle/>
            <a:p>
              <a:pPr indent="0" lvl="0" marL="0" marR="0" rtl="0" algn="l">
                <a:lnSpc>
                  <a:spcPct val="9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Packaged and Processed Foods</a:t>
              </a:r>
              <a:endParaRPr/>
            </a:p>
            <a:p>
              <a:pPr indent="-114300" lvl="1" marL="114300" marR="0" rtl="0" algn="l">
                <a:lnSpc>
                  <a:spcPct val="90000"/>
                </a:lnSpc>
                <a:spcBef>
                  <a:spcPts val="49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Heinz H.J. Co.</a:t>
              </a:r>
              <a:endParaRPr/>
            </a:p>
            <a:p>
              <a:pPr indent="-114300" lvl="1" marL="114300" marR="0" rtl="0" algn="l">
                <a:lnSpc>
                  <a:spcPct val="90000"/>
                </a:lnSpc>
                <a:spcBef>
                  <a:spcPts val="21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Conagra Inc.</a:t>
              </a:r>
              <a:endParaRPr/>
            </a:p>
            <a:p>
              <a:pPr indent="-114300" lvl="1" marL="114300" marR="0" rtl="0" algn="l">
                <a:lnSpc>
                  <a:spcPct val="90000"/>
                </a:lnSpc>
                <a:spcBef>
                  <a:spcPts val="21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Hormel Foods Corp</a:t>
              </a:r>
              <a:endParaRPr/>
            </a:p>
          </p:txBody>
        </p:sp>
        <p:sp>
          <p:nvSpPr>
            <p:cNvPr id="127" name="Google Shape;127;p2"/>
            <p:cNvSpPr/>
            <p:nvPr/>
          </p:nvSpPr>
          <p:spPr>
            <a:xfrm>
              <a:off x="1197321" y="604444"/>
              <a:ext cx="4415558" cy="4415558"/>
            </a:xfrm>
            <a:custGeom>
              <a:rect b="b" l="l" r="r" t="t"/>
              <a:pathLst>
                <a:path extrusionOk="0" h="120000" w="120000">
                  <a:moveTo>
                    <a:pt x="84467" y="5215"/>
                  </a:moveTo>
                  <a:lnTo>
                    <a:pt x="84467" y="5215"/>
                  </a:lnTo>
                  <a:cubicBezTo>
                    <a:pt x="93832" y="9397"/>
                    <a:pt x="101968" y="15910"/>
                    <a:pt x="108099" y="24132"/>
                  </a:cubicBezTo>
                </a:path>
              </a:pathLst>
            </a:custGeom>
            <a:noFill/>
            <a:ln cap="flat" cmpd="sng" w="9525">
              <a:solidFill>
                <a:srgbClr val="E6452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4600990" y="1501547"/>
              <a:ext cx="1700873" cy="1105567"/>
            </a:xfrm>
            <a:prstGeom prst="roundRect">
              <a:avLst>
                <a:gd fmla="val 16667" name="adj"/>
              </a:avLst>
            </a:prstGeom>
            <a:solidFill>
              <a:srgbClr val="FFCCD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txBox="1"/>
            <p:nvPr/>
          </p:nvSpPr>
          <p:spPr>
            <a:xfrm>
              <a:off x="4654959" y="1555516"/>
              <a:ext cx="1592935" cy="997629"/>
            </a:xfrm>
            <a:prstGeom prst="rect">
              <a:avLst/>
            </a:prstGeom>
            <a:noFill/>
            <a:ln>
              <a:noFill/>
            </a:ln>
          </p:spPr>
          <p:txBody>
            <a:bodyPr anchorCtr="0" anchor="t" bIns="38100" lIns="38100" spcFirstLastPara="1" rIns="38100" wrap="square" tIns="38100">
              <a:no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Beverages</a:t>
              </a:r>
              <a:endParaRPr/>
            </a:p>
            <a:p>
              <a:pPr indent="-88900" lvl="0" marL="0" marR="0" rtl="0" algn="l">
                <a:lnSpc>
                  <a:spcPct val="90000"/>
                </a:lnSpc>
                <a:spcBef>
                  <a:spcPts val="49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Green Mountain</a:t>
              </a:r>
              <a:endParaRPr/>
            </a:p>
            <a:p>
              <a:pPr indent="-88900" lvl="0" marL="0" marR="0" rtl="0" algn="l">
                <a:lnSpc>
                  <a:spcPct val="90000"/>
                </a:lnSpc>
                <a:spcBef>
                  <a:spcPts val="49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Coffee Roasters</a:t>
              </a:r>
              <a:endParaRPr/>
            </a:p>
          </p:txBody>
        </p:sp>
        <p:sp>
          <p:nvSpPr>
            <p:cNvPr id="130" name="Google Shape;130;p2"/>
            <p:cNvSpPr/>
            <p:nvPr/>
          </p:nvSpPr>
          <p:spPr>
            <a:xfrm>
              <a:off x="1140498" y="439901"/>
              <a:ext cx="4415558" cy="4415558"/>
            </a:xfrm>
            <a:custGeom>
              <a:rect b="b" l="l" r="r" t="t"/>
              <a:pathLst>
                <a:path extrusionOk="0" h="120000" w="120000">
                  <a:moveTo>
                    <a:pt x="119994" y="59176"/>
                  </a:moveTo>
                  <a:cubicBezTo>
                    <a:pt x="120121" y="68400"/>
                    <a:pt x="118119" y="77529"/>
                    <a:pt x="114144" y="85853"/>
                  </a:cubicBezTo>
                </a:path>
              </a:pathLst>
            </a:custGeom>
            <a:noFill/>
            <a:ln cap="flat" cmpd="sng" w="9525">
              <a:solidFill>
                <a:srgbClr val="E6452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3914653" y="3608234"/>
              <a:ext cx="1595112" cy="1631187"/>
            </a:xfrm>
            <a:prstGeom prst="roundRect">
              <a:avLst>
                <a:gd fmla="val 16667" name="adj"/>
              </a:avLst>
            </a:prstGeom>
            <a:solidFill>
              <a:srgbClr val="FFCCDC"/>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txBox="1"/>
            <p:nvPr/>
          </p:nvSpPr>
          <p:spPr>
            <a:xfrm>
              <a:off x="3992518" y="3686098"/>
              <a:ext cx="1743300" cy="1475400"/>
            </a:xfrm>
            <a:prstGeom prst="rect">
              <a:avLst/>
            </a:prstGeom>
            <a:noFill/>
            <a:ln>
              <a:noFill/>
            </a:ln>
          </p:spPr>
          <p:txBody>
            <a:bodyPr anchorCtr="0" anchor="t" bIns="38100" lIns="38100" spcFirstLastPara="1" rIns="38100" wrap="square" tIns="38100">
              <a:no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Confectionary</a:t>
              </a:r>
              <a:endParaRPr/>
            </a:p>
            <a:p>
              <a:pPr indent="-317500" lvl="0" marL="457200" marR="0" rtl="0" algn="l">
                <a:lnSpc>
                  <a:spcPct val="90000"/>
                </a:lnSpc>
                <a:spcBef>
                  <a:spcPts val="49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Hershey Co.</a:t>
              </a:r>
              <a:endParaRPr b="1" i="0" sz="1400" u="none" cap="none" strike="noStrike">
                <a:solidFill>
                  <a:srgbClr val="000000"/>
                </a:solidFill>
                <a:latin typeface="Arial"/>
                <a:ea typeface="Arial"/>
                <a:cs typeface="Arial"/>
                <a:sym typeface="Arial"/>
              </a:endParaRPr>
            </a:p>
            <a:p>
              <a:pPr indent="0" lvl="0" marL="0" marR="0" rtl="0" algn="l">
                <a:lnSpc>
                  <a:spcPct val="90000"/>
                </a:lnSpc>
                <a:spcBef>
                  <a:spcPts val="49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General Mills Inc</a:t>
              </a:r>
              <a:endParaRPr b="1" i="0" sz="1400" u="none" cap="none" strike="noStrike">
                <a:solidFill>
                  <a:srgbClr val="000000"/>
                </a:solidFill>
                <a:latin typeface="Arial"/>
                <a:ea typeface="Arial"/>
                <a:cs typeface="Arial"/>
                <a:sym typeface="Arial"/>
              </a:endParaRPr>
            </a:p>
            <a:p>
              <a:pPr indent="0" lvl="0" marL="0" marR="0" rtl="0" algn="l">
                <a:lnSpc>
                  <a:spcPct val="90000"/>
                </a:lnSpc>
                <a:spcBef>
                  <a:spcPts val="49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Kellogg Co.</a:t>
              </a:r>
              <a:endParaRPr b="1" i="0" sz="1400" u="none" cap="none" strike="noStrike">
                <a:solidFill>
                  <a:srgbClr val="000000"/>
                </a:solidFill>
                <a:latin typeface="Arial"/>
                <a:ea typeface="Arial"/>
                <a:cs typeface="Arial"/>
                <a:sym typeface="Arial"/>
              </a:endParaRPr>
            </a:p>
          </p:txBody>
        </p:sp>
        <p:sp>
          <p:nvSpPr>
            <p:cNvPr id="133" name="Google Shape;133;p2"/>
            <p:cNvSpPr/>
            <p:nvPr/>
          </p:nvSpPr>
          <p:spPr>
            <a:xfrm>
              <a:off x="1068066" y="508510"/>
              <a:ext cx="4415558" cy="4415558"/>
            </a:xfrm>
            <a:custGeom>
              <a:rect b="b" l="l" r="r" t="t"/>
              <a:pathLst>
                <a:path extrusionOk="0" h="120000" w="120000">
                  <a:moveTo>
                    <a:pt x="77045" y="117528"/>
                  </a:moveTo>
                  <a:cubicBezTo>
                    <a:pt x="66509" y="120650"/>
                    <a:pt x="55319" y="120818"/>
                    <a:pt x="44694" y="118015"/>
                  </a:cubicBezTo>
                </a:path>
              </a:pathLst>
            </a:custGeom>
            <a:noFill/>
            <a:ln cap="flat" cmpd="sng" w="9525">
              <a:solidFill>
                <a:srgbClr val="E6452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957650" y="3507431"/>
              <a:ext cx="1743258" cy="1660429"/>
            </a:xfrm>
            <a:prstGeom prst="roundRect">
              <a:avLst>
                <a:gd fmla="val 16667" name="adj"/>
              </a:avLst>
            </a:prstGeom>
            <a:solidFill>
              <a:srgbClr val="FFCCD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txBox="1"/>
            <p:nvPr/>
          </p:nvSpPr>
          <p:spPr>
            <a:xfrm>
              <a:off x="1038705" y="3588486"/>
              <a:ext cx="1581148" cy="1498319"/>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Ingredients &amp; Additives</a:t>
              </a:r>
              <a:endParaRPr/>
            </a:p>
            <a:p>
              <a:pPr indent="-88900" lvl="0" marL="0" marR="0" rtl="0" algn="l">
                <a:lnSpc>
                  <a:spcPct val="90000"/>
                </a:lnSpc>
                <a:spcBef>
                  <a:spcPts val="49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Compass Minerals</a:t>
              </a:r>
              <a:endParaRPr/>
            </a:p>
            <a:p>
              <a:pPr indent="-88900" lvl="0" marL="0" marR="0" rtl="0" algn="l">
                <a:lnSpc>
                  <a:spcPct val="90000"/>
                </a:lnSpc>
                <a:spcBef>
                  <a:spcPts val="49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 Intl Inc</a:t>
              </a:r>
              <a:endParaRPr/>
            </a:p>
          </p:txBody>
        </p:sp>
        <p:sp>
          <p:nvSpPr>
            <p:cNvPr id="136" name="Google Shape;136;p2"/>
            <p:cNvSpPr/>
            <p:nvPr/>
          </p:nvSpPr>
          <p:spPr>
            <a:xfrm>
              <a:off x="1144111" y="533802"/>
              <a:ext cx="4415558" cy="4415558"/>
            </a:xfrm>
            <a:custGeom>
              <a:rect b="b" l="l" r="r" t="t"/>
              <a:pathLst>
                <a:path extrusionOk="0" h="120000" w="120000">
                  <a:moveTo>
                    <a:pt x="3660" y="80635"/>
                  </a:moveTo>
                  <a:cubicBezTo>
                    <a:pt x="1511" y="74767"/>
                    <a:pt x="292" y="68600"/>
                    <a:pt x="46" y="62356"/>
                  </a:cubicBezTo>
                </a:path>
              </a:pathLst>
            </a:custGeom>
            <a:noFill/>
            <a:ln cap="flat" cmpd="sng" w="9525">
              <a:solidFill>
                <a:srgbClr val="E6452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345823" y="1287382"/>
              <a:ext cx="1812314" cy="1533897"/>
            </a:xfrm>
            <a:prstGeom prst="roundRect">
              <a:avLst>
                <a:gd fmla="val 16667" name="adj"/>
              </a:avLst>
            </a:prstGeom>
            <a:solidFill>
              <a:srgbClr val="FFCCD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txBox="1"/>
            <p:nvPr/>
          </p:nvSpPr>
          <p:spPr>
            <a:xfrm>
              <a:off x="420702" y="1362261"/>
              <a:ext cx="1662556" cy="1384139"/>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Agricultural Products</a:t>
              </a:r>
              <a:endParaRPr/>
            </a:p>
            <a:p>
              <a:pPr indent="-114300" lvl="1" marL="114300" marR="0" rtl="0" algn="l">
                <a:lnSpc>
                  <a:spcPct val="90000"/>
                </a:lnSpc>
                <a:spcBef>
                  <a:spcPts val="49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Compass Minerals Intl Inc.</a:t>
              </a:r>
              <a:endParaRPr/>
            </a:p>
            <a:p>
              <a:pPr indent="-114300" lvl="1" marL="114300" marR="0" rtl="0" algn="l">
                <a:lnSpc>
                  <a:spcPct val="90000"/>
                </a:lnSpc>
                <a:spcBef>
                  <a:spcPts val="21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Archer Daniels Midland Co</a:t>
              </a:r>
              <a:r>
                <a:rPr b="0" i="0" lang="en-US" sz="1200" u="none" cap="none" strike="noStrike">
                  <a:solidFill>
                    <a:srgbClr val="000000"/>
                  </a:solidFill>
                  <a:latin typeface="Arial"/>
                  <a:ea typeface="Arial"/>
                  <a:cs typeface="Arial"/>
                  <a:sym typeface="Arial"/>
                </a:rPr>
                <a:t>.</a:t>
              </a:r>
              <a:endParaRPr/>
            </a:p>
          </p:txBody>
        </p:sp>
        <p:sp>
          <p:nvSpPr>
            <p:cNvPr id="139" name="Google Shape;139;p2"/>
            <p:cNvSpPr/>
            <p:nvPr/>
          </p:nvSpPr>
          <p:spPr>
            <a:xfrm>
              <a:off x="1064884" y="614920"/>
              <a:ext cx="4415558" cy="4415558"/>
            </a:xfrm>
            <a:custGeom>
              <a:rect b="b" l="l" r="r" t="t"/>
              <a:pathLst>
                <a:path extrusionOk="0" h="120000" w="120000">
                  <a:moveTo>
                    <a:pt x="17051" y="18102"/>
                  </a:moveTo>
                  <a:lnTo>
                    <a:pt x="17051" y="18102"/>
                  </a:lnTo>
                  <a:cubicBezTo>
                    <a:pt x="22610" y="12404"/>
                    <a:pt x="29247" y="7869"/>
                    <a:pt x="36576" y="4761"/>
                  </a:cubicBezTo>
                </a:path>
              </a:pathLst>
            </a:custGeom>
            <a:noFill/>
            <a:ln cap="flat" cmpd="sng" w="9525">
              <a:solidFill>
                <a:srgbClr val="E6452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2"/>
          <p:cNvSpPr txBox="1"/>
          <p:nvPr>
            <p:ph type="title"/>
          </p:nvPr>
        </p:nvSpPr>
        <p:spPr>
          <a:xfrm>
            <a:off x="517869" y="858655"/>
            <a:ext cx="7762531" cy="601761"/>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Arial"/>
              <a:buNone/>
            </a:pPr>
            <a:r>
              <a:rPr lang="en-US" sz="4400"/>
              <a:t>Food Manufacturing Industry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3"/>
          <p:cNvSpPr/>
          <p:nvPr/>
        </p:nvSpPr>
        <p:spPr>
          <a:xfrm>
            <a:off x="0" y="0"/>
            <a:ext cx="12188952" cy="685799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7" name="Google Shape;147;p3"/>
          <p:cNvSpPr txBox="1"/>
          <p:nvPr>
            <p:ph type="title"/>
          </p:nvPr>
        </p:nvSpPr>
        <p:spPr>
          <a:xfrm>
            <a:off x="517869" y="976160"/>
            <a:ext cx="11153214" cy="146304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Arial"/>
              <a:buNone/>
            </a:pPr>
            <a:r>
              <a:rPr lang="en-US" sz="4400"/>
              <a:t>The ESG Case for Food Manufacturing </a:t>
            </a:r>
            <a:endParaRPr/>
          </a:p>
        </p:txBody>
      </p:sp>
      <p:sp>
        <p:nvSpPr>
          <p:cNvPr id="148" name="Google Shape;148;p3"/>
          <p:cNvSpPr/>
          <p:nvPr/>
        </p:nvSpPr>
        <p:spPr>
          <a:xfrm>
            <a:off x="517869" y="508090"/>
            <a:ext cx="11153214" cy="149279"/>
          </a:xfrm>
          <a:custGeom>
            <a:rect b="b" l="l" r="r" t="t"/>
            <a:pathLst>
              <a:path extrusionOk="0" h="149279" w="8085002">
                <a:moveTo>
                  <a:pt x="0" y="0"/>
                </a:moveTo>
                <a:lnTo>
                  <a:pt x="8085002" y="0"/>
                </a:lnTo>
                <a:lnTo>
                  <a:pt x="8085002" y="149279"/>
                </a:lnTo>
                <a:lnTo>
                  <a:pt x="0" y="149279"/>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17,100+ Food Manufacturing Stock Illustrations, Royalty-Free Vector  Graphics &amp; Clip Art - iStock | Food manufacturing plant, Food manufacturing  equipment, Food manufacturing workers" id="149" name="Google Shape;149;p3"/>
          <p:cNvPicPr preferRelativeResize="0"/>
          <p:nvPr/>
        </p:nvPicPr>
        <p:blipFill rotWithShape="1">
          <a:blip r:embed="rId3">
            <a:alphaModFix/>
          </a:blip>
          <a:srcRect b="0" l="0" r="0" t="0"/>
          <a:stretch/>
        </p:blipFill>
        <p:spPr>
          <a:xfrm>
            <a:off x="3656165" y="2058060"/>
            <a:ext cx="4220820" cy="4220820"/>
          </a:xfrm>
          <a:prstGeom prst="ellipse">
            <a:avLst/>
          </a:prstGeom>
          <a:solidFill>
            <a:schemeClr val="lt1"/>
          </a:solidFill>
          <a:ln cap="flat" cmpd="sng" w="50800">
            <a:solidFill>
              <a:srgbClr val="FF67C0"/>
            </a:solidFill>
            <a:prstDash val="solid"/>
            <a:round/>
            <a:headEnd len="sm" w="sm" type="none"/>
            <a:tailEnd len="sm" w="sm" type="none"/>
          </a:ln>
        </p:spPr>
      </p:pic>
      <p:sp>
        <p:nvSpPr>
          <p:cNvPr id="150" name="Google Shape;150;p3"/>
          <p:cNvSpPr/>
          <p:nvPr/>
        </p:nvSpPr>
        <p:spPr>
          <a:xfrm>
            <a:off x="639086" y="2049710"/>
            <a:ext cx="2499210" cy="1054997"/>
          </a:xfrm>
          <a:prstGeom prst="roundRect">
            <a:avLst>
              <a:gd fmla="val 16667" name="adj"/>
            </a:avLst>
          </a:prstGeom>
          <a:solidFill>
            <a:srgbClr val="FF67C0"/>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Massive environmental impact </a:t>
            </a:r>
            <a:r>
              <a:rPr b="0" i="0" lang="en-US" sz="1400" u="none" cap="none" strike="noStrike">
                <a:solidFill>
                  <a:srgbClr val="000000"/>
                </a:solidFill>
                <a:latin typeface="Arial"/>
                <a:ea typeface="Arial"/>
                <a:cs typeface="Arial"/>
                <a:sym typeface="Arial"/>
              </a:rPr>
              <a:t>🡪 26% of global emissions from </a:t>
            </a:r>
            <a:r>
              <a:rPr lang="en-US"/>
              <a:t>f</a:t>
            </a:r>
            <a:r>
              <a:rPr b="0" i="0" lang="en-US" sz="1400" u="none" cap="none" strike="noStrike">
                <a:solidFill>
                  <a:srgbClr val="000000"/>
                </a:solidFill>
                <a:latin typeface="Arial"/>
                <a:ea typeface="Arial"/>
                <a:cs typeface="Arial"/>
                <a:sym typeface="Arial"/>
              </a:rPr>
              <a:t>ood systems </a:t>
            </a:r>
            <a:endParaRPr b="0" i="0" sz="1400" u="none" cap="none" strike="noStrike">
              <a:solidFill>
                <a:srgbClr val="000000"/>
              </a:solidFill>
              <a:latin typeface="Arial"/>
              <a:ea typeface="Arial"/>
              <a:cs typeface="Arial"/>
              <a:sym typeface="Arial"/>
            </a:endParaRPr>
          </a:p>
        </p:txBody>
      </p:sp>
      <p:cxnSp>
        <p:nvCxnSpPr>
          <p:cNvPr id="151" name="Google Shape;151;p3"/>
          <p:cNvCxnSpPr/>
          <p:nvPr/>
        </p:nvCxnSpPr>
        <p:spPr>
          <a:xfrm>
            <a:off x="3138296" y="2439200"/>
            <a:ext cx="742500" cy="665400"/>
          </a:xfrm>
          <a:prstGeom prst="bentConnector3">
            <a:avLst>
              <a:gd fmla="val 50006" name="adj1"/>
            </a:avLst>
          </a:prstGeom>
          <a:noFill/>
          <a:ln cap="flat" cmpd="sng" w="19050">
            <a:solidFill>
              <a:schemeClr val="dk1"/>
            </a:solidFill>
            <a:prstDash val="solid"/>
            <a:round/>
            <a:headEnd len="sm" w="sm" type="none"/>
            <a:tailEnd len="sm" w="sm" type="none"/>
          </a:ln>
        </p:spPr>
      </p:cxnSp>
      <p:cxnSp>
        <p:nvCxnSpPr>
          <p:cNvPr id="152" name="Google Shape;152;p3"/>
          <p:cNvCxnSpPr/>
          <p:nvPr/>
        </p:nvCxnSpPr>
        <p:spPr>
          <a:xfrm>
            <a:off x="3138296" y="5290289"/>
            <a:ext cx="969600" cy="270300"/>
          </a:xfrm>
          <a:prstGeom prst="bentConnector3">
            <a:avLst>
              <a:gd fmla="val 50001" name="adj1"/>
            </a:avLst>
          </a:prstGeom>
          <a:noFill/>
          <a:ln cap="flat" cmpd="sng" w="19050">
            <a:solidFill>
              <a:schemeClr val="dk1"/>
            </a:solidFill>
            <a:prstDash val="solid"/>
            <a:round/>
            <a:headEnd len="sm" w="sm" type="none"/>
            <a:tailEnd len="sm" w="sm" type="none"/>
          </a:ln>
        </p:spPr>
      </p:cxnSp>
      <p:sp>
        <p:nvSpPr>
          <p:cNvPr id="153" name="Google Shape;153;p3"/>
          <p:cNvSpPr/>
          <p:nvPr/>
        </p:nvSpPr>
        <p:spPr>
          <a:xfrm>
            <a:off x="8394854" y="2058060"/>
            <a:ext cx="2499210" cy="1054997"/>
          </a:xfrm>
          <a:prstGeom prst="roundRect">
            <a:avLst>
              <a:gd fmla="val 16667" name="adj"/>
            </a:avLst>
          </a:prstGeom>
          <a:solidFill>
            <a:srgbClr val="FF67C0"/>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Supply chain complexity 🡪 </a:t>
            </a:r>
            <a:r>
              <a:rPr b="0" i="0" lang="en-US" sz="1400" u="none" cap="none" strike="noStrike">
                <a:solidFill>
                  <a:srgbClr val="000000"/>
                </a:solidFill>
                <a:latin typeface="Arial"/>
                <a:ea typeface="Arial"/>
                <a:cs typeface="Arial"/>
                <a:sym typeface="Arial"/>
              </a:rPr>
              <a:t>ESG risks in labor, water use, and deforestation</a:t>
            </a:r>
            <a:endParaRPr b="0" i="0" sz="1400" u="none" cap="none" strike="noStrike">
              <a:solidFill>
                <a:srgbClr val="000000"/>
              </a:solidFill>
              <a:latin typeface="Arial"/>
              <a:ea typeface="Arial"/>
              <a:cs typeface="Arial"/>
              <a:sym typeface="Arial"/>
            </a:endParaRPr>
          </a:p>
        </p:txBody>
      </p:sp>
      <p:cxnSp>
        <p:nvCxnSpPr>
          <p:cNvPr id="154" name="Google Shape;154;p3"/>
          <p:cNvCxnSpPr/>
          <p:nvPr/>
        </p:nvCxnSpPr>
        <p:spPr>
          <a:xfrm>
            <a:off x="7621169" y="5290287"/>
            <a:ext cx="1016700" cy="270300"/>
          </a:xfrm>
          <a:prstGeom prst="bentConnector3">
            <a:avLst>
              <a:gd fmla="val 49995" name="adj1"/>
            </a:avLst>
          </a:prstGeom>
          <a:noFill/>
          <a:ln cap="flat" cmpd="sng" w="19050">
            <a:solidFill>
              <a:schemeClr val="dk1"/>
            </a:solidFill>
            <a:prstDash val="solid"/>
            <a:round/>
            <a:headEnd len="sm" w="sm" type="none"/>
            <a:tailEnd len="sm" w="sm" type="none"/>
          </a:ln>
        </p:spPr>
      </p:cxnSp>
      <p:cxnSp>
        <p:nvCxnSpPr>
          <p:cNvPr id="155" name="Google Shape;155;p3"/>
          <p:cNvCxnSpPr/>
          <p:nvPr/>
        </p:nvCxnSpPr>
        <p:spPr>
          <a:xfrm flipH="1" rot="10800000">
            <a:off x="7537049" y="2439052"/>
            <a:ext cx="857700" cy="459600"/>
          </a:xfrm>
          <a:prstGeom prst="bentConnector3">
            <a:avLst>
              <a:gd fmla="val 50006" name="adj1"/>
            </a:avLst>
          </a:prstGeom>
          <a:noFill/>
          <a:ln cap="flat" cmpd="sng" w="19050">
            <a:solidFill>
              <a:schemeClr val="dk1"/>
            </a:solidFill>
            <a:prstDash val="solid"/>
            <a:round/>
            <a:headEnd len="sm" w="sm" type="none"/>
            <a:tailEnd len="sm" w="sm" type="none"/>
          </a:ln>
        </p:spPr>
      </p:cxnSp>
      <p:sp>
        <p:nvSpPr>
          <p:cNvPr id="156" name="Google Shape;156;p3"/>
          <p:cNvSpPr/>
          <p:nvPr/>
        </p:nvSpPr>
        <p:spPr>
          <a:xfrm>
            <a:off x="8553655" y="4762790"/>
            <a:ext cx="2499210" cy="1054997"/>
          </a:xfrm>
          <a:prstGeom prst="roundRect">
            <a:avLst>
              <a:gd fmla="val 16667" name="adj"/>
            </a:avLst>
          </a:prstGeom>
          <a:solidFill>
            <a:srgbClr val="FF67C0"/>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b="1" i="0" lang="en-US" sz="1400" u="none" cap="none" strike="noStrike">
                <a:solidFill>
                  <a:srgbClr val="000000"/>
                </a:solidFill>
                <a:latin typeface="Arial"/>
                <a:ea typeface="Arial"/>
                <a:cs typeface="Arial"/>
                <a:sym typeface="Arial"/>
              </a:rPr>
              <a:t>Regulatory factors 🡪 </a:t>
            </a:r>
            <a:r>
              <a:rPr b="0" i="0" lang="en-US" sz="1400" u="none" cap="none" strike="noStrike">
                <a:solidFill>
                  <a:srgbClr val="000000"/>
                </a:solidFill>
                <a:latin typeface="Arial"/>
                <a:ea typeface="Arial"/>
                <a:cs typeface="Arial"/>
                <a:sym typeface="Arial"/>
              </a:rPr>
              <a:t>Government p</a:t>
            </a:r>
            <a:r>
              <a:rPr lang="en-US"/>
              <a:t>ressure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3"/>
          <p:cNvSpPr/>
          <p:nvPr/>
        </p:nvSpPr>
        <p:spPr>
          <a:xfrm>
            <a:off x="641606" y="4760608"/>
            <a:ext cx="2499210" cy="1054997"/>
          </a:xfrm>
          <a:prstGeom prst="roundRect">
            <a:avLst>
              <a:gd fmla="val 16667" name="adj"/>
            </a:avLst>
          </a:prstGeom>
          <a:solidFill>
            <a:srgbClr val="FF67C0"/>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rPr b="1" i="0" lang="en-US" sz="1400" u="none" cap="none" strike="noStrike">
                <a:solidFill>
                  <a:srgbClr val="000000"/>
                </a:solidFill>
                <a:latin typeface="Arial"/>
                <a:ea typeface="Arial"/>
                <a:cs typeface="Arial"/>
                <a:sym typeface="Arial"/>
              </a:rPr>
              <a:t>Consumer-driven ESG transformation 🡪 </a:t>
            </a:r>
            <a:r>
              <a:rPr b="0" i="0" lang="en-US" sz="1400" u="none" cap="none" strike="noStrike">
                <a:solidFill>
                  <a:srgbClr val="000000"/>
                </a:solidFill>
                <a:latin typeface="Arial"/>
                <a:ea typeface="Arial"/>
                <a:cs typeface="Arial"/>
                <a:sym typeface="Arial"/>
              </a:rPr>
              <a:t>Demand for organic, ethical sourcing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4"/>
          <p:cNvSpPr/>
          <p:nvPr/>
        </p:nvSpPr>
        <p:spPr>
          <a:xfrm>
            <a:off x="0" y="0"/>
            <a:ext cx="12188952" cy="685799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4" name="Google Shape;164;p4"/>
          <p:cNvSpPr txBox="1"/>
          <p:nvPr>
            <p:ph type="title"/>
          </p:nvPr>
        </p:nvSpPr>
        <p:spPr>
          <a:xfrm>
            <a:off x="517869" y="976160"/>
            <a:ext cx="10035831" cy="628157"/>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Arial"/>
              <a:buNone/>
            </a:pPr>
            <a:r>
              <a:rPr lang="en-US" sz="4400"/>
              <a:t>Our ESG Investment Approach </a:t>
            </a:r>
            <a:endParaRPr/>
          </a:p>
        </p:txBody>
      </p:sp>
      <p:sp>
        <p:nvSpPr>
          <p:cNvPr id="165" name="Google Shape;165;p4"/>
          <p:cNvSpPr/>
          <p:nvPr/>
        </p:nvSpPr>
        <p:spPr>
          <a:xfrm>
            <a:off x="517869" y="508090"/>
            <a:ext cx="11153214" cy="149279"/>
          </a:xfrm>
          <a:custGeom>
            <a:rect b="b" l="l" r="r" t="t"/>
            <a:pathLst>
              <a:path extrusionOk="0" h="149279" w="8085002">
                <a:moveTo>
                  <a:pt x="0" y="0"/>
                </a:moveTo>
                <a:lnTo>
                  <a:pt x="8085002" y="0"/>
                </a:lnTo>
                <a:lnTo>
                  <a:pt x="8085002" y="149279"/>
                </a:lnTo>
                <a:lnTo>
                  <a:pt x="0" y="149279"/>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66" name="Google Shape;166;p4"/>
          <p:cNvGrpSpPr/>
          <p:nvPr/>
        </p:nvGrpSpPr>
        <p:grpSpPr>
          <a:xfrm>
            <a:off x="5116198" y="3021761"/>
            <a:ext cx="6556031" cy="2419869"/>
            <a:chOff x="0" y="582561"/>
            <a:chExt cx="6556031" cy="2419869"/>
          </a:xfrm>
        </p:grpSpPr>
        <p:sp>
          <p:nvSpPr>
            <p:cNvPr id="167" name="Google Shape;167;p4"/>
            <p:cNvSpPr/>
            <p:nvPr/>
          </p:nvSpPr>
          <p:spPr>
            <a:xfrm>
              <a:off x="0" y="582561"/>
              <a:ext cx="6556031" cy="1075497"/>
            </a:xfrm>
            <a:prstGeom prst="roundRect">
              <a:avLst>
                <a:gd fmla="val 10000" name="adj"/>
              </a:avLst>
            </a:prstGeom>
            <a:solidFill>
              <a:srgbClr val="FFCCDC"/>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325338" y="824548"/>
              <a:ext cx="591523" cy="591523"/>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a:off x="1242200" y="582561"/>
              <a:ext cx="5313830" cy="107549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
            <p:cNvSpPr txBox="1"/>
            <p:nvPr/>
          </p:nvSpPr>
          <p:spPr>
            <a:xfrm>
              <a:off x="1242200" y="582561"/>
              <a:ext cx="5313830" cy="1075497"/>
            </a:xfrm>
            <a:prstGeom prst="rect">
              <a:avLst/>
            </a:prstGeom>
            <a:noFill/>
            <a:ln>
              <a:noFill/>
            </a:ln>
          </p:spPr>
          <p:txBody>
            <a:bodyPr anchorCtr="0" anchor="ctr" bIns="113800" lIns="113800" spcFirstLastPara="1" rIns="113800" wrap="square" tIns="1138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Fund Objective:</a:t>
              </a:r>
              <a:r>
                <a:rPr b="0" i="0" lang="en-US" sz="1800" u="none" cap="none" strike="noStrike">
                  <a:solidFill>
                    <a:schemeClr val="dk1"/>
                  </a:solidFill>
                  <a:latin typeface="Arial"/>
                  <a:ea typeface="Arial"/>
                  <a:cs typeface="Arial"/>
                  <a:sym typeface="Arial"/>
                </a:rPr>
                <a:t> Start with ESG targets, then maximize financial returns</a:t>
              </a:r>
              <a:endParaRPr/>
            </a:p>
          </p:txBody>
        </p:sp>
        <p:sp>
          <p:nvSpPr>
            <p:cNvPr id="171" name="Google Shape;171;p4"/>
            <p:cNvSpPr/>
            <p:nvPr/>
          </p:nvSpPr>
          <p:spPr>
            <a:xfrm>
              <a:off x="0" y="1926933"/>
              <a:ext cx="6556031" cy="1075497"/>
            </a:xfrm>
            <a:prstGeom prst="roundRect">
              <a:avLst>
                <a:gd fmla="val 10000" name="adj"/>
              </a:avLst>
            </a:prstGeom>
            <a:solidFill>
              <a:srgbClr val="FFCCD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325338" y="2168920"/>
              <a:ext cx="591523" cy="591523"/>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1242200" y="1926933"/>
              <a:ext cx="5313830" cy="107549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txBox="1"/>
            <p:nvPr/>
          </p:nvSpPr>
          <p:spPr>
            <a:xfrm>
              <a:off x="1242200" y="1926933"/>
              <a:ext cx="5313830" cy="1075497"/>
            </a:xfrm>
            <a:prstGeom prst="rect">
              <a:avLst/>
            </a:prstGeom>
            <a:noFill/>
            <a:ln>
              <a:noFill/>
            </a:ln>
          </p:spPr>
          <p:txBody>
            <a:bodyPr anchorCtr="0" anchor="ctr" bIns="113800" lIns="113800" spcFirstLastPara="1" rIns="113800" wrap="square" tIns="113800">
              <a:no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Investment Thesis:</a:t>
              </a:r>
              <a:r>
                <a:rPr b="0" i="0" lang="en-US" sz="1800" u="none" cap="none" strike="noStrike">
                  <a:solidFill>
                    <a:schemeClr val="dk1"/>
                  </a:solidFill>
                  <a:latin typeface="Arial"/>
                  <a:ea typeface="Arial"/>
                  <a:cs typeface="Arial"/>
                  <a:sym typeface="Arial"/>
                </a:rPr>
                <a:t> Food manufacturing is a critical sector for </a:t>
              </a:r>
              <a:r>
                <a:rPr b="1" i="0" lang="en-US" sz="1800" u="none" cap="none" strike="noStrike">
                  <a:solidFill>
                    <a:schemeClr val="dk1"/>
                  </a:solidFill>
                  <a:latin typeface="Arial"/>
                  <a:ea typeface="Arial"/>
                  <a:cs typeface="Arial"/>
                  <a:sym typeface="Arial"/>
                </a:rPr>
                <a:t>sustainability and consumer impact</a:t>
              </a:r>
              <a:endParaRPr b="0" i="0" sz="1800" u="none" cap="none" strike="noStrike">
                <a:solidFill>
                  <a:schemeClr val="dk1"/>
                </a:solidFill>
                <a:latin typeface="Arial"/>
                <a:ea typeface="Arial"/>
                <a:cs typeface="Arial"/>
                <a:sym typeface="Arial"/>
              </a:endParaRPr>
            </a:p>
          </p:txBody>
        </p:sp>
      </p:grpSp>
      <p:grpSp>
        <p:nvGrpSpPr>
          <p:cNvPr id="175" name="Google Shape;175;p4"/>
          <p:cNvGrpSpPr/>
          <p:nvPr/>
        </p:nvGrpSpPr>
        <p:grpSpPr>
          <a:xfrm>
            <a:off x="910411" y="2485083"/>
            <a:ext cx="3589340" cy="3571766"/>
            <a:chOff x="306653" y="47675"/>
            <a:chExt cx="3589340" cy="3571766"/>
          </a:xfrm>
        </p:grpSpPr>
        <p:sp>
          <p:nvSpPr>
            <p:cNvPr id="176" name="Google Shape;176;p4"/>
            <p:cNvSpPr/>
            <p:nvPr/>
          </p:nvSpPr>
          <p:spPr>
            <a:xfrm>
              <a:off x="624497" y="238375"/>
              <a:ext cx="3080542" cy="3080542"/>
            </a:xfrm>
            <a:prstGeom prst="pie">
              <a:avLst>
                <a:gd fmla="val 16200000" name="adj1"/>
                <a:gd fmla="val 1800000" name="adj2"/>
              </a:avLst>
            </a:prstGeom>
            <a:solidFill>
              <a:srgbClr val="FF67C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
            <p:cNvSpPr txBox="1"/>
            <p:nvPr/>
          </p:nvSpPr>
          <p:spPr>
            <a:xfrm>
              <a:off x="2248016" y="891156"/>
              <a:ext cx="1100193" cy="916828"/>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Environmental: </a:t>
              </a:r>
              <a:r>
                <a:rPr b="0" i="0" lang="en-US" sz="1200" u="none" cap="none" strike="noStrike">
                  <a:solidFill>
                    <a:schemeClr val="dk1"/>
                  </a:solidFill>
                  <a:latin typeface="Arial"/>
                  <a:ea typeface="Arial"/>
                  <a:cs typeface="Arial"/>
                  <a:sym typeface="Arial"/>
                </a:rPr>
                <a:t>Carbon footprint, water use, waste reduction</a:t>
              </a:r>
              <a:endParaRPr/>
            </a:p>
          </p:txBody>
        </p:sp>
        <p:sp>
          <p:nvSpPr>
            <p:cNvPr id="178" name="Google Shape;178;p4"/>
            <p:cNvSpPr/>
            <p:nvPr/>
          </p:nvSpPr>
          <p:spPr>
            <a:xfrm>
              <a:off x="561052" y="348394"/>
              <a:ext cx="3080542" cy="3080542"/>
            </a:xfrm>
            <a:prstGeom prst="pie">
              <a:avLst>
                <a:gd fmla="val 1800000" name="adj1"/>
                <a:gd fmla="val 9000000" name="adj2"/>
              </a:avLst>
            </a:prstGeom>
            <a:solidFill>
              <a:srgbClr val="FF67C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txBox="1"/>
            <p:nvPr/>
          </p:nvSpPr>
          <p:spPr>
            <a:xfrm>
              <a:off x="1294515" y="2347079"/>
              <a:ext cx="1650290" cy="806808"/>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Social:</a:t>
              </a:r>
              <a:r>
                <a:rPr b="0" i="0" lang="en-US" sz="1200" u="none" cap="none" strike="noStrike">
                  <a:solidFill>
                    <a:schemeClr val="dk1"/>
                  </a:solidFill>
                  <a:latin typeface="Arial"/>
                  <a:ea typeface="Arial"/>
                  <a:cs typeface="Arial"/>
                  <a:sym typeface="Arial"/>
                </a:rPr>
                <a:t> </a:t>
              </a:r>
              <a:endParaRPr/>
            </a:p>
            <a:p>
              <a:pPr indent="0" lvl="0" marL="0" marR="0" rtl="0" algn="ctr">
                <a:lnSpc>
                  <a:spcPct val="90000"/>
                </a:lnSpc>
                <a:spcBef>
                  <a:spcPts val="42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Ethical labor practices, supply chain transparency</a:t>
              </a:r>
              <a:endParaRPr/>
            </a:p>
          </p:txBody>
        </p:sp>
        <p:sp>
          <p:nvSpPr>
            <p:cNvPr id="180" name="Google Shape;180;p4"/>
            <p:cNvSpPr/>
            <p:nvPr/>
          </p:nvSpPr>
          <p:spPr>
            <a:xfrm>
              <a:off x="497608" y="238375"/>
              <a:ext cx="3080542" cy="3080542"/>
            </a:xfrm>
            <a:prstGeom prst="pie">
              <a:avLst>
                <a:gd fmla="val 9000000" name="adj1"/>
                <a:gd fmla="val 16200000" name="adj2"/>
              </a:avLst>
            </a:prstGeom>
            <a:solidFill>
              <a:srgbClr val="FF67C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txBox="1"/>
            <p:nvPr/>
          </p:nvSpPr>
          <p:spPr>
            <a:xfrm>
              <a:off x="854437" y="891156"/>
              <a:ext cx="1100193" cy="916828"/>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Governance: </a:t>
              </a:r>
              <a:r>
                <a:rPr b="0" i="0" lang="en-US" sz="1200" u="none" cap="none" strike="noStrike">
                  <a:solidFill>
                    <a:schemeClr val="dk1"/>
                  </a:solidFill>
                  <a:latin typeface="Arial"/>
                  <a:ea typeface="Arial"/>
                  <a:cs typeface="Arial"/>
                  <a:sym typeface="Arial"/>
                </a:rPr>
                <a:t>Board diversity, executive compensation, business ethics</a:t>
              </a:r>
              <a:endParaRPr/>
            </a:p>
          </p:txBody>
        </p:sp>
        <p:sp>
          <p:nvSpPr>
            <p:cNvPr id="182" name="Google Shape;182;p4"/>
            <p:cNvSpPr/>
            <p:nvPr/>
          </p:nvSpPr>
          <p:spPr>
            <a:xfrm>
              <a:off x="434051" y="47675"/>
              <a:ext cx="3461942" cy="3461942"/>
            </a:xfrm>
            <a:custGeom>
              <a:rect b="b" l="l" r="r" t="t"/>
              <a:pathLst>
                <a:path extrusionOk="0" h="120000" w="120000">
                  <a:moveTo>
                    <a:pt x="59991" y="4067"/>
                  </a:moveTo>
                  <a:lnTo>
                    <a:pt x="59991" y="4067"/>
                  </a:lnTo>
                  <a:cubicBezTo>
                    <a:pt x="79078" y="4064"/>
                    <a:pt x="96849" y="13795"/>
                    <a:pt x="107129" y="29878"/>
                  </a:cubicBezTo>
                  <a:cubicBezTo>
                    <a:pt x="117408" y="45960"/>
                    <a:pt x="118776" y="66175"/>
                    <a:pt x="110758" y="83496"/>
                  </a:cubicBezTo>
                  <a:lnTo>
                    <a:pt x="114269" y="85523"/>
                  </a:lnTo>
                  <a:lnTo>
                    <a:pt x="105797" y="86441"/>
                  </a:lnTo>
                  <a:lnTo>
                    <a:pt x="101940" y="78405"/>
                  </a:lnTo>
                  <a:lnTo>
                    <a:pt x="105449" y="80431"/>
                  </a:lnTo>
                  <a:cubicBezTo>
                    <a:pt x="112382" y="65011"/>
                    <a:pt x="111022" y="47127"/>
                    <a:pt x="101838" y="32932"/>
                  </a:cubicBezTo>
                  <a:cubicBezTo>
                    <a:pt x="92654" y="18737"/>
                    <a:pt x="76899" y="10167"/>
                    <a:pt x="59992" y="10169"/>
                  </a:cubicBezTo>
                  <a:close/>
                </a:path>
              </a:pathLst>
            </a:custGeom>
            <a:solidFill>
              <a:srgbClr val="FFCCDC"/>
            </a:solid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
            <p:cNvSpPr/>
            <p:nvPr/>
          </p:nvSpPr>
          <p:spPr>
            <a:xfrm>
              <a:off x="370352" y="157499"/>
              <a:ext cx="3461942" cy="3461942"/>
            </a:xfrm>
            <a:custGeom>
              <a:rect b="b" l="l" r="r" t="t"/>
              <a:pathLst>
                <a:path extrusionOk="0" h="120000" w="120000">
                  <a:moveTo>
                    <a:pt x="108435" y="87973"/>
                  </a:moveTo>
                  <a:cubicBezTo>
                    <a:pt x="98891" y="104498"/>
                    <a:pt x="81581" y="115017"/>
                    <a:pt x="62518" y="115876"/>
                  </a:cubicBezTo>
                  <a:cubicBezTo>
                    <a:pt x="43454" y="116735"/>
                    <a:pt x="25269" y="107816"/>
                    <a:pt x="14277" y="92216"/>
                  </a:cubicBezTo>
                  <a:lnTo>
                    <a:pt x="10766" y="94244"/>
                  </a:lnTo>
                  <a:lnTo>
                    <a:pt x="14207" y="86447"/>
                  </a:lnTo>
                  <a:lnTo>
                    <a:pt x="23095" y="87124"/>
                  </a:lnTo>
                  <a:lnTo>
                    <a:pt x="19585" y="89151"/>
                  </a:lnTo>
                  <a:cubicBezTo>
                    <a:pt x="29474" y="102860"/>
                    <a:pt x="45637" y="110621"/>
                    <a:pt x="62519" y="109767"/>
                  </a:cubicBezTo>
                  <a:cubicBezTo>
                    <a:pt x="79400" y="108913"/>
                    <a:pt x="94697" y="99559"/>
                    <a:pt x="103151" y="84922"/>
                  </a:cubicBezTo>
                  <a:close/>
                </a:path>
              </a:pathLst>
            </a:custGeom>
            <a:solidFill>
              <a:srgbClr val="FFCCDC"/>
            </a:solid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
            <p:cNvSpPr/>
            <p:nvPr/>
          </p:nvSpPr>
          <p:spPr>
            <a:xfrm>
              <a:off x="306653" y="47675"/>
              <a:ext cx="3461942" cy="3461942"/>
            </a:xfrm>
            <a:custGeom>
              <a:rect b="b" l="l" r="r" t="t"/>
              <a:pathLst>
                <a:path extrusionOk="0" h="120000" w="120000">
                  <a:moveTo>
                    <a:pt x="11561" y="87966"/>
                  </a:moveTo>
                  <a:cubicBezTo>
                    <a:pt x="2017" y="71436"/>
                    <a:pt x="1562" y="51181"/>
                    <a:pt x="10353" y="34238"/>
                  </a:cubicBezTo>
                  <a:cubicBezTo>
                    <a:pt x="19144" y="17296"/>
                    <a:pt x="35968" y="6007"/>
                    <a:pt x="54979" y="4293"/>
                  </a:cubicBezTo>
                  <a:lnTo>
                    <a:pt x="54979" y="239"/>
                  </a:lnTo>
                  <a:lnTo>
                    <a:pt x="60009" y="7118"/>
                  </a:lnTo>
                  <a:lnTo>
                    <a:pt x="54977" y="14476"/>
                  </a:lnTo>
                  <a:lnTo>
                    <a:pt x="54978" y="10423"/>
                  </a:lnTo>
                  <a:cubicBezTo>
                    <a:pt x="38157" y="12127"/>
                    <a:pt x="23347" y="22244"/>
                    <a:pt x="15643" y="37294"/>
                  </a:cubicBezTo>
                  <a:cubicBezTo>
                    <a:pt x="7939" y="52344"/>
                    <a:pt x="8392" y="70273"/>
                    <a:pt x="16845" y="84915"/>
                  </a:cubicBezTo>
                  <a:close/>
                </a:path>
              </a:pathLst>
            </a:custGeom>
            <a:solidFill>
              <a:srgbClr val="FFCCDC"/>
            </a:solid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 name="Google Shape;185;p4"/>
          <p:cNvSpPr/>
          <p:nvPr/>
        </p:nvSpPr>
        <p:spPr>
          <a:xfrm>
            <a:off x="952482" y="1923108"/>
            <a:ext cx="3505200" cy="324793"/>
          </a:xfrm>
          <a:prstGeom prst="roundRect">
            <a:avLst>
              <a:gd fmla="val 16667" name="adj"/>
            </a:avLst>
          </a:prstGeom>
          <a:solidFill>
            <a:srgbClr val="FF67C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Arial"/>
                <a:ea typeface="Arial"/>
                <a:cs typeface="Arial"/>
                <a:sym typeface="Arial"/>
              </a:rPr>
              <a:t>Key ESG Factors Considered: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sp>
        <p:nvSpPr>
          <p:cNvPr id="191" name="Google Shape;191;p5"/>
          <p:cNvSpPr/>
          <p:nvPr/>
        </p:nvSpPr>
        <p:spPr>
          <a:xfrm>
            <a:off x="517870" y="508090"/>
            <a:ext cx="5021183" cy="14927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2" name="Google Shape;192;p5"/>
          <p:cNvSpPr/>
          <p:nvPr/>
        </p:nvSpPr>
        <p:spPr>
          <a:xfrm>
            <a:off x="517870" y="508090"/>
            <a:ext cx="5021183" cy="14927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3" name="Google Shape;193;p5"/>
          <p:cNvSpPr/>
          <p:nvPr/>
        </p:nvSpPr>
        <p:spPr>
          <a:xfrm>
            <a:off x="517870" y="508090"/>
            <a:ext cx="5021183" cy="14927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4" name="Google Shape;194;p5"/>
          <p:cNvSpPr/>
          <p:nvPr/>
        </p:nvSpPr>
        <p:spPr>
          <a:xfrm>
            <a:off x="517870" y="508090"/>
            <a:ext cx="5021183" cy="14927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5" name="Google Shape;195;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6" name="Google Shape;196;p5"/>
          <p:cNvSpPr txBox="1"/>
          <p:nvPr>
            <p:ph type="title"/>
          </p:nvPr>
        </p:nvSpPr>
        <p:spPr>
          <a:xfrm>
            <a:off x="517869" y="978408"/>
            <a:ext cx="11161150" cy="778755"/>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Arial"/>
              <a:buNone/>
            </a:pPr>
            <a:r>
              <a:rPr lang="en-US" sz="4400"/>
              <a:t>Investment Strategy</a:t>
            </a:r>
            <a:endParaRPr/>
          </a:p>
        </p:txBody>
      </p:sp>
      <p:sp>
        <p:nvSpPr>
          <p:cNvPr id="197" name="Google Shape;197;p5"/>
          <p:cNvSpPr/>
          <p:nvPr/>
        </p:nvSpPr>
        <p:spPr>
          <a:xfrm>
            <a:off x="517869" y="508090"/>
            <a:ext cx="11153214" cy="149279"/>
          </a:xfrm>
          <a:custGeom>
            <a:rect b="b" l="l" r="r" t="t"/>
            <a:pathLst>
              <a:path extrusionOk="0" h="149279" w="8085002">
                <a:moveTo>
                  <a:pt x="0" y="0"/>
                </a:moveTo>
                <a:lnTo>
                  <a:pt x="8085002" y="0"/>
                </a:lnTo>
                <a:lnTo>
                  <a:pt x="8085002" y="149279"/>
                </a:lnTo>
                <a:lnTo>
                  <a:pt x="0" y="149279"/>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8" name="Google Shape;198;p5"/>
          <p:cNvSpPr/>
          <p:nvPr/>
        </p:nvSpPr>
        <p:spPr>
          <a:xfrm>
            <a:off x="517868" y="6209925"/>
            <a:ext cx="11165482" cy="45719"/>
          </a:xfrm>
          <a:custGeom>
            <a:rect b="b" l="l" r="r" t="t"/>
            <a:pathLst>
              <a:path extrusionOk="0" h="45719" w="11165482">
                <a:moveTo>
                  <a:pt x="0" y="0"/>
                </a:moveTo>
                <a:lnTo>
                  <a:pt x="11165482" y="0"/>
                </a:lnTo>
                <a:lnTo>
                  <a:pt x="11165482" y="45719"/>
                </a:lnTo>
                <a:lnTo>
                  <a:pt x="0" y="45719"/>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99" name="Google Shape;199;p5"/>
          <p:cNvGrpSpPr/>
          <p:nvPr/>
        </p:nvGrpSpPr>
        <p:grpSpPr>
          <a:xfrm>
            <a:off x="963445" y="2455595"/>
            <a:ext cx="10320674" cy="3035492"/>
            <a:chOff x="3025" y="718836"/>
            <a:chExt cx="10320674" cy="3035492"/>
          </a:xfrm>
        </p:grpSpPr>
        <p:sp>
          <p:nvSpPr>
            <p:cNvPr id="200" name="Google Shape;200;p5"/>
            <p:cNvSpPr/>
            <p:nvPr/>
          </p:nvSpPr>
          <p:spPr>
            <a:xfrm>
              <a:off x="3025" y="718836"/>
              <a:ext cx="3035492" cy="3035492"/>
            </a:xfrm>
            <a:prstGeom prst="ellipse">
              <a:avLst/>
            </a:prstGeom>
            <a:solidFill>
              <a:srgbClr val="FFCCD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txBox="1"/>
            <p:nvPr/>
          </p:nvSpPr>
          <p:spPr>
            <a:xfrm>
              <a:off x="447563" y="1163374"/>
              <a:ext cx="2146416" cy="2146416"/>
            </a:xfrm>
            <a:prstGeom prst="rect">
              <a:avLst/>
            </a:prstGeom>
            <a:noFill/>
            <a:ln>
              <a:noFill/>
            </a:ln>
          </p:spPr>
          <p:txBody>
            <a:bodyPr anchorCtr="1" anchor="ctr" bIns="20300" lIns="167050" spcFirstLastPara="1" rIns="167050" wrap="square" tIns="20300">
              <a:noAutofit/>
            </a:bodyPr>
            <a:lstStyle/>
            <a:p>
              <a:pPr indent="0" lvl="0" marL="0" marR="0" rtl="0" algn="l">
                <a:lnSpc>
                  <a:spcPct val="9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 </a:t>
              </a:r>
              <a:endParaRPr/>
            </a:p>
            <a:p>
              <a:pPr indent="0" lvl="0" marL="0" marR="0" rtl="0" algn="l">
                <a:lnSpc>
                  <a:spcPct val="90000"/>
                </a:lnSpc>
                <a:spcBef>
                  <a:spcPts val="56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Diversification</a:t>
              </a:r>
              <a:endParaRPr b="1" i="0" sz="1600" u="none" cap="none" strike="noStrike">
                <a:solidFill>
                  <a:schemeClr val="dk1"/>
                </a:solidFill>
                <a:latin typeface="Arial"/>
                <a:ea typeface="Arial"/>
                <a:cs typeface="Arial"/>
                <a:sym typeface="Arial"/>
              </a:endParaRPr>
            </a:p>
            <a:p>
              <a:pPr indent="-171450" lvl="1" marL="171450" marR="0" rtl="0" algn="l">
                <a:lnSpc>
                  <a:spcPct val="90000"/>
                </a:lnSpc>
                <a:spcBef>
                  <a:spcPts val="56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Selecting a diverse portfolio of stocks to spread risk and optimize performance</a:t>
              </a:r>
              <a:r>
                <a:rPr b="0" i="0" lang="en-US" sz="1600" u="none" cap="none" strike="noStrike">
                  <a:solidFill>
                    <a:schemeClr val="dk1"/>
                  </a:solidFill>
                  <a:latin typeface="Arial"/>
                  <a:ea typeface="Arial"/>
                  <a:cs typeface="Arial"/>
                  <a:sym typeface="Arial"/>
                </a:rPr>
                <a:t>.</a:t>
              </a:r>
              <a:endParaRPr/>
            </a:p>
            <a:p>
              <a:pPr indent="-38100" lvl="1" marL="114300" marR="0" rtl="0" algn="l">
                <a:lnSpc>
                  <a:spcPct val="90000"/>
                </a:lnSpc>
                <a:spcBef>
                  <a:spcPts val="24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a:p>
              <a:pPr indent="-38100" lvl="1" marL="114300" marR="0" rtl="0" algn="l">
                <a:lnSpc>
                  <a:spcPct val="90000"/>
                </a:lnSpc>
                <a:spcBef>
                  <a:spcPts val="18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a:p>
              <a:pPr indent="-38100" lvl="1" marL="114300" marR="0" rtl="0" algn="l">
                <a:lnSpc>
                  <a:spcPct val="90000"/>
                </a:lnSpc>
                <a:spcBef>
                  <a:spcPts val="18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a:p>
              <a:pPr indent="-38100" lvl="1" marL="114300" marR="0" rtl="0" algn="l">
                <a:lnSpc>
                  <a:spcPct val="90000"/>
                </a:lnSpc>
                <a:spcBef>
                  <a:spcPts val="18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02" name="Google Shape;202;p5"/>
            <p:cNvSpPr/>
            <p:nvPr/>
          </p:nvSpPr>
          <p:spPr>
            <a:xfrm>
              <a:off x="2431419" y="718836"/>
              <a:ext cx="3035492" cy="3035492"/>
            </a:xfrm>
            <a:prstGeom prst="ellipse">
              <a:avLst/>
            </a:prstGeom>
            <a:solidFill>
              <a:srgbClr val="FFCCD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txBox="1"/>
            <p:nvPr/>
          </p:nvSpPr>
          <p:spPr>
            <a:xfrm>
              <a:off x="2875957" y="1163374"/>
              <a:ext cx="2146416" cy="2146416"/>
            </a:xfrm>
            <a:prstGeom prst="rect">
              <a:avLst/>
            </a:prstGeom>
            <a:noFill/>
            <a:ln>
              <a:noFill/>
            </a:ln>
          </p:spPr>
          <p:txBody>
            <a:bodyPr anchorCtr="1" anchor="ctr" bIns="20300" lIns="167050" spcFirstLastPara="1" rIns="167050" wrap="square" tIns="20300">
              <a:noAutofit/>
            </a:bodyPr>
            <a:lstStyle/>
            <a:p>
              <a:pPr indent="0" lvl="0" marL="0" marR="0" rtl="0" algn="l">
                <a:lnSpc>
                  <a:spcPct val="9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 </a:t>
              </a:r>
              <a:endParaRPr/>
            </a:p>
            <a:p>
              <a:pPr indent="0" lvl="0" marL="0" marR="0" rtl="0" algn="l">
                <a:lnSpc>
                  <a:spcPct val="90000"/>
                </a:lnSpc>
                <a:spcBef>
                  <a:spcPts val="56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Balance</a:t>
              </a:r>
              <a:endParaRPr/>
            </a:p>
            <a:p>
              <a:pPr indent="-171450" lvl="1" marL="171450" marR="0" rtl="0" algn="l">
                <a:lnSpc>
                  <a:spcPct val="90000"/>
                </a:lnSpc>
                <a:spcBef>
                  <a:spcPts val="56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Striking a balance between positive social/environmental impact and strong financial performance.</a:t>
              </a:r>
              <a:endParaRPr/>
            </a:p>
            <a:p>
              <a:pPr indent="-69850" lvl="1" marL="171450" marR="0" rtl="0" algn="l">
                <a:lnSpc>
                  <a:spcPct val="90000"/>
                </a:lnSpc>
                <a:spcBef>
                  <a:spcPts val="24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38100" lvl="1" marL="114300" marR="0" rtl="0" algn="l">
                <a:lnSpc>
                  <a:spcPct val="90000"/>
                </a:lnSpc>
                <a:spcBef>
                  <a:spcPts val="24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a:p>
              <a:pPr indent="-38100" lvl="1" marL="114300" marR="0" rtl="0" algn="l">
                <a:lnSpc>
                  <a:spcPct val="90000"/>
                </a:lnSpc>
                <a:spcBef>
                  <a:spcPts val="18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04" name="Google Shape;204;p5"/>
            <p:cNvSpPr/>
            <p:nvPr/>
          </p:nvSpPr>
          <p:spPr>
            <a:xfrm>
              <a:off x="4859813" y="718836"/>
              <a:ext cx="3035492" cy="3035492"/>
            </a:xfrm>
            <a:prstGeom prst="ellipse">
              <a:avLst/>
            </a:prstGeom>
            <a:solidFill>
              <a:srgbClr val="FFCCD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txBox="1"/>
            <p:nvPr/>
          </p:nvSpPr>
          <p:spPr>
            <a:xfrm>
              <a:off x="5304351" y="1163374"/>
              <a:ext cx="2146416" cy="2146416"/>
            </a:xfrm>
            <a:prstGeom prst="rect">
              <a:avLst/>
            </a:prstGeom>
            <a:noFill/>
            <a:ln>
              <a:noFill/>
            </a:ln>
          </p:spPr>
          <p:txBody>
            <a:bodyPr anchorCtr="1" anchor="ctr" bIns="20300" lIns="167050" spcFirstLastPara="1" rIns="167050" wrap="square" tIns="20300">
              <a:noAutofit/>
            </a:bodyPr>
            <a:lstStyle/>
            <a:p>
              <a:pPr indent="0" lvl="0" marL="0" marR="0" rtl="0" algn="l">
                <a:lnSpc>
                  <a:spcPct val="9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 </a:t>
              </a:r>
              <a:endParaRPr/>
            </a:p>
            <a:p>
              <a:pPr indent="0" lvl="0" marL="0" marR="0" rtl="0" algn="l">
                <a:lnSpc>
                  <a:spcPct val="90000"/>
                </a:lnSpc>
                <a:spcBef>
                  <a:spcPts val="56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Positive Screening</a:t>
              </a:r>
              <a:endParaRPr b="1" i="0" sz="1600" u="none" cap="none" strike="noStrike">
                <a:solidFill>
                  <a:schemeClr val="dk1"/>
                </a:solidFill>
                <a:latin typeface="Arial"/>
                <a:ea typeface="Arial"/>
                <a:cs typeface="Arial"/>
                <a:sym typeface="Arial"/>
              </a:endParaRPr>
            </a:p>
            <a:p>
              <a:pPr indent="-114300" lvl="1" marL="114300" marR="0" rtl="0" algn="l">
                <a:lnSpc>
                  <a:spcPct val="90000"/>
                </a:lnSpc>
                <a:spcBef>
                  <a:spcPts val="56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Focus on industry leaders driving the shift toward sustainable practices, ensuring our investments aligned with both profitability and long-term environmental impact</a:t>
              </a:r>
              <a:r>
                <a:rPr b="0" i="0" lang="en-US" sz="1400" u="none" cap="none" strike="noStrike">
                  <a:solidFill>
                    <a:schemeClr val="dk1"/>
                  </a:solidFill>
                  <a:latin typeface="Arial"/>
                  <a:ea typeface="Arial"/>
                  <a:cs typeface="Arial"/>
                  <a:sym typeface="Arial"/>
                </a:rPr>
                <a:t>.</a:t>
              </a:r>
              <a:br>
                <a:rPr b="0" i="0" lang="en-US" sz="1400" u="none" cap="none" strike="noStrike">
                  <a:solidFill>
                    <a:schemeClr val="dk1"/>
                  </a:solidFill>
                  <a:latin typeface="Arial"/>
                  <a:ea typeface="Arial"/>
                  <a:cs typeface="Arial"/>
                  <a:sym typeface="Arial"/>
                </a:rPr>
              </a:br>
              <a:endParaRPr b="1" i="0" sz="1400" u="none" cap="none" strike="noStrike">
                <a:solidFill>
                  <a:schemeClr val="dk1"/>
                </a:solidFill>
                <a:latin typeface="Arial"/>
                <a:ea typeface="Arial"/>
                <a:cs typeface="Arial"/>
                <a:sym typeface="Arial"/>
              </a:endParaRPr>
            </a:p>
          </p:txBody>
        </p:sp>
        <p:sp>
          <p:nvSpPr>
            <p:cNvPr id="206" name="Google Shape;206;p5"/>
            <p:cNvSpPr/>
            <p:nvPr/>
          </p:nvSpPr>
          <p:spPr>
            <a:xfrm>
              <a:off x="7288207" y="718836"/>
              <a:ext cx="3035492" cy="3035492"/>
            </a:xfrm>
            <a:prstGeom prst="ellipse">
              <a:avLst/>
            </a:prstGeom>
            <a:solidFill>
              <a:srgbClr val="FFCCD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txBox="1"/>
            <p:nvPr/>
          </p:nvSpPr>
          <p:spPr>
            <a:xfrm>
              <a:off x="7732745" y="1163374"/>
              <a:ext cx="2146416" cy="2146416"/>
            </a:xfrm>
            <a:prstGeom prst="rect">
              <a:avLst/>
            </a:prstGeom>
            <a:noFill/>
            <a:ln>
              <a:noFill/>
            </a:ln>
          </p:spPr>
          <p:txBody>
            <a:bodyPr anchorCtr="1" anchor="ctr" bIns="21575" lIns="167050" spcFirstLastPara="1" rIns="167050" wrap="square" tIns="21575">
              <a:noAutofit/>
            </a:bodyPr>
            <a:lstStyle/>
            <a:p>
              <a:pPr indent="0" lvl="0" marL="0" marR="0" rtl="0" algn="l">
                <a:lnSpc>
                  <a:spcPct val="90000"/>
                </a:lnSpc>
                <a:spcBef>
                  <a:spcPts val="0"/>
                </a:spcBef>
                <a:spcAft>
                  <a:spcPts val="0"/>
                </a:spcAft>
                <a:buClr>
                  <a:schemeClr val="dk1"/>
                </a:buClr>
                <a:buSzPts val="1700"/>
                <a:buFont typeface="Arial"/>
                <a:buNone/>
              </a:pPr>
              <a:r>
                <a:rPr b="1" i="0" lang="en-US" sz="1700" u="none" cap="none" strike="noStrike">
                  <a:solidFill>
                    <a:schemeClr val="dk1"/>
                  </a:solidFill>
                  <a:latin typeface="Arial"/>
                  <a:ea typeface="Arial"/>
                  <a:cs typeface="Arial"/>
                  <a:sym typeface="Arial"/>
                </a:rPr>
                <a:t> </a:t>
              </a:r>
              <a:endParaRPr/>
            </a:p>
            <a:p>
              <a:pPr indent="0" lvl="0" marL="0" marR="0" rtl="0" algn="l">
                <a:lnSpc>
                  <a:spcPct val="90000"/>
                </a:lnSpc>
                <a:spcBef>
                  <a:spcPts val="595"/>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High Impact</a:t>
              </a:r>
              <a:endParaRPr b="1" i="0" sz="1600" u="none" cap="none" strike="noStrike">
                <a:solidFill>
                  <a:schemeClr val="dk1"/>
                </a:solidFill>
                <a:latin typeface="Arial"/>
                <a:ea typeface="Arial"/>
                <a:cs typeface="Arial"/>
                <a:sym typeface="Arial"/>
              </a:endParaRPr>
            </a:p>
            <a:p>
              <a:pPr indent="-171450" lvl="1" marL="171450" marR="0" rtl="0" algn="l">
                <a:lnSpc>
                  <a:spcPct val="90000"/>
                </a:lnSpc>
                <a:spcBef>
                  <a:spcPts val="56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Focusing on high-impact, sustainable companies that align with long-term growth.</a:t>
              </a:r>
              <a:endParaRPr b="0" i="0" sz="1600" u="none" cap="none" strike="noStrike">
                <a:solidFill>
                  <a:schemeClr val="dk1"/>
                </a:solidFill>
                <a:latin typeface="Arial"/>
                <a:ea typeface="Arial"/>
                <a:cs typeface="Arial"/>
                <a:sym typeface="Arial"/>
              </a:endParaRPr>
            </a:p>
            <a:p>
              <a:pPr indent="-69850" lvl="1" marL="171450" marR="0" rtl="0" algn="l">
                <a:lnSpc>
                  <a:spcPct val="90000"/>
                </a:lnSpc>
                <a:spcBef>
                  <a:spcPts val="24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31750" lvl="1" marL="114300" marR="0" rtl="0" algn="l">
                <a:lnSpc>
                  <a:spcPct val="90000"/>
                </a:lnSpc>
                <a:spcBef>
                  <a:spcPts val="240"/>
                </a:spcBef>
                <a:spcAft>
                  <a:spcPts val="0"/>
                </a:spcAft>
                <a:buClr>
                  <a:schemeClr val="dk1"/>
                </a:buClr>
                <a:buSzPts val="1300"/>
                <a:buFont typeface="Arial"/>
                <a:buNone/>
              </a:pPr>
              <a:r>
                <a:t/>
              </a:r>
              <a:endParaRPr b="0" i="0" sz="1300" u="none" cap="none" strike="noStrike">
                <a:solidFill>
                  <a:schemeClr val="dk1"/>
                </a:solidFill>
                <a:latin typeface="Arial"/>
                <a:ea typeface="Arial"/>
                <a:cs typeface="Arial"/>
                <a:sym typeface="Arial"/>
              </a:endParaRPr>
            </a:p>
            <a:p>
              <a:pPr indent="-31750" lvl="1" marL="114300" marR="0" rtl="0" algn="l">
                <a:lnSpc>
                  <a:spcPct val="90000"/>
                </a:lnSpc>
                <a:spcBef>
                  <a:spcPts val="195"/>
                </a:spcBef>
                <a:spcAft>
                  <a:spcPts val="0"/>
                </a:spcAft>
                <a:buClr>
                  <a:schemeClr val="dk1"/>
                </a:buClr>
                <a:buSzPts val="1300"/>
                <a:buFont typeface="Arial"/>
                <a:buNone/>
              </a:pPr>
              <a:r>
                <a:t/>
              </a:r>
              <a:endParaRPr b="0" i="0" sz="1300" u="none" cap="none" strike="noStrike">
                <a:solidFill>
                  <a:schemeClr val="dk1"/>
                </a:solidFill>
                <a:latin typeface="Arial"/>
                <a:ea typeface="Arial"/>
                <a:cs typeface="Arial"/>
                <a:sym typeface="Arial"/>
              </a:endParaRPr>
            </a:p>
            <a:p>
              <a:pPr indent="-31750" lvl="1" marL="114300" marR="0" rtl="0" algn="l">
                <a:lnSpc>
                  <a:spcPct val="90000"/>
                </a:lnSpc>
                <a:spcBef>
                  <a:spcPts val="195"/>
                </a:spcBef>
                <a:spcAft>
                  <a:spcPts val="0"/>
                </a:spcAft>
                <a:buClr>
                  <a:schemeClr val="dk1"/>
                </a:buClr>
                <a:buSzPts val="1300"/>
                <a:buFont typeface="Arial"/>
                <a:buNone/>
              </a:pPr>
              <a:r>
                <a:t/>
              </a:r>
              <a:endParaRPr b="0" i="0" sz="1300" u="none" cap="none" strike="noStrike">
                <a:solidFill>
                  <a:schemeClr val="dk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sp>
        <p:nvSpPr>
          <p:cNvPr id="213" name="Google Shape;213;p6"/>
          <p:cNvSpPr/>
          <p:nvPr/>
        </p:nvSpPr>
        <p:spPr>
          <a:xfrm>
            <a:off x="0" y="0"/>
            <a:ext cx="12188952" cy="685799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4" name="Google Shape;214;p6"/>
          <p:cNvSpPr/>
          <p:nvPr/>
        </p:nvSpPr>
        <p:spPr>
          <a:xfrm>
            <a:off x="517870" y="508090"/>
            <a:ext cx="11156260" cy="149279"/>
          </a:xfrm>
          <a:custGeom>
            <a:rect b="b" l="l" r="r" t="t"/>
            <a:pathLst>
              <a:path extrusionOk="0" h="149279" w="11156260">
                <a:moveTo>
                  <a:pt x="0" y="0"/>
                </a:moveTo>
                <a:lnTo>
                  <a:pt x="11156260" y="0"/>
                </a:lnTo>
                <a:lnTo>
                  <a:pt x="11156260" y="149279"/>
                </a:lnTo>
                <a:lnTo>
                  <a:pt x="0" y="149279"/>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215" name="Google Shape;215;p6"/>
          <p:cNvPicPr preferRelativeResize="0"/>
          <p:nvPr/>
        </p:nvPicPr>
        <p:blipFill rotWithShape="1">
          <a:blip r:embed="rId3">
            <a:alphaModFix/>
          </a:blip>
          <a:srcRect b="-137" l="0" r="0" t="10272"/>
          <a:stretch/>
        </p:blipFill>
        <p:spPr>
          <a:xfrm>
            <a:off x="3162464" y="2146518"/>
            <a:ext cx="5864023" cy="4322121"/>
          </a:xfrm>
          <a:prstGeom prst="rect">
            <a:avLst/>
          </a:prstGeom>
          <a:noFill/>
          <a:ln>
            <a:noFill/>
          </a:ln>
        </p:spPr>
      </p:pic>
      <p:sp>
        <p:nvSpPr>
          <p:cNvPr id="216" name="Google Shape;216;p6"/>
          <p:cNvSpPr txBox="1"/>
          <p:nvPr>
            <p:ph type="title"/>
          </p:nvPr>
        </p:nvSpPr>
        <p:spPr>
          <a:xfrm>
            <a:off x="517869" y="978408"/>
            <a:ext cx="11161150" cy="77875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Arial"/>
              <a:buNone/>
            </a:pPr>
            <a:r>
              <a:rPr lang="en-US" sz="3600"/>
              <a:t>Portfolio Diversification: Food Industry Subsectors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1" name="Shape 221"/>
        <p:cNvGrpSpPr/>
        <p:nvPr/>
      </p:nvGrpSpPr>
      <p:grpSpPr>
        <a:xfrm>
          <a:off x="0" y="0"/>
          <a:ext cx="0" cy="0"/>
          <a:chOff x="0" y="0"/>
          <a:chExt cx="0" cy="0"/>
        </a:xfrm>
      </p:grpSpPr>
      <p:sp>
        <p:nvSpPr>
          <p:cNvPr id="222" name="Google Shape;222;p7"/>
          <p:cNvSpPr/>
          <p:nvPr/>
        </p:nvSpPr>
        <p:spPr>
          <a:xfrm>
            <a:off x="0" y="0"/>
            <a:ext cx="12188952" cy="685799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3" name="Google Shape;223;p7"/>
          <p:cNvSpPr txBox="1"/>
          <p:nvPr>
            <p:ph type="title"/>
          </p:nvPr>
        </p:nvSpPr>
        <p:spPr>
          <a:xfrm>
            <a:off x="517869" y="976160"/>
            <a:ext cx="11153214" cy="1113897"/>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Arial"/>
              <a:buNone/>
            </a:pPr>
            <a:r>
              <a:rPr lang="en-US" sz="4400"/>
              <a:t>Clients</a:t>
            </a:r>
            <a:endParaRPr/>
          </a:p>
        </p:txBody>
      </p:sp>
      <p:sp>
        <p:nvSpPr>
          <p:cNvPr id="224" name="Google Shape;224;p7"/>
          <p:cNvSpPr/>
          <p:nvPr/>
        </p:nvSpPr>
        <p:spPr>
          <a:xfrm>
            <a:off x="517869" y="508090"/>
            <a:ext cx="11153214" cy="149279"/>
          </a:xfrm>
          <a:custGeom>
            <a:rect b="b" l="l" r="r" t="t"/>
            <a:pathLst>
              <a:path extrusionOk="0" h="149279" w="8085002">
                <a:moveTo>
                  <a:pt x="0" y="0"/>
                </a:moveTo>
                <a:lnTo>
                  <a:pt x="8085002" y="0"/>
                </a:lnTo>
                <a:lnTo>
                  <a:pt x="8085002" y="149279"/>
                </a:lnTo>
                <a:lnTo>
                  <a:pt x="0" y="149279"/>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225" name="Google Shape;225;p7"/>
          <p:cNvGrpSpPr/>
          <p:nvPr/>
        </p:nvGrpSpPr>
        <p:grpSpPr>
          <a:xfrm>
            <a:off x="3462833" y="2756185"/>
            <a:ext cx="5263282" cy="3723301"/>
            <a:chOff x="760915" y="559"/>
            <a:chExt cx="5263282" cy="3723301"/>
          </a:xfrm>
        </p:grpSpPr>
        <p:sp>
          <p:nvSpPr>
            <p:cNvPr id="226" name="Google Shape;226;p7"/>
            <p:cNvSpPr/>
            <p:nvPr/>
          </p:nvSpPr>
          <p:spPr>
            <a:xfrm>
              <a:off x="2577058" y="2024269"/>
              <a:ext cx="1699591" cy="1699591"/>
            </a:xfrm>
            <a:prstGeom prst="ellipse">
              <a:avLst/>
            </a:prstGeom>
            <a:solidFill>
              <a:srgbClr val="FFCCDC"/>
            </a:solid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7"/>
            <p:cNvSpPr txBox="1"/>
            <p:nvPr/>
          </p:nvSpPr>
          <p:spPr>
            <a:xfrm>
              <a:off x="2825957" y="2273168"/>
              <a:ext cx="1201793" cy="1201793"/>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Institutional Investors </a:t>
              </a:r>
              <a:endParaRPr/>
            </a:p>
          </p:txBody>
        </p:sp>
        <p:sp>
          <p:nvSpPr>
            <p:cNvPr id="228" name="Google Shape;228;p7"/>
            <p:cNvSpPr/>
            <p:nvPr/>
          </p:nvSpPr>
          <p:spPr>
            <a:xfrm rot="-8729285">
              <a:off x="1451319" y="1730245"/>
              <a:ext cx="1328484" cy="484383"/>
            </a:xfrm>
            <a:prstGeom prst="leftArrow">
              <a:avLst>
                <a:gd fmla="val 60000" name="adj1"/>
                <a:gd fmla="val 50000" name="adj2"/>
              </a:avLst>
            </a:prstGeom>
            <a:solidFill>
              <a:srgbClr val="FF67C0"/>
            </a:solid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7"/>
            <p:cNvSpPr/>
            <p:nvPr/>
          </p:nvSpPr>
          <p:spPr>
            <a:xfrm>
              <a:off x="760915" y="950248"/>
              <a:ext cx="1614611" cy="1291689"/>
            </a:xfrm>
            <a:prstGeom prst="roundRect">
              <a:avLst>
                <a:gd fmla="val 10000" name="adj"/>
              </a:avLst>
            </a:prstGeom>
            <a:solidFill>
              <a:srgbClr val="FFCCDC"/>
            </a:solid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7"/>
            <p:cNvSpPr txBox="1"/>
            <p:nvPr/>
          </p:nvSpPr>
          <p:spPr>
            <a:xfrm>
              <a:off x="798747" y="988080"/>
              <a:ext cx="1538947" cy="1216025"/>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Pension Funds </a:t>
              </a:r>
              <a:endParaRPr/>
            </a:p>
          </p:txBody>
        </p:sp>
        <p:sp>
          <p:nvSpPr>
            <p:cNvPr id="231" name="Google Shape;231;p7"/>
            <p:cNvSpPr/>
            <p:nvPr/>
          </p:nvSpPr>
          <p:spPr>
            <a:xfrm rot="-5452924">
              <a:off x="2751414" y="1055301"/>
              <a:ext cx="1302332" cy="484383"/>
            </a:xfrm>
            <a:prstGeom prst="leftArrow">
              <a:avLst>
                <a:gd fmla="val 60000" name="adj1"/>
                <a:gd fmla="val 50000" name="adj2"/>
              </a:avLst>
            </a:prstGeom>
            <a:solidFill>
              <a:srgbClr val="FF6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7"/>
            <p:cNvSpPr/>
            <p:nvPr/>
          </p:nvSpPr>
          <p:spPr>
            <a:xfrm>
              <a:off x="2585250" y="559"/>
              <a:ext cx="1614611" cy="1291689"/>
            </a:xfrm>
            <a:prstGeom prst="roundRect">
              <a:avLst>
                <a:gd fmla="val 10000" name="adj"/>
              </a:avLst>
            </a:prstGeom>
            <a:solidFill>
              <a:srgbClr val="FFCCDC"/>
            </a:solid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7"/>
            <p:cNvSpPr txBox="1"/>
            <p:nvPr/>
          </p:nvSpPr>
          <p:spPr>
            <a:xfrm>
              <a:off x="2623082" y="38391"/>
              <a:ext cx="1538947" cy="1216025"/>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Wealthy Investors</a:t>
              </a:r>
              <a:endParaRPr b="0" i="0" sz="1200" u="none" cap="none" strike="noStrike">
                <a:solidFill>
                  <a:srgbClr val="000000"/>
                </a:solidFill>
                <a:latin typeface="Arial"/>
                <a:ea typeface="Arial"/>
                <a:cs typeface="Arial"/>
                <a:sym typeface="Arial"/>
              </a:endParaRPr>
            </a:p>
          </p:txBody>
        </p:sp>
        <p:sp>
          <p:nvSpPr>
            <p:cNvPr id="234" name="Google Shape;234;p7"/>
            <p:cNvSpPr/>
            <p:nvPr/>
          </p:nvSpPr>
          <p:spPr>
            <a:xfrm rot="-2131464">
              <a:off x="4060192" y="1724435"/>
              <a:ext cx="1275395" cy="484383"/>
            </a:xfrm>
            <a:prstGeom prst="leftArrow">
              <a:avLst>
                <a:gd fmla="val 60000" name="adj1"/>
                <a:gd fmla="val 50000" name="adj2"/>
              </a:avLst>
            </a:prstGeom>
            <a:solidFill>
              <a:srgbClr val="FF6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7"/>
            <p:cNvSpPr/>
            <p:nvPr/>
          </p:nvSpPr>
          <p:spPr>
            <a:xfrm>
              <a:off x="4409586" y="950248"/>
              <a:ext cx="1614611" cy="1291689"/>
            </a:xfrm>
            <a:prstGeom prst="roundRect">
              <a:avLst>
                <a:gd fmla="val 10000" name="adj"/>
              </a:avLst>
            </a:prstGeom>
            <a:solidFill>
              <a:srgbClr val="FFCCDC"/>
            </a:solidFill>
            <a:ln cap="flat" cmpd="sng" w="127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7"/>
            <p:cNvSpPr txBox="1"/>
            <p:nvPr/>
          </p:nvSpPr>
          <p:spPr>
            <a:xfrm>
              <a:off x="4447418" y="988080"/>
              <a:ext cx="1538947" cy="1216025"/>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Endowments</a:t>
              </a:r>
              <a:endParaRPr/>
            </a:p>
            <a:p>
              <a:pPr indent="0" lvl="0" marL="0" marR="0" rtl="0" algn="ctr">
                <a:lnSpc>
                  <a:spcPct val="90000"/>
                </a:lnSpc>
                <a:spcBef>
                  <a:spcPts val="42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&amp;</a:t>
              </a:r>
              <a:endParaRPr/>
            </a:p>
            <a:p>
              <a:pPr indent="0" lvl="0" marL="0" marR="0" rtl="0" algn="ctr">
                <a:lnSpc>
                  <a:spcPct val="90000"/>
                </a:lnSpc>
                <a:spcBef>
                  <a:spcPts val="42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Foundations </a:t>
              </a:r>
              <a:endParaRPr b="0" i="0" sz="1200" u="none" cap="none" strike="noStrike">
                <a:solidFill>
                  <a:srgbClr val="000000"/>
                </a:solidFill>
                <a:latin typeface="Arial"/>
                <a:ea typeface="Arial"/>
                <a:cs typeface="Arial"/>
                <a:sym typeface="Arial"/>
              </a:endParaRPr>
            </a:p>
          </p:txBody>
        </p:sp>
      </p:grpSp>
      <p:sp>
        <p:nvSpPr>
          <p:cNvPr id="237" name="Google Shape;237;p7"/>
          <p:cNvSpPr/>
          <p:nvPr/>
        </p:nvSpPr>
        <p:spPr>
          <a:xfrm>
            <a:off x="3969088" y="1783450"/>
            <a:ext cx="4250775" cy="694086"/>
          </a:xfrm>
          <a:prstGeom prst="roundRect">
            <a:avLst>
              <a:gd fmla="val 16667" name="adj"/>
            </a:avLst>
          </a:prstGeom>
          <a:solidFill>
            <a:srgbClr val="FF67C0"/>
          </a:solidFill>
          <a:ln cap="flat" cmpd="sng" w="12700">
            <a:solidFill>
              <a:srgbClr val="634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Client Profile: </a:t>
            </a:r>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Institutional Investors</a:t>
            </a:r>
            <a:endParaRPr/>
          </a:p>
        </p:txBody>
      </p:sp>
      <p:pic>
        <p:nvPicPr>
          <p:cNvPr descr="Customer review outline" id="238" name="Google Shape;238;p7"/>
          <p:cNvPicPr preferRelativeResize="0"/>
          <p:nvPr/>
        </p:nvPicPr>
        <p:blipFill rotWithShape="1">
          <a:blip r:embed="rId3">
            <a:alphaModFix/>
          </a:blip>
          <a:srcRect b="0" l="0" r="0" t="0"/>
          <a:stretch/>
        </p:blipFill>
        <p:spPr>
          <a:xfrm flipH="1">
            <a:off x="4215226" y="1844561"/>
            <a:ext cx="733392" cy="73339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8"/>
          <p:cNvSpPr txBox="1"/>
          <p:nvPr>
            <p:ph type="title"/>
          </p:nvPr>
        </p:nvSpPr>
        <p:spPr>
          <a:xfrm>
            <a:off x="517870" y="978409"/>
            <a:ext cx="11087976" cy="832806"/>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Arial"/>
              <a:buNone/>
            </a:pPr>
            <a:r>
              <a:rPr lang="en-US"/>
              <a:t>Initial Stock Selection Overview </a:t>
            </a:r>
            <a:endParaRPr/>
          </a:p>
        </p:txBody>
      </p:sp>
      <p:grpSp>
        <p:nvGrpSpPr>
          <p:cNvPr id="245" name="Google Shape;245;p8"/>
          <p:cNvGrpSpPr/>
          <p:nvPr/>
        </p:nvGrpSpPr>
        <p:grpSpPr>
          <a:xfrm>
            <a:off x="447943" y="2461136"/>
            <a:ext cx="11616656" cy="3466257"/>
            <a:chOff x="8337" y="473406"/>
            <a:chExt cx="11616656" cy="3466257"/>
          </a:xfrm>
        </p:grpSpPr>
        <p:sp>
          <p:nvSpPr>
            <p:cNvPr id="246" name="Google Shape;246;p8"/>
            <p:cNvSpPr/>
            <p:nvPr/>
          </p:nvSpPr>
          <p:spPr>
            <a:xfrm>
              <a:off x="8337" y="473406"/>
              <a:ext cx="1917114" cy="958557"/>
            </a:xfrm>
            <a:prstGeom prst="roundRect">
              <a:avLst>
                <a:gd fmla="val 10000" name="adj"/>
              </a:avLst>
            </a:prstGeom>
            <a:solidFill>
              <a:srgbClr val="FF67C0"/>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
            <p:cNvSpPr txBox="1"/>
            <p:nvPr/>
          </p:nvSpPr>
          <p:spPr>
            <a:xfrm>
              <a:off x="36412" y="501481"/>
              <a:ext cx="1860964" cy="902407"/>
            </a:xfrm>
            <a:prstGeom prst="rect">
              <a:avLst/>
            </a:prstGeom>
            <a:noFill/>
            <a:ln>
              <a:noFill/>
            </a:ln>
          </p:spPr>
          <p:txBody>
            <a:bodyPr anchorCtr="0" anchor="ctr" bIns="38100" lIns="57150" spcFirstLastPara="1" rIns="57150" wrap="square" tIns="38100">
              <a:noAutofit/>
            </a:bodyPr>
            <a:lstStyle/>
            <a:p>
              <a:pPr indent="0" lvl="0" marL="0" marR="0" rtl="0" algn="ctr">
                <a:lnSpc>
                  <a:spcPct val="90000"/>
                </a:lnSpc>
                <a:spcBef>
                  <a:spcPts val="0"/>
                </a:spcBef>
                <a:spcAft>
                  <a:spcPts val="0"/>
                </a:spcAft>
                <a:buClr>
                  <a:schemeClr val="lt1"/>
                </a:buClr>
                <a:buSzPts val="3000"/>
                <a:buFont typeface="Arial"/>
                <a:buNone/>
              </a:pPr>
              <a:r>
                <a:rPr b="1" i="0" lang="en-US" sz="3000" u="none" cap="none" strike="noStrike">
                  <a:solidFill>
                    <a:schemeClr val="lt1"/>
                  </a:solidFill>
                  <a:latin typeface="Arial"/>
                  <a:ea typeface="Arial"/>
                  <a:cs typeface="Arial"/>
                  <a:sym typeface="Arial"/>
                </a:rPr>
                <a:t>General Mills</a:t>
              </a:r>
              <a:endParaRPr/>
            </a:p>
          </p:txBody>
        </p:sp>
        <p:sp>
          <p:nvSpPr>
            <p:cNvPr id="248" name="Google Shape;248;p8"/>
            <p:cNvSpPr/>
            <p:nvPr/>
          </p:nvSpPr>
          <p:spPr>
            <a:xfrm>
              <a:off x="200049" y="1431963"/>
              <a:ext cx="191711" cy="718917"/>
            </a:xfrm>
            <a:custGeom>
              <a:rect b="b" l="l" r="r" t="t"/>
              <a:pathLst>
                <a:path extrusionOk="0" h="120000" w="120000">
                  <a:moveTo>
                    <a:pt x="0" y="0"/>
                  </a:moveTo>
                  <a:lnTo>
                    <a:pt x="0" y="120000"/>
                  </a:lnTo>
                  <a:lnTo>
                    <a:pt x="120000" y="120000"/>
                  </a:lnTo>
                </a:path>
              </a:pathLst>
            </a:custGeom>
            <a:noFill/>
            <a:ln cap="flat" cmpd="sng" w="12700">
              <a:solidFill>
                <a:schemeClr val="dk1"/>
              </a:solidFill>
              <a:prstDash val="solid"/>
              <a:miter lim="800000"/>
              <a:headEnd len="sm" w="sm" type="none"/>
              <a:tailEnd len="sm" w="sm" type="none"/>
            </a:ln>
          </p:spPr>
        </p:sp>
        <p:sp>
          <p:nvSpPr>
            <p:cNvPr id="249" name="Google Shape;249;p8"/>
            <p:cNvSpPr/>
            <p:nvPr/>
          </p:nvSpPr>
          <p:spPr>
            <a:xfrm>
              <a:off x="391760" y="1671602"/>
              <a:ext cx="1533691" cy="958557"/>
            </a:xfrm>
            <a:prstGeom prst="roundRect">
              <a:avLst>
                <a:gd fmla="val 10000" name="adj"/>
              </a:avLst>
            </a:prstGeom>
            <a:solidFill>
              <a:schemeClr val="lt1">
                <a:alpha val="89803"/>
              </a:schemeClr>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8"/>
            <p:cNvSpPr txBox="1"/>
            <p:nvPr/>
          </p:nvSpPr>
          <p:spPr>
            <a:xfrm>
              <a:off x="419835" y="1699677"/>
              <a:ext cx="1477541" cy="902407"/>
            </a:xfrm>
            <a:prstGeom prst="rect">
              <a:avLst/>
            </a:prstGeom>
            <a:noFill/>
            <a:ln>
              <a:noFill/>
            </a:ln>
          </p:spPr>
          <p:txBody>
            <a:bodyPr anchorCtr="0" anchor="ctr" bIns="20300" lIns="30475" spcFirstLastPara="1" rIns="30475" wrap="square" tIns="20300">
              <a:noAutofit/>
            </a:bodyPr>
            <a:lstStyle/>
            <a:p>
              <a:pPr indent="0" lvl="0" marL="0" marR="0" rtl="0" algn="ctr">
                <a:lnSpc>
                  <a:spcPct val="90000"/>
                </a:lnSpc>
                <a:spcBef>
                  <a:spcPts val="0"/>
                </a:spcBef>
                <a:spcAft>
                  <a:spcPts val="0"/>
                </a:spcAft>
                <a:buClr>
                  <a:schemeClr val="dk2"/>
                </a:buClr>
                <a:buSzPts val="1600"/>
                <a:buFont typeface="Arial"/>
                <a:buNone/>
              </a:pPr>
              <a:r>
                <a:rPr b="1" i="0" lang="en-US" sz="1600" u="none" cap="none" strike="noStrike">
                  <a:solidFill>
                    <a:schemeClr val="dk2"/>
                  </a:solidFill>
                  <a:latin typeface="Arial"/>
                  <a:ea typeface="Arial"/>
                  <a:cs typeface="Arial"/>
                  <a:sym typeface="Arial"/>
                </a:rPr>
                <a:t>Packaged </a:t>
              </a:r>
              <a:r>
                <a:rPr b="1" i="0" lang="en-US" sz="1600" u="none" cap="none" strike="noStrike">
                  <a:solidFill>
                    <a:schemeClr val="dk1"/>
                  </a:solidFill>
                  <a:latin typeface="Arial"/>
                  <a:ea typeface="Arial"/>
                  <a:cs typeface="Arial"/>
                  <a:sym typeface="Arial"/>
                </a:rPr>
                <a:t>Food</a:t>
              </a:r>
              <a:endParaRPr/>
            </a:p>
          </p:txBody>
        </p:sp>
        <p:sp>
          <p:nvSpPr>
            <p:cNvPr id="251" name="Google Shape;251;p8"/>
            <p:cNvSpPr/>
            <p:nvPr/>
          </p:nvSpPr>
          <p:spPr>
            <a:xfrm>
              <a:off x="200049" y="1431963"/>
              <a:ext cx="191711" cy="1917114"/>
            </a:xfrm>
            <a:custGeom>
              <a:rect b="b" l="l" r="r" t="t"/>
              <a:pathLst>
                <a:path extrusionOk="0" h="120000" w="120000">
                  <a:moveTo>
                    <a:pt x="0" y="0"/>
                  </a:moveTo>
                  <a:lnTo>
                    <a:pt x="0" y="120000"/>
                  </a:lnTo>
                  <a:lnTo>
                    <a:pt x="120000" y="120000"/>
                  </a:lnTo>
                </a:path>
              </a:pathLst>
            </a:custGeom>
            <a:noFill/>
            <a:ln cap="flat" cmpd="sng" w="12700">
              <a:solidFill>
                <a:schemeClr val="dk1"/>
              </a:solidFill>
              <a:prstDash val="solid"/>
              <a:miter lim="800000"/>
              <a:headEnd len="sm" w="sm" type="none"/>
              <a:tailEnd len="sm" w="sm" type="none"/>
            </a:ln>
          </p:spPr>
        </p:sp>
        <p:sp>
          <p:nvSpPr>
            <p:cNvPr id="252" name="Google Shape;252;p8"/>
            <p:cNvSpPr/>
            <p:nvPr/>
          </p:nvSpPr>
          <p:spPr>
            <a:xfrm>
              <a:off x="391760" y="2869798"/>
              <a:ext cx="1533691" cy="958557"/>
            </a:xfrm>
            <a:prstGeom prst="roundRect">
              <a:avLst>
                <a:gd fmla="val 10000" name="adj"/>
              </a:avLst>
            </a:prstGeom>
            <a:solidFill>
              <a:schemeClr val="lt1">
                <a:alpha val="89803"/>
              </a:schemeClr>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8"/>
            <p:cNvSpPr txBox="1"/>
            <p:nvPr/>
          </p:nvSpPr>
          <p:spPr>
            <a:xfrm>
              <a:off x="419835" y="2897873"/>
              <a:ext cx="1477541" cy="902407"/>
            </a:xfrm>
            <a:prstGeom prst="rect">
              <a:avLst/>
            </a:prstGeom>
            <a:noFill/>
            <a:ln>
              <a:noFill/>
            </a:ln>
          </p:spPr>
          <p:txBody>
            <a:bodyPr anchorCtr="0" anchor="ctr" bIns="13950" lIns="20950" spcFirstLastPara="1" rIns="20950" wrap="square" tIns="13950">
              <a:noAutofit/>
            </a:bodyPr>
            <a:lstStyle/>
            <a:p>
              <a:pPr indent="0" lvl="0" marL="0" marR="0" rtl="0" algn="ctr">
                <a:lnSpc>
                  <a:spcPct val="90000"/>
                </a:lnSpc>
                <a:spcBef>
                  <a:spcPts val="0"/>
                </a:spcBef>
                <a:spcAft>
                  <a:spcPts val="0"/>
                </a:spcAft>
                <a:buClr>
                  <a:schemeClr val="dk2"/>
                </a:buClr>
                <a:buSzPts val="1100"/>
                <a:buFont typeface="Arial"/>
                <a:buNone/>
              </a:pPr>
              <a:r>
                <a:rPr b="0" i="0" lang="en-US" sz="1100" u="none" cap="none" strike="noStrike">
                  <a:solidFill>
                    <a:schemeClr val="dk2"/>
                  </a:solidFill>
                  <a:latin typeface="Arial"/>
                  <a:ea typeface="Arial"/>
                  <a:cs typeface="Arial"/>
                  <a:sym typeface="Arial"/>
                </a:rPr>
                <a:t>Global food company. F</a:t>
              </a:r>
              <a:r>
                <a:rPr b="0" i="0" lang="en-US" sz="1100" u="none" cap="none" strike="noStrike">
                  <a:solidFill>
                    <a:schemeClr val="dk1"/>
                  </a:solidFill>
                  <a:latin typeface="Arial"/>
                  <a:ea typeface="Arial"/>
                  <a:cs typeface="Arial"/>
                  <a:sym typeface="Arial"/>
                </a:rPr>
                <a:t>ocus on nutrition, sustainability, and innovative long-term impact initiatives. </a:t>
              </a:r>
              <a:endParaRPr b="0" i="0" sz="1100" u="none" cap="none" strike="noStrike">
                <a:solidFill>
                  <a:schemeClr val="dk1"/>
                </a:solidFill>
                <a:latin typeface="Arial"/>
                <a:ea typeface="Arial"/>
                <a:cs typeface="Arial"/>
                <a:sym typeface="Arial"/>
              </a:endParaRPr>
            </a:p>
          </p:txBody>
        </p:sp>
        <p:sp>
          <p:nvSpPr>
            <p:cNvPr id="254" name="Google Shape;254;p8"/>
            <p:cNvSpPr/>
            <p:nvPr/>
          </p:nvSpPr>
          <p:spPr>
            <a:xfrm>
              <a:off x="2404730" y="473406"/>
              <a:ext cx="1917114" cy="958557"/>
            </a:xfrm>
            <a:prstGeom prst="roundRect">
              <a:avLst>
                <a:gd fmla="val 10000" name="adj"/>
              </a:avLst>
            </a:prstGeom>
            <a:solidFill>
              <a:srgbClr val="FF67C0"/>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8"/>
            <p:cNvSpPr txBox="1"/>
            <p:nvPr/>
          </p:nvSpPr>
          <p:spPr>
            <a:xfrm>
              <a:off x="2432805" y="501481"/>
              <a:ext cx="1860964" cy="902407"/>
            </a:xfrm>
            <a:prstGeom prst="rect">
              <a:avLst/>
            </a:prstGeom>
            <a:noFill/>
            <a:ln>
              <a:noFill/>
            </a:ln>
          </p:spPr>
          <p:txBody>
            <a:bodyPr anchorCtr="0" anchor="ctr" bIns="38100" lIns="57150" spcFirstLastPara="1" rIns="57150" wrap="square" tIns="38100">
              <a:noAutofit/>
            </a:bodyPr>
            <a:lstStyle/>
            <a:p>
              <a:pPr indent="0" lvl="0" marL="0" marR="0" rtl="0" algn="ctr">
                <a:lnSpc>
                  <a:spcPct val="90000"/>
                </a:lnSpc>
                <a:spcBef>
                  <a:spcPts val="0"/>
                </a:spcBef>
                <a:spcAft>
                  <a:spcPts val="0"/>
                </a:spcAft>
                <a:buClr>
                  <a:schemeClr val="lt1"/>
                </a:buClr>
                <a:buSzPts val="3000"/>
                <a:buFont typeface="Arial"/>
                <a:buNone/>
              </a:pPr>
              <a:r>
                <a:rPr b="1" i="0" lang="en-US" sz="3000" u="none" cap="none" strike="noStrike">
                  <a:solidFill>
                    <a:schemeClr val="lt1"/>
                  </a:solidFill>
                  <a:latin typeface="Arial"/>
                  <a:ea typeface="Arial"/>
                  <a:cs typeface="Arial"/>
                  <a:sym typeface="Arial"/>
                </a:rPr>
                <a:t>Hershey</a:t>
              </a:r>
              <a:endParaRPr/>
            </a:p>
          </p:txBody>
        </p:sp>
        <p:sp>
          <p:nvSpPr>
            <p:cNvPr id="256" name="Google Shape;256;p8"/>
            <p:cNvSpPr/>
            <p:nvPr/>
          </p:nvSpPr>
          <p:spPr>
            <a:xfrm>
              <a:off x="2596441" y="1431963"/>
              <a:ext cx="191711" cy="718917"/>
            </a:xfrm>
            <a:custGeom>
              <a:rect b="b" l="l" r="r" t="t"/>
              <a:pathLst>
                <a:path extrusionOk="0" h="120000" w="120000">
                  <a:moveTo>
                    <a:pt x="0" y="0"/>
                  </a:moveTo>
                  <a:lnTo>
                    <a:pt x="0" y="120000"/>
                  </a:lnTo>
                  <a:lnTo>
                    <a:pt x="120000" y="120000"/>
                  </a:lnTo>
                </a:path>
              </a:pathLst>
            </a:custGeom>
            <a:noFill/>
            <a:ln cap="flat" cmpd="sng" w="12700">
              <a:solidFill>
                <a:schemeClr val="dk1"/>
              </a:solidFill>
              <a:prstDash val="solid"/>
              <a:miter lim="800000"/>
              <a:headEnd len="sm" w="sm" type="none"/>
              <a:tailEnd len="sm" w="sm" type="none"/>
            </a:ln>
          </p:spPr>
        </p:sp>
        <p:sp>
          <p:nvSpPr>
            <p:cNvPr id="257" name="Google Shape;257;p8"/>
            <p:cNvSpPr/>
            <p:nvPr/>
          </p:nvSpPr>
          <p:spPr>
            <a:xfrm>
              <a:off x="2788153" y="1671602"/>
              <a:ext cx="1533691" cy="958557"/>
            </a:xfrm>
            <a:prstGeom prst="roundRect">
              <a:avLst>
                <a:gd fmla="val 10000" name="adj"/>
              </a:avLst>
            </a:prstGeom>
            <a:solidFill>
              <a:schemeClr val="lt1">
                <a:alpha val="89803"/>
              </a:schemeClr>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8"/>
            <p:cNvSpPr txBox="1"/>
            <p:nvPr/>
          </p:nvSpPr>
          <p:spPr>
            <a:xfrm>
              <a:off x="2816228" y="1699677"/>
              <a:ext cx="1477541" cy="902407"/>
            </a:xfrm>
            <a:prstGeom prst="rect">
              <a:avLst/>
            </a:prstGeom>
            <a:noFill/>
            <a:ln>
              <a:noFill/>
            </a:ln>
          </p:spPr>
          <p:txBody>
            <a:bodyPr anchorCtr="0" anchor="ctr" bIns="20300" lIns="30475" spcFirstLastPara="1" rIns="30475" wrap="square" tIns="20300">
              <a:noAutofit/>
            </a:bodyPr>
            <a:lstStyle/>
            <a:p>
              <a:pPr indent="0" lvl="0" marL="0" marR="0" rtl="0" algn="ctr">
                <a:lnSpc>
                  <a:spcPct val="90000"/>
                </a:lnSpc>
                <a:spcBef>
                  <a:spcPts val="0"/>
                </a:spcBef>
                <a:spcAft>
                  <a:spcPts val="0"/>
                </a:spcAft>
                <a:buClr>
                  <a:schemeClr val="dk2"/>
                </a:buClr>
                <a:buSzPts val="1600"/>
                <a:buFont typeface="Arial"/>
                <a:buNone/>
              </a:pPr>
              <a:r>
                <a:rPr b="1" i="0" lang="en-US" sz="1600" u="none" cap="none" strike="noStrike">
                  <a:solidFill>
                    <a:schemeClr val="dk2"/>
                  </a:solidFill>
                  <a:latin typeface="Arial"/>
                  <a:ea typeface="Arial"/>
                  <a:cs typeface="Arial"/>
                  <a:sym typeface="Arial"/>
                </a:rPr>
                <a:t>Packaged Food</a:t>
              </a:r>
              <a:endParaRPr/>
            </a:p>
          </p:txBody>
        </p:sp>
        <p:sp>
          <p:nvSpPr>
            <p:cNvPr id="259" name="Google Shape;259;p8"/>
            <p:cNvSpPr/>
            <p:nvPr/>
          </p:nvSpPr>
          <p:spPr>
            <a:xfrm>
              <a:off x="2596441" y="1431963"/>
              <a:ext cx="191711" cy="1917114"/>
            </a:xfrm>
            <a:custGeom>
              <a:rect b="b" l="l" r="r" t="t"/>
              <a:pathLst>
                <a:path extrusionOk="0" h="120000" w="120000">
                  <a:moveTo>
                    <a:pt x="0" y="0"/>
                  </a:moveTo>
                  <a:lnTo>
                    <a:pt x="0" y="120000"/>
                  </a:lnTo>
                  <a:lnTo>
                    <a:pt x="120000" y="120000"/>
                  </a:lnTo>
                </a:path>
              </a:pathLst>
            </a:custGeom>
            <a:noFill/>
            <a:ln cap="flat" cmpd="sng" w="12700">
              <a:solidFill>
                <a:schemeClr val="dk1"/>
              </a:solidFill>
              <a:prstDash val="solid"/>
              <a:miter lim="800000"/>
              <a:headEnd len="sm" w="sm" type="none"/>
              <a:tailEnd len="sm" w="sm" type="none"/>
            </a:ln>
          </p:spPr>
        </p:sp>
        <p:sp>
          <p:nvSpPr>
            <p:cNvPr id="260" name="Google Shape;260;p8"/>
            <p:cNvSpPr/>
            <p:nvPr/>
          </p:nvSpPr>
          <p:spPr>
            <a:xfrm>
              <a:off x="2788153" y="2869798"/>
              <a:ext cx="1533691" cy="958557"/>
            </a:xfrm>
            <a:prstGeom prst="roundRect">
              <a:avLst>
                <a:gd fmla="val 10000" name="adj"/>
              </a:avLst>
            </a:prstGeom>
            <a:solidFill>
              <a:schemeClr val="lt1">
                <a:alpha val="89803"/>
              </a:schemeClr>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8"/>
            <p:cNvSpPr txBox="1"/>
            <p:nvPr/>
          </p:nvSpPr>
          <p:spPr>
            <a:xfrm>
              <a:off x="2816228" y="2897873"/>
              <a:ext cx="1477541" cy="902407"/>
            </a:xfrm>
            <a:prstGeom prst="rect">
              <a:avLst/>
            </a:prstGeom>
            <a:noFill/>
            <a:ln>
              <a:noFill/>
            </a:ln>
          </p:spPr>
          <p:txBody>
            <a:bodyPr anchorCtr="0" anchor="ctr" bIns="13950" lIns="20950" spcFirstLastPara="1" rIns="20950" wrap="square" tIns="13950">
              <a:noAutofit/>
            </a:bodyPr>
            <a:lstStyle/>
            <a:p>
              <a:pPr indent="0" lvl="0" marL="0" marR="0" rtl="0" algn="ctr">
                <a:lnSpc>
                  <a:spcPct val="90000"/>
                </a:lnSpc>
                <a:spcBef>
                  <a:spcPts val="0"/>
                </a:spcBef>
                <a:spcAft>
                  <a:spcPts val="0"/>
                </a:spcAft>
                <a:buClr>
                  <a:schemeClr val="dk2"/>
                </a:buClr>
                <a:buSzPts val="1100"/>
                <a:buFont typeface="Arial"/>
                <a:buNone/>
              </a:pPr>
              <a:r>
                <a:rPr b="0" i="0" lang="en-US" sz="1100" u="none" cap="none" strike="noStrike">
                  <a:solidFill>
                    <a:schemeClr val="dk2"/>
                  </a:solidFill>
                  <a:latin typeface="Arial"/>
                  <a:ea typeface="Arial"/>
                  <a:cs typeface="Arial"/>
                  <a:sym typeface="Arial"/>
                </a:rPr>
                <a:t>Global confectionary company. Prioritize responsible sourcing, and environmental sustainability. </a:t>
              </a:r>
              <a:endParaRPr b="0" i="0" sz="1100" u="none" cap="none" strike="noStrike">
                <a:solidFill>
                  <a:schemeClr val="dk1"/>
                </a:solidFill>
                <a:latin typeface="Arial"/>
                <a:ea typeface="Arial"/>
                <a:cs typeface="Arial"/>
                <a:sym typeface="Arial"/>
              </a:endParaRPr>
            </a:p>
          </p:txBody>
        </p:sp>
        <p:sp>
          <p:nvSpPr>
            <p:cNvPr id="262" name="Google Shape;262;p8"/>
            <p:cNvSpPr/>
            <p:nvPr/>
          </p:nvSpPr>
          <p:spPr>
            <a:xfrm>
              <a:off x="4801122" y="473406"/>
              <a:ext cx="1917114" cy="958557"/>
            </a:xfrm>
            <a:prstGeom prst="roundRect">
              <a:avLst>
                <a:gd fmla="val 10000" name="adj"/>
              </a:avLst>
            </a:prstGeom>
            <a:solidFill>
              <a:srgbClr val="FF67C0"/>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8"/>
            <p:cNvSpPr txBox="1"/>
            <p:nvPr/>
          </p:nvSpPr>
          <p:spPr>
            <a:xfrm>
              <a:off x="4829197" y="501481"/>
              <a:ext cx="1860964" cy="902407"/>
            </a:xfrm>
            <a:prstGeom prst="rect">
              <a:avLst/>
            </a:prstGeom>
            <a:noFill/>
            <a:ln>
              <a:noFill/>
            </a:ln>
          </p:spPr>
          <p:txBody>
            <a:bodyPr anchorCtr="0" anchor="ctr" bIns="38100" lIns="57150" spcFirstLastPara="1" rIns="57150" wrap="square" tIns="38100">
              <a:noAutofit/>
            </a:bodyPr>
            <a:lstStyle/>
            <a:p>
              <a:pPr indent="0" lvl="0" marL="0" marR="0" rtl="0" algn="ctr">
                <a:lnSpc>
                  <a:spcPct val="90000"/>
                </a:lnSpc>
                <a:spcBef>
                  <a:spcPts val="0"/>
                </a:spcBef>
                <a:spcAft>
                  <a:spcPts val="0"/>
                </a:spcAft>
                <a:buClr>
                  <a:schemeClr val="lt1"/>
                </a:buClr>
                <a:buSzPts val="3000"/>
                <a:buFont typeface="Arial"/>
                <a:buNone/>
              </a:pPr>
              <a:r>
                <a:rPr b="1" i="0" lang="en-US" sz="3000" u="none" cap="none" strike="noStrike">
                  <a:solidFill>
                    <a:schemeClr val="lt1"/>
                  </a:solidFill>
                  <a:latin typeface="Arial"/>
                  <a:ea typeface="Arial"/>
                  <a:cs typeface="Arial"/>
                  <a:sym typeface="Arial"/>
                </a:rPr>
                <a:t>Compass Minerals </a:t>
              </a:r>
              <a:endParaRPr b="1" i="0" sz="3000" u="none" cap="none" strike="noStrike">
                <a:solidFill>
                  <a:schemeClr val="lt1"/>
                </a:solidFill>
                <a:latin typeface="Arial"/>
                <a:ea typeface="Arial"/>
                <a:cs typeface="Arial"/>
                <a:sym typeface="Arial"/>
              </a:endParaRPr>
            </a:p>
          </p:txBody>
        </p:sp>
        <p:sp>
          <p:nvSpPr>
            <p:cNvPr id="264" name="Google Shape;264;p8"/>
            <p:cNvSpPr/>
            <p:nvPr/>
          </p:nvSpPr>
          <p:spPr>
            <a:xfrm>
              <a:off x="4992834" y="1431963"/>
              <a:ext cx="191711" cy="718917"/>
            </a:xfrm>
            <a:custGeom>
              <a:rect b="b" l="l" r="r" t="t"/>
              <a:pathLst>
                <a:path extrusionOk="0" h="120000" w="120000">
                  <a:moveTo>
                    <a:pt x="0" y="0"/>
                  </a:moveTo>
                  <a:lnTo>
                    <a:pt x="0" y="120000"/>
                  </a:lnTo>
                  <a:lnTo>
                    <a:pt x="120000" y="120000"/>
                  </a:lnTo>
                </a:path>
              </a:pathLst>
            </a:custGeom>
            <a:noFill/>
            <a:ln cap="flat" cmpd="sng" w="12700">
              <a:solidFill>
                <a:schemeClr val="dk1"/>
              </a:solidFill>
              <a:prstDash val="solid"/>
              <a:miter lim="800000"/>
              <a:headEnd len="sm" w="sm" type="none"/>
              <a:tailEnd len="sm" w="sm" type="none"/>
            </a:ln>
          </p:spPr>
        </p:sp>
        <p:sp>
          <p:nvSpPr>
            <p:cNvPr id="265" name="Google Shape;265;p8"/>
            <p:cNvSpPr/>
            <p:nvPr/>
          </p:nvSpPr>
          <p:spPr>
            <a:xfrm>
              <a:off x="5184545" y="1671602"/>
              <a:ext cx="1533691" cy="958557"/>
            </a:xfrm>
            <a:prstGeom prst="roundRect">
              <a:avLst>
                <a:gd fmla="val 10000" name="adj"/>
              </a:avLst>
            </a:prstGeom>
            <a:solidFill>
              <a:schemeClr val="lt1">
                <a:alpha val="89803"/>
              </a:schemeClr>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8"/>
            <p:cNvSpPr txBox="1"/>
            <p:nvPr/>
          </p:nvSpPr>
          <p:spPr>
            <a:xfrm>
              <a:off x="5212620" y="1699677"/>
              <a:ext cx="1477541" cy="902407"/>
            </a:xfrm>
            <a:prstGeom prst="rect">
              <a:avLst/>
            </a:prstGeom>
            <a:noFill/>
            <a:ln>
              <a:noFill/>
            </a:ln>
          </p:spPr>
          <p:txBody>
            <a:bodyPr anchorCtr="0" anchor="ctr" bIns="20300" lIns="30475" spcFirstLastPara="1" rIns="30475" wrap="square" tIns="20300">
              <a:noAutofit/>
            </a:bodyPr>
            <a:lstStyle/>
            <a:p>
              <a:pPr indent="0" lvl="0" marL="0" marR="0" rtl="0" algn="ctr">
                <a:lnSpc>
                  <a:spcPct val="90000"/>
                </a:lnSpc>
                <a:spcBef>
                  <a:spcPts val="0"/>
                </a:spcBef>
                <a:spcAft>
                  <a:spcPts val="0"/>
                </a:spcAft>
                <a:buClr>
                  <a:srgbClr val="262626"/>
                </a:buClr>
                <a:buSzPts val="1600"/>
                <a:buFont typeface="Arial"/>
                <a:buNone/>
              </a:pPr>
              <a:r>
                <a:rPr b="1" i="0" lang="en-US" sz="1600" u="none" cap="none" strike="noStrike">
                  <a:solidFill>
                    <a:srgbClr val="262626"/>
                  </a:solidFill>
                  <a:latin typeface="Arial"/>
                  <a:ea typeface="Arial"/>
                  <a:cs typeface="Arial"/>
                  <a:sym typeface="Arial"/>
                </a:rPr>
                <a:t>Ingredients and Additives </a:t>
              </a:r>
              <a:endParaRPr b="0" i="0" sz="1600" u="none" cap="none" strike="noStrike">
                <a:solidFill>
                  <a:schemeClr val="dk1"/>
                </a:solidFill>
                <a:latin typeface="Arial"/>
                <a:ea typeface="Arial"/>
                <a:cs typeface="Arial"/>
                <a:sym typeface="Arial"/>
              </a:endParaRPr>
            </a:p>
          </p:txBody>
        </p:sp>
        <p:sp>
          <p:nvSpPr>
            <p:cNvPr id="267" name="Google Shape;267;p8"/>
            <p:cNvSpPr/>
            <p:nvPr/>
          </p:nvSpPr>
          <p:spPr>
            <a:xfrm>
              <a:off x="4992834" y="1431963"/>
              <a:ext cx="191711" cy="1917114"/>
            </a:xfrm>
            <a:custGeom>
              <a:rect b="b" l="l" r="r" t="t"/>
              <a:pathLst>
                <a:path extrusionOk="0" h="120000" w="120000">
                  <a:moveTo>
                    <a:pt x="0" y="0"/>
                  </a:moveTo>
                  <a:lnTo>
                    <a:pt x="0" y="120000"/>
                  </a:lnTo>
                  <a:lnTo>
                    <a:pt x="120000" y="120000"/>
                  </a:lnTo>
                </a:path>
              </a:pathLst>
            </a:custGeom>
            <a:noFill/>
            <a:ln cap="flat" cmpd="sng" w="12700">
              <a:solidFill>
                <a:schemeClr val="dk1"/>
              </a:solidFill>
              <a:prstDash val="solid"/>
              <a:miter lim="800000"/>
              <a:headEnd len="sm" w="sm" type="none"/>
              <a:tailEnd len="sm" w="sm" type="none"/>
            </a:ln>
          </p:spPr>
        </p:sp>
        <p:sp>
          <p:nvSpPr>
            <p:cNvPr id="268" name="Google Shape;268;p8"/>
            <p:cNvSpPr/>
            <p:nvPr/>
          </p:nvSpPr>
          <p:spPr>
            <a:xfrm>
              <a:off x="5184545" y="2869798"/>
              <a:ext cx="1533691" cy="958557"/>
            </a:xfrm>
            <a:prstGeom prst="roundRect">
              <a:avLst>
                <a:gd fmla="val 10000" name="adj"/>
              </a:avLst>
            </a:prstGeom>
            <a:solidFill>
              <a:schemeClr val="lt1">
                <a:alpha val="89803"/>
              </a:schemeClr>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8"/>
            <p:cNvSpPr txBox="1"/>
            <p:nvPr/>
          </p:nvSpPr>
          <p:spPr>
            <a:xfrm>
              <a:off x="5212620" y="2897873"/>
              <a:ext cx="1477541" cy="902407"/>
            </a:xfrm>
            <a:prstGeom prst="rect">
              <a:avLst/>
            </a:prstGeom>
            <a:noFill/>
            <a:ln>
              <a:noFill/>
            </a:ln>
          </p:spPr>
          <p:txBody>
            <a:bodyPr anchorCtr="0" anchor="ctr" bIns="13950" lIns="20950" spcFirstLastPara="1" rIns="20950" wrap="square" tIns="13950">
              <a:noAutofit/>
            </a:bodyPr>
            <a:lstStyle/>
            <a:p>
              <a:pPr indent="0" lvl="0" marL="0" marR="0" rtl="0" algn="ctr">
                <a:lnSpc>
                  <a:spcPct val="90000"/>
                </a:lnSpc>
                <a:spcBef>
                  <a:spcPts val="0"/>
                </a:spcBef>
                <a:spcAft>
                  <a:spcPts val="0"/>
                </a:spcAft>
                <a:buClr>
                  <a:srgbClr val="262626"/>
                </a:buClr>
                <a:buSzPts val="1100"/>
                <a:buFont typeface="Arial"/>
                <a:buNone/>
              </a:pPr>
              <a:r>
                <a:rPr b="0" i="0" lang="en-US" sz="1100" u="none" cap="none" strike="noStrike">
                  <a:solidFill>
                    <a:srgbClr val="262626"/>
                  </a:solidFill>
                  <a:latin typeface="Arial"/>
                  <a:ea typeface="Arial"/>
                  <a:cs typeface="Arial"/>
                  <a:sym typeface="Arial"/>
                </a:rPr>
                <a:t>Focused on sustainability, safety, and responsible resource management.</a:t>
              </a:r>
              <a:endParaRPr b="0" i="0" sz="1100" u="none" cap="none" strike="noStrike">
                <a:solidFill>
                  <a:schemeClr val="dk1"/>
                </a:solidFill>
                <a:latin typeface="Arial"/>
                <a:ea typeface="Arial"/>
                <a:cs typeface="Arial"/>
                <a:sym typeface="Arial"/>
              </a:endParaRPr>
            </a:p>
          </p:txBody>
        </p:sp>
        <p:sp>
          <p:nvSpPr>
            <p:cNvPr id="270" name="Google Shape;270;p8"/>
            <p:cNvSpPr/>
            <p:nvPr/>
          </p:nvSpPr>
          <p:spPr>
            <a:xfrm>
              <a:off x="7197515" y="473406"/>
              <a:ext cx="1917114" cy="958557"/>
            </a:xfrm>
            <a:prstGeom prst="roundRect">
              <a:avLst>
                <a:gd fmla="val 10000" name="adj"/>
              </a:avLst>
            </a:prstGeom>
            <a:solidFill>
              <a:srgbClr val="FF67C0"/>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8"/>
            <p:cNvSpPr txBox="1"/>
            <p:nvPr/>
          </p:nvSpPr>
          <p:spPr>
            <a:xfrm>
              <a:off x="7225590" y="501481"/>
              <a:ext cx="1860964" cy="902407"/>
            </a:xfrm>
            <a:prstGeom prst="rect">
              <a:avLst/>
            </a:prstGeom>
            <a:noFill/>
            <a:ln>
              <a:noFill/>
            </a:ln>
          </p:spPr>
          <p:txBody>
            <a:bodyPr anchorCtr="0" anchor="ctr" bIns="38100" lIns="57150" spcFirstLastPara="1" rIns="57150" wrap="square" tIns="38100">
              <a:noAutofit/>
            </a:bodyPr>
            <a:lstStyle/>
            <a:p>
              <a:pPr indent="0" lvl="0" marL="0" marR="0" rtl="0" algn="ctr">
                <a:lnSpc>
                  <a:spcPct val="90000"/>
                </a:lnSpc>
                <a:spcBef>
                  <a:spcPts val="0"/>
                </a:spcBef>
                <a:spcAft>
                  <a:spcPts val="0"/>
                </a:spcAft>
                <a:buClr>
                  <a:schemeClr val="lt1"/>
                </a:buClr>
                <a:buSzPts val="3000"/>
                <a:buFont typeface="Arial"/>
                <a:buNone/>
              </a:pPr>
              <a:r>
                <a:rPr b="1" i="0" lang="en-US" sz="3000" u="none" cap="none" strike="noStrike">
                  <a:solidFill>
                    <a:schemeClr val="lt1"/>
                  </a:solidFill>
                  <a:latin typeface="Arial"/>
                  <a:ea typeface="Arial"/>
                  <a:cs typeface="Arial"/>
                  <a:sym typeface="Arial"/>
                </a:rPr>
                <a:t>Hormel</a:t>
              </a:r>
              <a:endParaRPr b="0" i="0" sz="3000" u="none" cap="none" strike="noStrike">
                <a:solidFill>
                  <a:schemeClr val="lt1"/>
                </a:solidFill>
                <a:latin typeface="Arial"/>
                <a:ea typeface="Arial"/>
                <a:cs typeface="Arial"/>
                <a:sym typeface="Arial"/>
              </a:endParaRPr>
            </a:p>
          </p:txBody>
        </p:sp>
        <p:sp>
          <p:nvSpPr>
            <p:cNvPr id="272" name="Google Shape;272;p8"/>
            <p:cNvSpPr/>
            <p:nvPr/>
          </p:nvSpPr>
          <p:spPr>
            <a:xfrm>
              <a:off x="7389226" y="1431963"/>
              <a:ext cx="191711" cy="761784"/>
            </a:xfrm>
            <a:custGeom>
              <a:rect b="b" l="l" r="r" t="t"/>
              <a:pathLst>
                <a:path extrusionOk="0" h="120000" w="120000">
                  <a:moveTo>
                    <a:pt x="0" y="0"/>
                  </a:moveTo>
                  <a:lnTo>
                    <a:pt x="0" y="120000"/>
                  </a:lnTo>
                  <a:lnTo>
                    <a:pt x="120000" y="120000"/>
                  </a:lnTo>
                </a:path>
              </a:pathLst>
            </a:custGeom>
            <a:noFill/>
            <a:ln cap="flat" cmpd="sng" w="12700">
              <a:solidFill>
                <a:schemeClr val="dk1"/>
              </a:solidFill>
              <a:prstDash val="solid"/>
              <a:miter lim="800000"/>
              <a:headEnd len="sm" w="sm" type="none"/>
              <a:tailEnd len="sm" w="sm" type="none"/>
            </a:ln>
          </p:spPr>
        </p:sp>
        <p:sp>
          <p:nvSpPr>
            <p:cNvPr id="273" name="Google Shape;273;p8"/>
            <p:cNvSpPr/>
            <p:nvPr/>
          </p:nvSpPr>
          <p:spPr>
            <a:xfrm>
              <a:off x="7580938" y="1714469"/>
              <a:ext cx="1533691" cy="958557"/>
            </a:xfrm>
            <a:prstGeom prst="roundRect">
              <a:avLst>
                <a:gd fmla="val 10000" name="adj"/>
              </a:avLst>
            </a:prstGeom>
            <a:solidFill>
              <a:schemeClr val="lt1">
                <a:alpha val="89803"/>
              </a:schemeClr>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8"/>
            <p:cNvSpPr txBox="1"/>
            <p:nvPr/>
          </p:nvSpPr>
          <p:spPr>
            <a:xfrm>
              <a:off x="7609013" y="1742544"/>
              <a:ext cx="1477541" cy="902407"/>
            </a:xfrm>
            <a:prstGeom prst="rect">
              <a:avLst/>
            </a:prstGeom>
            <a:noFill/>
            <a:ln>
              <a:noFill/>
            </a:ln>
          </p:spPr>
          <p:txBody>
            <a:bodyPr anchorCtr="0" anchor="ctr" bIns="20300" lIns="30475" spcFirstLastPara="1" rIns="30475" wrap="square" tIns="20300">
              <a:noAutofit/>
            </a:bodyPr>
            <a:lstStyle/>
            <a:p>
              <a:pPr indent="0" lvl="0" marL="0" marR="0" rtl="0" algn="ctr">
                <a:lnSpc>
                  <a:spcPct val="90000"/>
                </a:lnSpc>
                <a:spcBef>
                  <a:spcPts val="0"/>
                </a:spcBef>
                <a:spcAft>
                  <a:spcPts val="0"/>
                </a:spcAft>
                <a:buClr>
                  <a:schemeClr val="dk2"/>
                </a:buClr>
                <a:buSzPts val="1600"/>
                <a:buFont typeface="Arial"/>
                <a:buNone/>
              </a:pPr>
              <a:r>
                <a:rPr b="1" i="0" lang="en-US" sz="1600" u="none" cap="none" strike="noStrike">
                  <a:solidFill>
                    <a:schemeClr val="dk2"/>
                  </a:solidFill>
                  <a:latin typeface="Arial"/>
                  <a:ea typeface="Arial"/>
                  <a:cs typeface="Arial"/>
                  <a:sym typeface="Arial"/>
                </a:rPr>
                <a:t>Packaged </a:t>
              </a:r>
              <a:r>
                <a:rPr b="1" i="0" lang="en-US" sz="1600" u="none" cap="none" strike="noStrike">
                  <a:solidFill>
                    <a:srgbClr val="000000"/>
                  </a:solidFill>
                  <a:latin typeface="Arial"/>
                  <a:ea typeface="Arial"/>
                  <a:cs typeface="Arial"/>
                  <a:sym typeface="Arial"/>
                </a:rPr>
                <a:t>Food</a:t>
              </a:r>
              <a:endParaRPr/>
            </a:p>
          </p:txBody>
        </p:sp>
        <p:sp>
          <p:nvSpPr>
            <p:cNvPr id="275" name="Google Shape;275;p8"/>
            <p:cNvSpPr/>
            <p:nvPr/>
          </p:nvSpPr>
          <p:spPr>
            <a:xfrm>
              <a:off x="7389226" y="1431963"/>
              <a:ext cx="191711" cy="1917114"/>
            </a:xfrm>
            <a:custGeom>
              <a:rect b="b" l="l" r="r" t="t"/>
              <a:pathLst>
                <a:path extrusionOk="0" h="120000" w="120000">
                  <a:moveTo>
                    <a:pt x="0" y="0"/>
                  </a:moveTo>
                  <a:lnTo>
                    <a:pt x="0" y="120000"/>
                  </a:lnTo>
                  <a:lnTo>
                    <a:pt x="120000" y="120000"/>
                  </a:lnTo>
                </a:path>
              </a:pathLst>
            </a:custGeom>
            <a:noFill/>
            <a:ln cap="flat" cmpd="sng" w="12700">
              <a:solidFill>
                <a:schemeClr val="dk1"/>
              </a:solidFill>
              <a:prstDash val="solid"/>
              <a:miter lim="800000"/>
              <a:headEnd len="sm" w="sm" type="none"/>
              <a:tailEnd len="sm" w="sm" type="none"/>
            </a:ln>
          </p:spPr>
        </p:sp>
        <p:sp>
          <p:nvSpPr>
            <p:cNvPr id="276" name="Google Shape;276;p8"/>
            <p:cNvSpPr/>
            <p:nvPr/>
          </p:nvSpPr>
          <p:spPr>
            <a:xfrm>
              <a:off x="7580938" y="2869798"/>
              <a:ext cx="1533691" cy="958557"/>
            </a:xfrm>
            <a:prstGeom prst="roundRect">
              <a:avLst>
                <a:gd fmla="val 10000" name="adj"/>
              </a:avLst>
            </a:prstGeom>
            <a:solidFill>
              <a:schemeClr val="lt1">
                <a:alpha val="89803"/>
              </a:schemeClr>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8"/>
            <p:cNvSpPr txBox="1"/>
            <p:nvPr/>
          </p:nvSpPr>
          <p:spPr>
            <a:xfrm>
              <a:off x="7609013" y="2897873"/>
              <a:ext cx="1477541" cy="902407"/>
            </a:xfrm>
            <a:prstGeom prst="rect">
              <a:avLst/>
            </a:prstGeom>
            <a:noFill/>
            <a:ln>
              <a:noFill/>
            </a:ln>
          </p:spPr>
          <p:txBody>
            <a:bodyPr anchorCtr="0" anchor="ctr" bIns="13950" lIns="20950" spcFirstLastPara="1" rIns="20950" wrap="square" tIns="13950">
              <a:noAutofit/>
            </a:bodyPr>
            <a:lstStyle/>
            <a:p>
              <a:pPr indent="0" lvl="0" marL="0" marR="0" rtl="0" algn="ctr">
                <a:lnSpc>
                  <a:spcPct val="90000"/>
                </a:lnSpc>
                <a:spcBef>
                  <a:spcPts val="0"/>
                </a:spcBef>
                <a:spcAft>
                  <a:spcPts val="0"/>
                </a:spcAft>
                <a:buClr>
                  <a:schemeClr val="dk2"/>
                </a:buClr>
                <a:buSzPts val="1100"/>
                <a:buFont typeface="Arial"/>
                <a:buNone/>
              </a:pPr>
              <a:r>
                <a:rPr b="0" i="0" lang="en-US" sz="1100" u="none" cap="none" strike="noStrike">
                  <a:solidFill>
                    <a:schemeClr val="dk2"/>
                  </a:solidFill>
                  <a:latin typeface="Arial"/>
                  <a:ea typeface="Arial"/>
                  <a:cs typeface="Arial"/>
                  <a:sym typeface="Arial"/>
                </a:rPr>
                <a:t>Global branded food company committed to sustainability, social responsibility, and strong governance.</a:t>
              </a:r>
              <a:endParaRPr b="0" i="0" sz="1100" u="none" cap="none" strike="noStrike">
                <a:solidFill>
                  <a:schemeClr val="dk1"/>
                </a:solidFill>
                <a:latin typeface="Arial"/>
                <a:ea typeface="Arial"/>
                <a:cs typeface="Arial"/>
                <a:sym typeface="Arial"/>
              </a:endParaRPr>
            </a:p>
          </p:txBody>
        </p:sp>
        <p:sp>
          <p:nvSpPr>
            <p:cNvPr id="278" name="Google Shape;278;p8"/>
            <p:cNvSpPr/>
            <p:nvPr/>
          </p:nvSpPr>
          <p:spPr>
            <a:xfrm>
              <a:off x="9593907" y="473406"/>
              <a:ext cx="2031086" cy="1069864"/>
            </a:xfrm>
            <a:prstGeom prst="roundRect">
              <a:avLst>
                <a:gd fmla="val 10000" name="adj"/>
              </a:avLst>
            </a:prstGeom>
            <a:solidFill>
              <a:srgbClr val="FF67C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8"/>
            <p:cNvSpPr txBox="1"/>
            <p:nvPr/>
          </p:nvSpPr>
          <p:spPr>
            <a:xfrm>
              <a:off x="9625242" y="504741"/>
              <a:ext cx="1968416" cy="1007194"/>
            </a:xfrm>
            <a:prstGeom prst="rect">
              <a:avLst/>
            </a:prstGeom>
            <a:noFill/>
            <a:ln>
              <a:noFill/>
            </a:ln>
          </p:spPr>
          <p:txBody>
            <a:bodyPr anchorCtr="0" anchor="ctr" bIns="25400" lIns="38100" spcFirstLastPara="1" rIns="38100" wrap="square" tIns="25400">
              <a:noAutofit/>
            </a:bodyPr>
            <a:lstStyle/>
            <a:p>
              <a:pPr indent="0" lvl="0" marL="0" marR="0" rtl="0" algn="ctr">
                <a:lnSpc>
                  <a:spcPct val="90000"/>
                </a:lnSpc>
                <a:spcBef>
                  <a:spcPts val="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Green Mountain Coffee Roasters</a:t>
              </a:r>
              <a:endParaRPr/>
            </a:p>
          </p:txBody>
        </p:sp>
        <p:sp>
          <p:nvSpPr>
            <p:cNvPr id="280" name="Google Shape;280;p8"/>
            <p:cNvSpPr/>
            <p:nvPr/>
          </p:nvSpPr>
          <p:spPr>
            <a:xfrm>
              <a:off x="9797016" y="1543271"/>
              <a:ext cx="203108" cy="718917"/>
            </a:xfrm>
            <a:custGeom>
              <a:rect b="b" l="l" r="r" t="t"/>
              <a:pathLst>
                <a:path extrusionOk="0" h="120000" w="120000">
                  <a:moveTo>
                    <a:pt x="0" y="0"/>
                  </a:moveTo>
                  <a:lnTo>
                    <a:pt x="0" y="120000"/>
                  </a:lnTo>
                  <a:lnTo>
                    <a:pt x="120000" y="120000"/>
                  </a:lnTo>
                </a:path>
              </a:pathLst>
            </a:custGeom>
            <a:noFill/>
            <a:ln cap="flat" cmpd="sng" w="12700">
              <a:solidFill>
                <a:schemeClr val="dk1"/>
              </a:solidFill>
              <a:prstDash val="solid"/>
              <a:miter lim="800000"/>
              <a:headEnd len="sm" w="sm" type="none"/>
              <a:tailEnd len="sm" w="sm" type="none"/>
            </a:ln>
          </p:spPr>
        </p:sp>
        <p:sp>
          <p:nvSpPr>
            <p:cNvPr id="281" name="Google Shape;281;p8"/>
            <p:cNvSpPr/>
            <p:nvPr/>
          </p:nvSpPr>
          <p:spPr>
            <a:xfrm>
              <a:off x="10000125" y="1782910"/>
              <a:ext cx="1533691" cy="958557"/>
            </a:xfrm>
            <a:prstGeom prst="roundRect">
              <a:avLst>
                <a:gd fmla="val 10000" name="adj"/>
              </a:avLst>
            </a:prstGeom>
            <a:solidFill>
              <a:schemeClr val="lt1">
                <a:alpha val="89803"/>
              </a:schemeClr>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8"/>
            <p:cNvSpPr txBox="1"/>
            <p:nvPr/>
          </p:nvSpPr>
          <p:spPr>
            <a:xfrm>
              <a:off x="10028200" y="1810985"/>
              <a:ext cx="1477541" cy="902407"/>
            </a:xfrm>
            <a:prstGeom prst="rect">
              <a:avLst/>
            </a:prstGeom>
            <a:noFill/>
            <a:ln>
              <a:noFill/>
            </a:ln>
          </p:spPr>
          <p:txBody>
            <a:bodyPr anchorCtr="0" anchor="ctr" bIns="20300" lIns="30475" spcFirstLastPara="1" rIns="30475" wrap="square" tIns="20300">
              <a:noAutofit/>
            </a:bodyPr>
            <a:lstStyle/>
            <a:p>
              <a:pPr indent="0" lvl="0" marL="0" marR="0" rtl="0" algn="ctr">
                <a:lnSpc>
                  <a:spcPct val="9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Beverages</a:t>
              </a:r>
              <a:endParaRPr/>
            </a:p>
          </p:txBody>
        </p:sp>
        <p:sp>
          <p:nvSpPr>
            <p:cNvPr id="283" name="Google Shape;283;p8"/>
            <p:cNvSpPr/>
            <p:nvPr/>
          </p:nvSpPr>
          <p:spPr>
            <a:xfrm>
              <a:off x="9797016" y="1543271"/>
              <a:ext cx="203108" cy="1917114"/>
            </a:xfrm>
            <a:custGeom>
              <a:rect b="b" l="l" r="r" t="t"/>
              <a:pathLst>
                <a:path extrusionOk="0" h="120000" w="120000">
                  <a:moveTo>
                    <a:pt x="0" y="0"/>
                  </a:moveTo>
                  <a:lnTo>
                    <a:pt x="0" y="120000"/>
                  </a:lnTo>
                  <a:lnTo>
                    <a:pt x="120000" y="120000"/>
                  </a:lnTo>
                </a:path>
              </a:pathLst>
            </a:custGeom>
            <a:noFill/>
            <a:ln cap="flat" cmpd="sng" w="12700">
              <a:solidFill>
                <a:schemeClr val="dk1"/>
              </a:solidFill>
              <a:prstDash val="solid"/>
              <a:miter lim="800000"/>
              <a:headEnd len="sm" w="sm" type="none"/>
              <a:tailEnd len="sm" w="sm" type="none"/>
            </a:ln>
          </p:spPr>
        </p:sp>
        <p:sp>
          <p:nvSpPr>
            <p:cNvPr id="284" name="Google Shape;284;p8"/>
            <p:cNvSpPr/>
            <p:nvPr/>
          </p:nvSpPr>
          <p:spPr>
            <a:xfrm>
              <a:off x="10000125" y="2981106"/>
              <a:ext cx="1533691" cy="958557"/>
            </a:xfrm>
            <a:prstGeom prst="roundRect">
              <a:avLst>
                <a:gd fmla="val 10000" name="adj"/>
              </a:avLst>
            </a:prstGeom>
            <a:solidFill>
              <a:schemeClr val="lt1">
                <a:alpha val="89803"/>
              </a:schemeClr>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8"/>
            <p:cNvSpPr txBox="1"/>
            <p:nvPr/>
          </p:nvSpPr>
          <p:spPr>
            <a:xfrm>
              <a:off x="10028200" y="3009181"/>
              <a:ext cx="1477541" cy="902407"/>
            </a:xfrm>
            <a:prstGeom prst="rect">
              <a:avLst/>
            </a:prstGeom>
            <a:noFill/>
            <a:ln>
              <a:noFill/>
            </a:ln>
          </p:spPr>
          <p:txBody>
            <a:bodyPr anchorCtr="0" anchor="ctr" bIns="13950" lIns="20950" spcFirstLastPara="1" rIns="20950" wrap="square" tIns="13950">
              <a:noAutofit/>
            </a:bodyPr>
            <a:lstStyle/>
            <a:p>
              <a:pPr indent="0" lvl="0" marL="0" marR="0" rtl="0" algn="ctr">
                <a:lnSpc>
                  <a:spcPct val="90000"/>
                </a:lnSpc>
                <a:spcBef>
                  <a:spcPts val="0"/>
                </a:spcBef>
                <a:spcAft>
                  <a:spcPts val="0"/>
                </a:spcAft>
                <a:buClr>
                  <a:schemeClr val="dk2"/>
                </a:buClr>
                <a:buSzPts val="1100"/>
                <a:buFont typeface="Arial"/>
                <a:buNone/>
              </a:pPr>
              <a:r>
                <a:rPr b="0" i="0" lang="en-US" sz="1100" u="none" cap="none" strike="noStrike">
                  <a:solidFill>
                    <a:schemeClr val="dk2"/>
                  </a:solidFill>
                  <a:latin typeface="Arial"/>
                  <a:ea typeface="Arial"/>
                  <a:cs typeface="Arial"/>
                  <a:sym typeface="Arial"/>
                </a:rPr>
                <a:t>Commitment to environmental sustainability and social responsibility.</a:t>
              </a:r>
              <a:endParaRPr b="0" i="0" sz="1100" u="none" cap="none" strike="noStrike">
                <a:solidFill>
                  <a:schemeClr val="dk1"/>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0" name="Shape 290"/>
        <p:cNvGrpSpPr/>
        <p:nvPr/>
      </p:nvGrpSpPr>
      <p:grpSpPr>
        <a:xfrm>
          <a:off x="0" y="0"/>
          <a:ext cx="0" cy="0"/>
          <a:chOff x="0" y="0"/>
          <a:chExt cx="0" cy="0"/>
        </a:xfrm>
      </p:grpSpPr>
      <p:sp>
        <p:nvSpPr>
          <p:cNvPr id="291" name="Google Shape;291;p9"/>
          <p:cNvSpPr/>
          <p:nvPr/>
        </p:nvSpPr>
        <p:spPr>
          <a:xfrm>
            <a:off x="0" y="0"/>
            <a:ext cx="12188952" cy="685799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2" name="Google Shape;292;p9"/>
          <p:cNvSpPr txBox="1"/>
          <p:nvPr>
            <p:ph type="title"/>
          </p:nvPr>
        </p:nvSpPr>
        <p:spPr>
          <a:xfrm>
            <a:off x="517869" y="976160"/>
            <a:ext cx="11153214" cy="146304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Arial"/>
              <a:buNone/>
            </a:pPr>
            <a:r>
              <a:rPr lang="en-US" sz="4400"/>
              <a:t>Portfolio Construction Strategy </a:t>
            </a:r>
            <a:endParaRPr/>
          </a:p>
        </p:txBody>
      </p:sp>
      <p:sp>
        <p:nvSpPr>
          <p:cNvPr id="293" name="Google Shape;293;p9"/>
          <p:cNvSpPr/>
          <p:nvPr/>
        </p:nvSpPr>
        <p:spPr>
          <a:xfrm>
            <a:off x="517869" y="508090"/>
            <a:ext cx="11153214" cy="149279"/>
          </a:xfrm>
          <a:custGeom>
            <a:rect b="b" l="l" r="r" t="t"/>
            <a:pathLst>
              <a:path extrusionOk="0" h="149279" w="8085002">
                <a:moveTo>
                  <a:pt x="0" y="0"/>
                </a:moveTo>
                <a:lnTo>
                  <a:pt x="8085002" y="0"/>
                </a:lnTo>
                <a:lnTo>
                  <a:pt x="8085002" y="149279"/>
                </a:lnTo>
                <a:lnTo>
                  <a:pt x="0" y="149279"/>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294" name="Google Shape;294;p9"/>
          <p:cNvGrpSpPr/>
          <p:nvPr/>
        </p:nvGrpSpPr>
        <p:grpSpPr>
          <a:xfrm>
            <a:off x="522949" y="2548459"/>
            <a:ext cx="10208817" cy="3801450"/>
            <a:chOff x="5080" y="109259"/>
            <a:chExt cx="10208817" cy="3801450"/>
          </a:xfrm>
        </p:grpSpPr>
        <p:sp>
          <p:nvSpPr>
            <p:cNvPr id="295" name="Google Shape;295;p9"/>
            <p:cNvSpPr/>
            <p:nvPr/>
          </p:nvSpPr>
          <p:spPr>
            <a:xfrm>
              <a:off x="5080" y="109259"/>
              <a:ext cx="2309797" cy="1179791"/>
            </a:xfrm>
            <a:prstGeom prst="roundRect">
              <a:avLst>
                <a:gd fmla="val 10000" name="adj"/>
              </a:avLst>
            </a:prstGeom>
            <a:solidFill>
              <a:srgbClr val="FFCCDC">
                <a:alpha val="71764"/>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9"/>
            <p:cNvSpPr txBox="1"/>
            <p:nvPr/>
          </p:nvSpPr>
          <p:spPr>
            <a:xfrm>
              <a:off x="5080" y="109259"/>
              <a:ext cx="2309797" cy="786527"/>
            </a:xfrm>
            <a:prstGeom prst="rect">
              <a:avLst/>
            </a:prstGeom>
            <a:noFill/>
            <a:ln>
              <a:noFill/>
            </a:ln>
          </p:spPr>
          <p:txBody>
            <a:bodyPr anchorCtr="0" anchor="t" bIns="57150" lIns="106675" spcFirstLastPara="1" rIns="106675" wrap="square" tIns="106675">
              <a:noAutofit/>
            </a:bodyPr>
            <a:lstStyle/>
            <a:p>
              <a:pPr indent="0" lvl="0" marL="0" marR="0" rtl="0" algn="l">
                <a:lnSpc>
                  <a:spcPct val="90000"/>
                </a:lnSpc>
                <a:spcBef>
                  <a:spcPts val="0"/>
                </a:spcBef>
                <a:spcAft>
                  <a:spcPts val="0"/>
                </a:spcAft>
                <a:buClr>
                  <a:schemeClr val="dk1"/>
                </a:buClr>
                <a:buSzPts val="1500"/>
                <a:buFont typeface="Arial"/>
                <a:buNone/>
              </a:pPr>
              <a:r>
                <a:rPr b="1" i="0" lang="en-US" sz="1500" u="none" cap="none" strike="noStrike">
                  <a:solidFill>
                    <a:schemeClr val="dk1"/>
                  </a:solidFill>
                  <a:latin typeface="Arial"/>
                  <a:ea typeface="Arial"/>
                  <a:cs typeface="Arial"/>
                  <a:sym typeface="Arial"/>
                </a:rPr>
                <a:t>ESG Strength in One or More Pillars</a:t>
              </a:r>
              <a:endParaRPr b="0" i="0" sz="1500" u="none" cap="none" strike="noStrike">
                <a:solidFill>
                  <a:schemeClr val="dk1"/>
                </a:solidFill>
                <a:latin typeface="Arial"/>
                <a:ea typeface="Arial"/>
                <a:cs typeface="Arial"/>
                <a:sym typeface="Arial"/>
              </a:endParaRPr>
            </a:p>
          </p:txBody>
        </p:sp>
        <p:sp>
          <p:nvSpPr>
            <p:cNvPr id="297" name="Google Shape;297;p9"/>
            <p:cNvSpPr/>
            <p:nvPr/>
          </p:nvSpPr>
          <p:spPr>
            <a:xfrm>
              <a:off x="692681" y="1005039"/>
              <a:ext cx="2309797" cy="2905664"/>
            </a:xfrm>
            <a:prstGeom prst="roundRect">
              <a:avLst>
                <a:gd fmla="val 10000" name="adj"/>
              </a:avLst>
            </a:prstGeom>
            <a:solidFill>
              <a:srgbClr val="FFCCDC">
                <a:alpha val="89803"/>
              </a:srgbClr>
            </a:solidFill>
            <a:ln cap="flat" cmpd="sng" w="1905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9"/>
            <p:cNvSpPr txBox="1"/>
            <p:nvPr/>
          </p:nvSpPr>
          <p:spPr>
            <a:xfrm>
              <a:off x="760333" y="1072691"/>
              <a:ext cx="2174493" cy="2770360"/>
            </a:xfrm>
            <a:prstGeom prst="rect">
              <a:avLst/>
            </a:prstGeom>
            <a:noFill/>
            <a:ln>
              <a:noFill/>
            </a:ln>
          </p:spPr>
          <p:txBody>
            <a:bodyPr anchorCtr="0" anchor="t" bIns="106675" lIns="106675" spcFirstLastPara="1" rIns="106675" wrap="square" tIns="106675">
              <a:noAutofit/>
            </a:bodyPr>
            <a:lstStyle/>
            <a:p>
              <a:pPr indent="-114300" lvl="1" marL="114300" marR="0" rtl="0" algn="l">
                <a:lnSpc>
                  <a:spcPct val="90000"/>
                </a:lnSpc>
                <a:spcBef>
                  <a:spcPts val="0"/>
                </a:spcBef>
                <a:spcAft>
                  <a:spcPts val="0"/>
                </a:spcAft>
                <a:buClr>
                  <a:schemeClr val="dk1"/>
                </a:buClr>
                <a:buSzPts val="1500"/>
                <a:buFont typeface="Arial"/>
                <a:buChar char="•"/>
              </a:pPr>
              <a:r>
                <a:rPr b="0" i="0" lang="en-US" sz="1500" u="none" cap="none" strike="noStrike">
                  <a:solidFill>
                    <a:schemeClr val="dk1"/>
                  </a:solidFill>
                  <a:latin typeface="Arial"/>
                  <a:ea typeface="Arial"/>
                  <a:cs typeface="Arial"/>
                  <a:sym typeface="Arial"/>
                </a:rPr>
                <a:t>Companies must demonstrate strong </a:t>
              </a:r>
              <a:r>
                <a:rPr b="1" i="0" lang="en-US" sz="1500" u="none" cap="none" strike="noStrike">
                  <a:solidFill>
                    <a:schemeClr val="dk1"/>
                  </a:solidFill>
                  <a:latin typeface="Arial"/>
                  <a:ea typeface="Arial"/>
                  <a:cs typeface="Arial"/>
                  <a:sym typeface="Arial"/>
                </a:rPr>
                <a:t>Environmental, Social, or Governance</a:t>
              </a:r>
              <a:r>
                <a:rPr b="0" i="0" lang="en-US" sz="1500" u="none" cap="none" strike="noStrike">
                  <a:solidFill>
                    <a:schemeClr val="dk1"/>
                  </a:solidFill>
                  <a:latin typeface="Arial"/>
                  <a:ea typeface="Arial"/>
                  <a:cs typeface="Arial"/>
                  <a:sym typeface="Arial"/>
                </a:rPr>
                <a:t> performance.</a:t>
              </a:r>
              <a:endParaRPr/>
            </a:p>
          </p:txBody>
        </p:sp>
        <p:sp>
          <p:nvSpPr>
            <p:cNvPr id="299" name="Google Shape;299;p9"/>
            <p:cNvSpPr/>
            <p:nvPr/>
          </p:nvSpPr>
          <p:spPr>
            <a:xfrm>
              <a:off x="2665034" y="214986"/>
              <a:ext cx="742332" cy="575072"/>
            </a:xfrm>
            <a:prstGeom prst="rightArrow">
              <a:avLst>
                <a:gd fmla="val 60000" name="adj1"/>
                <a:gd fmla="val 50000" name="adj2"/>
              </a:avLst>
            </a:prstGeom>
            <a:solidFill>
              <a:srgbClr val="FA9DB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9"/>
            <p:cNvSpPr txBox="1"/>
            <p:nvPr/>
          </p:nvSpPr>
          <p:spPr>
            <a:xfrm>
              <a:off x="2665034" y="330000"/>
              <a:ext cx="569810" cy="34504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01" name="Google Shape;301;p9"/>
            <p:cNvSpPr/>
            <p:nvPr/>
          </p:nvSpPr>
          <p:spPr>
            <a:xfrm>
              <a:off x="3715504" y="109259"/>
              <a:ext cx="2309797" cy="1179791"/>
            </a:xfrm>
            <a:prstGeom prst="roundRect">
              <a:avLst>
                <a:gd fmla="val 10000" name="adj"/>
              </a:avLst>
            </a:prstGeom>
            <a:solidFill>
              <a:srgbClr val="FFCCDC">
                <a:alpha val="71764"/>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9"/>
            <p:cNvSpPr txBox="1"/>
            <p:nvPr/>
          </p:nvSpPr>
          <p:spPr>
            <a:xfrm>
              <a:off x="3715504" y="109259"/>
              <a:ext cx="2309797" cy="786527"/>
            </a:xfrm>
            <a:prstGeom prst="rect">
              <a:avLst/>
            </a:prstGeom>
            <a:noFill/>
            <a:ln>
              <a:noFill/>
            </a:ln>
          </p:spPr>
          <p:txBody>
            <a:bodyPr anchorCtr="0" anchor="t" bIns="57150" lIns="106675" spcFirstLastPara="1" rIns="106675" wrap="square" tIns="106675">
              <a:noAutofit/>
            </a:bodyPr>
            <a:lstStyle/>
            <a:p>
              <a:pPr indent="0" lvl="0" marL="0" marR="0" rtl="0" algn="l">
                <a:lnSpc>
                  <a:spcPct val="90000"/>
                </a:lnSpc>
                <a:spcBef>
                  <a:spcPts val="0"/>
                </a:spcBef>
                <a:spcAft>
                  <a:spcPts val="0"/>
                </a:spcAft>
                <a:buClr>
                  <a:schemeClr val="dk1"/>
                </a:buClr>
                <a:buSzPts val="1500"/>
                <a:buFont typeface="Arial"/>
                <a:buNone/>
              </a:pPr>
              <a:r>
                <a:rPr b="1" i="0" lang="en-US" sz="1500" u="none" cap="none" strike="noStrike">
                  <a:solidFill>
                    <a:schemeClr val="dk1"/>
                  </a:solidFill>
                  <a:latin typeface="Arial"/>
                  <a:ea typeface="Arial"/>
                  <a:cs typeface="Arial"/>
                  <a:sym typeface="Arial"/>
                </a:rPr>
                <a:t>Industry Relevance &amp; Financial Performance </a:t>
              </a:r>
              <a:endParaRPr/>
            </a:p>
          </p:txBody>
        </p:sp>
        <p:sp>
          <p:nvSpPr>
            <p:cNvPr id="303" name="Google Shape;303;p9"/>
            <p:cNvSpPr/>
            <p:nvPr/>
          </p:nvSpPr>
          <p:spPr>
            <a:xfrm>
              <a:off x="4188595" y="1005045"/>
              <a:ext cx="2309797" cy="2905664"/>
            </a:xfrm>
            <a:prstGeom prst="roundRect">
              <a:avLst>
                <a:gd fmla="val 10000" name="adj"/>
              </a:avLst>
            </a:prstGeom>
            <a:solidFill>
              <a:srgbClr val="FFCCDC">
                <a:alpha val="89803"/>
              </a:srgbClr>
            </a:solidFill>
            <a:ln cap="flat" cmpd="sng" w="1905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9"/>
            <p:cNvSpPr txBox="1"/>
            <p:nvPr/>
          </p:nvSpPr>
          <p:spPr>
            <a:xfrm>
              <a:off x="4256247" y="1072697"/>
              <a:ext cx="2174493" cy="2770360"/>
            </a:xfrm>
            <a:prstGeom prst="rect">
              <a:avLst/>
            </a:prstGeom>
            <a:noFill/>
            <a:ln>
              <a:noFill/>
            </a:ln>
          </p:spPr>
          <p:txBody>
            <a:bodyPr anchorCtr="0" anchor="t" bIns="106675" lIns="106675" spcFirstLastPara="1" rIns="106675" wrap="square" tIns="106675">
              <a:noAutofit/>
            </a:bodyPr>
            <a:lstStyle/>
            <a:p>
              <a:pPr indent="-114300" lvl="1" marL="114300" marR="0" rtl="0" algn="l">
                <a:lnSpc>
                  <a:spcPct val="90000"/>
                </a:lnSpc>
                <a:spcBef>
                  <a:spcPts val="0"/>
                </a:spcBef>
                <a:spcAft>
                  <a:spcPts val="0"/>
                </a:spcAft>
                <a:buClr>
                  <a:schemeClr val="dk1"/>
                </a:buClr>
                <a:buSzPts val="1500"/>
                <a:buFont typeface="Arial"/>
                <a:buChar char="•"/>
              </a:pPr>
              <a:r>
                <a:rPr b="0" i="0" lang="en-US" sz="1500" u="none" cap="none" strike="noStrike">
                  <a:solidFill>
                    <a:schemeClr val="dk1"/>
                  </a:solidFill>
                  <a:latin typeface="Arial"/>
                  <a:ea typeface="Arial"/>
                  <a:cs typeface="Arial"/>
                  <a:sym typeface="Arial"/>
                </a:rPr>
                <a:t>Selected </a:t>
              </a:r>
              <a:r>
                <a:rPr b="1" i="0" lang="en-US" sz="1500" u="none" cap="none" strike="noStrike">
                  <a:solidFill>
                    <a:schemeClr val="dk1"/>
                  </a:solidFill>
                  <a:latin typeface="Arial"/>
                  <a:ea typeface="Arial"/>
                  <a:cs typeface="Arial"/>
                  <a:sym typeface="Arial"/>
                </a:rPr>
                <a:t>food manufacturing leaders</a:t>
              </a:r>
              <a:r>
                <a:rPr b="0" i="0" lang="en-US" sz="1500" u="none" cap="none" strike="noStrike">
                  <a:solidFill>
                    <a:schemeClr val="dk1"/>
                  </a:solidFill>
                  <a:latin typeface="Arial"/>
                  <a:ea typeface="Arial"/>
                  <a:cs typeface="Arial"/>
                  <a:sym typeface="Arial"/>
                </a:rPr>
                <a:t> with sustainable practices and strong market positioning</a:t>
              </a:r>
              <a:endParaRPr/>
            </a:p>
            <a:p>
              <a:pPr indent="-114300" lvl="1" marL="114300" marR="0" rtl="0" algn="l">
                <a:lnSpc>
                  <a:spcPct val="90000"/>
                </a:lnSpc>
                <a:spcBef>
                  <a:spcPts val="225"/>
                </a:spcBef>
                <a:spcAft>
                  <a:spcPts val="0"/>
                </a:spcAft>
                <a:buClr>
                  <a:schemeClr val="dk1"/>
                </a:buClr>
                <a:buSzPts val="1500"/>
                <a:buFont typeface="Arial"/>
                <a:buChar char="•"/>
              </a:pPr>
              <a:r>
                <a:rPr b="0" i="0" lang="en-US" sz="1500" u="none" cap="none" strike="noStrike">
                  <a:solidFill>
                    <a:schemeClr val="dk1"/>
                  </a:solidFill>
                  <a:latin typeface="Arial"/>
                  <a:ea typeface="Arial"/>
                  <a:cs typeface="Arial"/>
                  <a:sym typeface="Arial"/>
                </a:rPr>
                <a:t>Considered </a:t>
              </a:r>
              <a:r>
                <a:rPr b="1" i="0" lang="en-US" sz="1500" u="none" cap="none" strike="noStrike">
                  <a:solidFill>
                    <a:schemeClr val="dk1"/>
                  </a:solidFill>
                  <a:latin typeface="Arial"/>
                  <a:ea typeface="Arial"/>
                  <a:cs typeface="Arial"/>
                  <a:sym typeface="Arial"/>
                </a:rPr>
                <a:t>historical performance, revenue growth, and risk-adjusted returns</a:t>
              </a:r>
              <a:endParaRPr/>
            </a:p>
          </p:txBody>
        </p:sp>
        <p:sp>
          <p:nvSpPr>
            <p:cNvPr id="305" name="Google Shape;305;p9"/>
            <p:cNvSpPr/>
            <p:nvPr/>
          </p:nvSpPr>
          <p:spPr>
            <a:xfrm>
              <a:off x="6375459" y="214986"/>
              <a:ext cx="742332" cy="575072"/>
            </a:xfrm>
            <a:prstGeom prst="rightArrow">
              <a:avLst>
                <a:gd fmla="val 60000" name="adj1"/>
                <a:gd fmla="val 50000" name="adj2"/>
              </a:avLst>
            </a:prstGeom>
            <a:solidFill>
              <a:srgbClr val="FA9DB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9"/>
            <p:cNvSpPr txBox="1"/>
            <p:nvPr/>
          </p:nvSpPr>
          <p:spPr>
            <a:xfrm>
              <a:off x="6375459" y="330000"/>
              <a:ext cx="569810" cy="34504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307" name="Google Shape;307;p9"/>
            <p:cNvSpPr/>
            <p:nvPr/>
          </p:nvSpPr>
          <p:spPr>
            <a:xfrm>
              <a:off x="7425929" y="109259"/>
              <a:ext cx="2309797" cy="1179791"/>
            </a:xfrm>
            <a:prstGeom prst="roundRect">
              <a:avLst>
                <a:gd fmla="val 10000" name="adj"/>
              </a:avLst>
            </a:prstGeom>
            <a:solidFill>
              <a:srgbClr val="FFCCDC">
                <a:alpha val="71764"/>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9"/>
            <p:cNvSpPr txBox="1"/>
            <p:nvPr/>
          </p:nvSpPr>
          <p:spPr>
            <a:xfrm>
              <a:off x="7425929" y="109259"/>
              <a:ext cx="2309797" cy="786527"/>
            </a:xfrm>
            <a:prstGeom prst="rect">
              <a:avLst/>
            </a:prstGeom>
            <a:noFill/>
            <a:ln>
              <a:noFill/>
            </a:ln>
          </p:spPr>
          <p:txBody>
            <a:bodyPr anchorCtr="0" anchor="t" bIns="57150" lIns="106675" spcFirstLastPara="1" rIns="106675" wrap="square" tIns="106675">
              <a:noAutofit/>
            </a:bodyPr>
            <a:lstStyle/>
            <a:p>
              <a:pPr indent="0" lvl="0" marL="0" marR="0" rtl="0" algn="l">
                <a:lnSpc>
                  <a:spcPct val="90000"/>
                </a:lnSpc>
                <a:spcBef>
                  <a:spcPts val="0"/>
                </a:spcBef>
                <a:spcAft>
                  <a:spcPts val="0"/>
                </a:spcAft>
                <a:buClr>
                  <a:schemeClr val="dk1"/>
                </a:buClr>
                <a:buSzPts val="1500"/>
                <a:buFont typeface="Arial"/>
                <a:buNone/>
              </a:pPr>
              <a:r>
                <a:rPr b="1" i="0" lang="en-US" sz="1500" u="none" cap="none" strike="noStrike">
                  <a:solidFill>
                    <a:schemeClr val="dk1"/>
                  </a:solidFill>
                  <a:latin typeface="Arial"/>
                  <a:ea typeface="Arial"/>
                  <a:cs typeface="Arial"/>
                  <a:sym typeface="Arial"/>
                </a:rPr>
                <a:t>Potential for ESG Engagement &amp; Improvement</a:t>
              </a:r>
              <a:endParaRPr/>
            </a:p>
          </p:txBody>
        </p:sp>
        <p:sp>
          <p:nvSpPr>
            <p:cNvPr id="309" name="Google Shape;309;p9"/>
            <p:cNvSpPr/>
            <p:nvPr/>
          </p:nvSpPr>
          <p:spPr>
            <a:xfrm>
              <a:off x="7904100" y="1005039"/>
              <a:ext cx="2309797" cy="2905664"/>
            </a:xfrm>
            <a:prstGeom prst="roundRect">
              <a:avLst>
                <a:gd fmla="val 10000" name="adj"/>
              </a:avLst>
            </a:prstGeom>
            <a:solidFill>
              <a:srgbClr val="FFCCDC">
                <a:alpha val="89803"/>
              </a:srgbClr>
            </a:solidFill>
            <a:ln cap="flat" cmpd="sng" w="1905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9"/>
            <p:cNvSpPr txBox="1"/>
            <p:nvPr/>
          </p:nvSpPr>
          <p:spPr>
            <a:xfrm>
              <a:off x="7971752" y="1072691"/>
              <a:ext cx="2174493" cy="2770360"/>
            </a:xfrm>
            <a:prstGeom prst="rect">
              <a:avLst/>
            </a:prstGeom>
            <a:noFill/>
            <a:ln>
              <a:noFill/>
            </a:ln>
          </p:spPr>
          <p:txBody>
            <a:bodyPr anchorCtr="0" anchor="t" bIns="106675" lIns="106675" spcFirstLastPara="1" rIns="106675" wrap="square" tIns="106675">
              <a:noAutofit/>
            </a:bodyPr>
            <a:lstStyle/>
            <a:p>
              <a:pPr indent="-114300" lvl="1" marL="114300" marR="0" rtl="0" algn="l">
                <a:lnSpc>
                  <a:spcPct val="90000"/>
                </a:lnSpc>
                <a:spcBef>
                  <a:spcPts val="0"/>
                </a:spcBef>
                <a:spcAft>
                  <a:spcPts val="0"/>
                </a:spcAft>
                <a:buClr>
                  <a:schemeClr val="dk1"/>
                </a:buClr>
                <a:buSzPts val="1500"/>
                <a:buFont typeface="Arial"/>
                <a:buChar char="•"/>
              </a:pPr>
              <a:r>
                <a:rPr b="0" i="0" lang="en-US" sz="1500" u="none" cap="none" strike="noStrike">
                  <a:solidFill>
                    <a:schemeClr val="dk1"/>
                  </a:solidFill>
                  <a:latin typeface="Arial"/>
                  <a:ea typeface="Arial"/>
                  <a:cs typeface="Arial"/>
                  <a:sym typeface="Arial"/>
                </a:rPr>
                <a:t>Chose companies where </a:t>
              </a:r>
              <a:r>
                <a:rPr b="1" i="0" lang="en-US" sz="1500" u="none" cap="none" strike="noStrike">
                  <a:solidFill>
                    <a:schemeClr val="dk1"/>
                  </a:solidFill>
                  <a:latin typeface="Arial"/>
                  <a:ea typeface="Arial"/>
                  <a:cs typeface="Arial"/>
                  <a:sym typeface="Arial"/>
                </a:rPr>
                <a:t>active engagement</a:t>
              </a:r>
              <a:r>
                <a:rPr b="0" i="0" lang="en-US" sz="1500" u="none" cap="none" strike="noStrike">
                  <a:solidFill>
                    <a:schemeClr val="dk1"/>
                  </a:solidFill>
                  <a:latin typeface="Arial"/>
                  <a:ea typeface="Arial"/>
                  <a:cs typeface="Arial"/>
                  <a:sym typeface="Arial"/>
                </a:rPr>
                <a:t> could drive ESG progress  </a:t>
              </a:r>
              <a:endParaRPr b="1" i="0" sz="1500" u="none" cap="none" strike="noStrike">
                <a:solidFill>
                  <a:schemeClr val="dk1"/>
                </a:solidFill>
                <a:latin typeface="Arial"/>
                <a:ea typeface="Arial"/>
                <a:cs typeface="Arial"/>
                <a:sym typeface="Arial"/>
              </a:endParaRPr>
            </a:p>
            <a:p>
              <a:pPr indent="-114300" lvl="1" marL="114300" marR="0" rtl="0" algn="l">
                <a:lnSpc>
                  <a:spcPct val="90000"/>
                </a:lnSpc>
                <a:spcBef>
                  <a:spcPts val="225"/>
                </a:spcBef>
                <a:spcAft>
                  <a:spcPts val="0"/>
                </a:spcAft>
                <a:buClr>
                  <a:schemeClr val="dk1"/>
                </a:buClr>
                <a:buSzPts val="1500"/>
                <a:buFont typeface="Arial"/>
                <a:buChar char="•"/>
              </a:pPr>
              <a:r>
                <a:rPr b="0" i="0" lang="en-US" sz="1500" u="none" cap="none" strike="noStrike">
                  <a:solidFill>
                    <a:schemeClr val="dk1"/>
                  </a:solidFill>
                  <a:latin typeface="Arial"/>
                  <a:ea typeface="Arial"/>
                  <a:cs typeface="Arial"/>
                  <a:sym typeface="Arial"/>
                </a:rPr>
                <a:t>Focused on businesses with room to </a:t>
              </a:r>
              <a:r>
                <a:rPr b="1" i="0" lang="en-US" sz="1500" u="none" cap="none" strike="noStrike">
                  <a:solidFill>
                    <a:schemeClr val="dk1"/>
                  </a:solidFill>
                  <a:latin typeface="Arial"/>
                  <a:ea typeface="Arial"/>
                  <a:cs typeface="Arial"/>
                  <a:sym typeface="Arial"/>
                </a:rPr>
                <a:t>enhance governance transparency </a:t>
              </a:r>
              <a:r>
                <a:rPr b="0" i="0" lang="en-US" sz="1500" u="none" cap="none" strike="noStrike">
                  <a:solidFill>
                    <a:schemeClr val="dk1"/>
                  </a:solidFill>
                  <a:latin typeface="Arial"/>
                  <a:ea typeface="Arial"/>
                  <a:cs typeface="Arial"/>
                  <a:sym typeface="Arial"/>
                </a:rPr>
                <a:t>or </a:t>
              </a:r>
              <a:r>
                <a:rPr b="1" i="0" lang="en-US" sz="1500" u="none" cap="none" strike="noStrike">
                  <a:solidFill>
                    <a:schemeClr val="dk1"/>
                  </a:solidFill>
                  <a:latin typeface="Arial"/>
                  <a:ea typeface="Arial"/>
                  <a:cs typeface="Arial"/>
                  <a:sym typeface="Arial"/>
                </a:rPr>
                <a:t>reduce environmental impact </a:t>
              </a:r>
              <a:endParaRPr/>
            </a:p>
          </p:txBody>
        </p:sp>
      </p:grpSp>
      <p:sp>
        <p:nvSpPr>
          <p:cNvPr id="311" name="Google Shape;311;p9"/>
          <p:cNvSpPr/>
          <p:nvPr/>
        </p:nvSpPr>
        <p:spPr>
          <a:xfrm>
            <a:off x="517869" y="1926721"/>
            <a:ext cx="3345365" cy="387376"/>
          </a:xfrm>
          <a:prstGeom prst="rect">
            <a:avLst/>
          </a:prstGeom>
          <a:solidFill>
            <a:srgbClr val="FF67C0"/>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Arial"/>
                <a:ea typeface="Arial"/>
                <a:cs typeface="Arial"/>
                <a:sym typeface="Arial"/>
              </a:rPr>
              <a:t>Stock Selection Criteria: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staltVTI">
  <a:themeElements>
    <a:clrScheme name="Custom 86">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staltVTI">
  <a:themeElements>
    <a:clrScheme name="Custom 86">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2025-02-26T04:27:20Z</dcterms:created>
  <dc:creator>christyhoangg@gmail.com</dc:creator>
</cp:coreProperties>
</file>