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97" r:id="rId5"/>
    <p:sldId id="299" r:id="rId6"/>
    <p:sldId id="298" r:id="rId7"/>
    <p:sldId id="259" r:id="rId8"/>
    <p:sldId id="279" r:id="rId9"/>
    <p:sldId id="260" r:id="rId10"/>
    <p:sldId id="281" r:id="rId11"/>
    <p:sldId id="261" r:id="rId12"/>
    <p:sldId id="300" r:id="rId13"/>
    <p:sldId id="301" r:id="rId14"/>
    <p:sldId id="262" r:id="rId15"/>
    <p:sldId id="282" r:id="rId16"/>
    <p:sldId id="263" r:id="rId17"/>
    <p:sldId id="283" r:id="rId18"/>
    <p:sldId id="264" r:id="rId19"/>
    <p:sldId id="270" r:id="rId20"/>
    <p:sldId id="265" r:id="rId21"/>
    <p:sldId id="272" r:id="rId22"/>
    <p:sldId id="284" r:id="rId23"/>
    <p:sldId id="266" r:id="rId24"/>
    <p:sldId id="285" r:id="rId25"/>
    <p:sldId id="286" r:id="rId26"/>
    <p:sldId id="287" r:id="rId27"/>
    <p:sldId id="267" r:id="rId28"/>
    <p:sldId id="273" r:id="rId29"/>
    <p:sldId id="288" r:id="rId30"/>
    <p:sldId id="274" r:id="rId31"/>
    <p:sldId id="276" r:id="rId32"/>
    <p:sldId id="275" r:id="rId33"/>
    <p:sldId id="268" r:id="rId34"/>
    <p:sldId id="289" r:id="rId35"/>
    <p:sldId id="277" r:id="rId36"/>
    <p:sldId id="302" r:id="rId37"/>
    <p:sldId id="303" r:id="rId38"/>
    <p:sldId id="292" r:id="rId39"/>
    <p:sldId id="293" r:id="rId40"/>
    <p:sldId id="304" r:id="rId41"/>
    <p:sldId id="30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341"/>
    <a:srgbClr val="62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06/02/14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06/02/14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4189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26203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Lego </a:t>
            </a:r>
            <a:r>
              <a:rPr lang="en-US" dirty="0" err="1" smtClean="0"/>
              <a:t>Mindstorms</a:t>
            </a:r>
            <a:r>
              <a:rPr lang="en-US" dirty="0" smtClean="0"/>
              <a:t> NXT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98" y="2947487"/>
            <a:ext cx="3700004" cy="32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190766"/>
            <a:ext cx="6005609" cy="1143000"/>
          </a:xfrm>
        </p:spPr>
        <p:txBody>
          <a:bodyPr/>
          <a:lstStyle/>
          <a:p>
            <a:r>
              <a:rPr lang="en-US" sz="3200" dirty="0"/>
              <a:t>Mission 1 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Faire </a:t>
            </a:r>
            <a:r>
              <a:rPr lang="en-US" sz="3200" dirty="0" err="1"/>
              <a:t>bouger</a:t>
            </a:r>
            <a:r>
              <a:rPr lang="en-US" sz="3200" dirty="0"/>
              <a:t> le </a:t>
            </a:r>
            <a:r>
              <a:rPr lang="en-US" sz="3200" dirty="0" smtClean="0"/>
              <a:t>robot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Crée</a:t>
            </a:r>
            <a:r>
              <a:rPr lang="en-US" sz="2400" dirty="0" smtClean="0"/>
              <a:t> </a:t>
            </a:r>
            <a:r>
              <a:rPr lang="en-US" sz="2400" dirty="0"/>
              <a:t>un nouveau </a:t>
            </a:r>
            <a:r>
              <a:rPr lang="en-US" sz="2400" dirty="0" err="1"/>
              <a:t>programme</a:t>
            </a:r>
            <a:r>
              <a:rPr lang="en-US" sz="2400" dirty="0"/>
              <a:t> </a:t>
            </a:r>
            <a:r>
              <a:rPr lang="en-US" sz="2400" dirty="0" smtClean="0"/>
              <a:t>qui </a:t>
            </a:r>
            <a:r>
              <a:rPr lang="en-US" sz="2400" dirty="0" err="1" smtClean="0"/>
              <a:t>s’appellera</a:t>
            </a:r>
            <a:r>
              <a:rPr lang="en-US" sz="2400" dirty="0" smtClean="0"/>
              <a:t> “Mission1”: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Ajoute</a:t>
            </a:r>
            <a:r>
              <a:rPr lang="en-US" sz="2400" dirty="0" smtClean="0"/>
              <a:t> </a:t>
            </a:r>
            <a:r>
              <a:rPr lang="en-US" sz="2400" dirty="0"/>
              <a:t>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Déplacer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/>
              <a:t> </a:t>
            </a:r>
            <a:r>
              <a:rPr lang="en-US" sz="2400" dirty="0" smtClean="0"/>
              <a:t>et configure-le</a:t>
            </a:r>
            <a:r>
              <a:rPr lang="en-US" sz="2400" dirty="0"/>
              <a:t> </a:t>
            </a:r>
            <a:r>
              <a:rPr lang="en-US" sz="2400" dirty="0" smtClean="0"/>
              <a:t>pour faire </a:t>
            </a:r>
            <a:r>
              <a:rPr lang="en-US" sz="2400" dirty="0" err="1" smtClean="0"/>
              <a:t>avancer</a:t>
            </a:r>
            <a:r>
              <a:rPr lang="en-US" sz="2400" dirty="0" smtClean="0"/>
              <a:t> le robot de 2 rotations: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36" y="2456031"/>
            <a:ext cx="3371499" cy="705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292958"/>
            <a:ext cx="7908629" cy="12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1 : </a:t>
            </a:r>
            <a:br>
              <a:rPr lang="en-US" sz="3200" dirty="0"/>
            </a:br>
            <a:r>
              <a:rPr lang="en-US" sz="3200" dirty="0"/>
              <a:t>Faire </a:t>
            </a:r>
            <a:r>
              <a:rPr lang="en-US" sz="3200" dirty="0" err="1"/>
              <a:t>bouger</a:t>
            </a:r>
            <a:r>
              <a:rPr lang="en-US" sz="3200" dirty="0"/>
              <a:t> le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91404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 err="1"/>
              <a:t>Ajoute</a:t>
            </a:r>
            <a:r>
              <a:rPr lang="en-US" sz="2400" dirty="0"/>
              <a:t> un bloc </a:t>
            </a:r>
            <a:r>
              <a:rPr lang="en-US" sz="2400" dirty="0">
                <a:solidFill>
                  <a:srgbClr val="FCB341"/>
                </a:solidFill>
              </a:rPr>
              <a:t>“Son”</a:t>
            </a:r>
            <a:r>
              <a:rPr lang="en-US" sz="2400" dirty="0"/>
              <a:t> et configure-le pour </a:t>
            </a:r>
            <a:r>
              <a:rPr lang="en-US" sz="2400" dirty="0" smtClean="0"/>
              <a:t>faire dire au robot “Hello</a:t>
            </a:r>
            <a:r>
              <a:rPr lang="en-US" sz="2400" dirty="0"/>
              <a:t>”</a:t>
            </a:r>
            <a:r>
              <a:rPr lang="en-US" sz="2400" dirty="0" smtClean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err="1" smtClean="0"/>
              <a:t>Ajoute</a:t>
            </a:r>
            <a:r>
              <a:rPr lang="en-US" sz="2400" dirty="0" smtClean="0"/>
              <a:t> </a:t>
            </a:r>
            <a:r>
              <a:rPr lang="en-US" sz="2400" dirty="0"/>
              <a:t>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Déplacer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/>
              <a:t> et </a:t>
            </a:r>
            <a:r>
              <a:rPr lang="en-US" sz="2400" dirty="0" smtClean="0"/>
              <a:t>configure-le</a:t>
            </a:r>
            <a:r>
              <a:rPr lang="en-US" sz="2400" dirty="0"/>
              <a:t> </a:t>
            </a:r>
            <a:r>
              <a:rPr lang="en-US" sz="2400" dirty="0" smtClean="0"/>
              <a:t>pour faire </a:t>
            </a:r>
            <a:r>
              <a:rPr lang="en-US" sz="2400" dirty="0" err="1" smtClean="0"/>
              <a:t>reculer</a:t>
            </a:r>
            <a:r>
              <a:rPr lang="en-US" sz="2400" dirty="0" smtClean="0"/>
              <a:t> le robot de 2 rotations: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45" y="4769560"/>
            <a:ext cx="7189256" cy="889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39" y="2557940"/>
            <a:ext cx="2655786" cy="976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868" y="2471169"/>
            <a:ext cx="5126329" cy="11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dirty="0" err="1" smtClean="0">
                <a:solidFill>
                  <a:srgbClr val="000000"/>
                </a:solidFill>
              </a:rPr>
              <a:t>Sauve</a:t>
            </a:r>
            <a:r>
              <a:rPr lang="en-US" sz="2400" dirty="0" smtClean="0">
                <a:solidFill>
                  <a:srgbClr val="000000"/>
                </a:solidFill>
              </a:rPr>
              <a:t> le </a:t>
            </a:r>
            <a:r>
              <a:rPr lang="en-US" sz="2400" dirty="0" err="1" smtClean="0">
                <a:solidFill>
                  <a:srgbClr val="000000"/>
                </a:solidFill>
              </a:rPr>
              <a:t>programme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err="1" smtClean="0">
                <a:solidFill>
                  <a:srgbClr val="000000"/>
                </a:solidFill>
              </a:rPr>
              <a:t>Connecte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CB341"/>
                </a:solidFill>
              </a:rPr>
              <a:t>le robot au PC </a:t>
            </a:r>
            <a:r>
              <a:rPr lang="en-US" sz="2400" dirty="0"/>
              <a:t>et </a:t>
            </a:r>
            <a:r>
              <a:rPr lang="en-US" sz="2400" dirty="0" err="1" smtClean="0"/>
              <a:t>allume</a:t>
            </a:r>
            <a:r>
              <a:rPr lang="en-US" sz="2400" dirty="0" smtClean="0"/>
              <a:t>-le.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 startAt="7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 smtClean="0"/>
              <a:t>Charge </a:t>
            </a:r>
            <a:r>
              <a:rPr lang="en-US" sz="2400" dirty="0"/>
              <a:t>le </a:t>
            </a:r>
            <a:r>
              <a:rPr lang="en-US" sz="2400" dirty="0" err="1">
                <a:solidFill>
                  <a:srgbClr val="FCB341"/>
                </a:solidFill>
              </a:rPr>
              <a:t>programme</a:t>
            </a:r>
            <a:r>
              <a:rPr lang="en-US" sz="2400" dirty="0">
                <a:solidFill>
                  <a:srgbClr val="FCB341"/>
                </a:solidFill>
              </a:rPr>
              <a:t> </a:t>
            </a:r>
            <a:r>
              <a:rPr lang="en-US" sz="2400" dirty="0" err="1"/>
              <a:t>dans</a:t>
            </a:r>
            <a:r>
              <a:rPr lang="en-US" sz="2400" dirty="0"/>
              <a:t> le robot 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514350" indent="-514350">
              <a:buFont typeface="+mj-lt"/>
              <a:buAutoNum type="arabicPeriod" startAt="7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7"/>
            </a:pPr>
            <a:endParaRPr lang="en-US" sz="2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 err="1" smtClean="0"/>
              <a:t>Déconnecte</a:t>
            </a:r>
            <a:r>
              <a:rPr lang="en-US" sz="2400" dirty="0" smtClean="0"/>
              <a:t> </a:t>
            </a:r>
            <a:r>
              <a:rPr lang="en-US" sz="2400" dirty="0"/>
              <a:t>le robot du PC, place-le </a:t>
            </a:r>
            <a:r>
              <a:rPr lang="en-US" sz="2400" dirty="0" err="1"/>
              <a:t>sur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CB341"/>
                </a:solidFill>
              </a:rPr>
              <a:t>la zone de </a:t>
            </a:r>
            <a:r>
              <a:rPr lang="en-US" sz="2400" dirty="0" smtClean="0">
                <a:solidFill>
                  <a:srgbClr val="FCB341"/>
                </a:solidFill>
              </a:rPr>
              <a:t>test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1" y="3970397"/>
            <a:ext cx="1008327" cy="93640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833590" y="427038"/>
            <a:ext cx="600560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r>
              <a:rPr lang="en-US" sz="3200" smtClean="0"/>
              <a:t>Mission 1 : </a:t>
            </a:r>
            <a:br>
              <a:rPr lang="en-US" sz="3200" smtClean="0"/>
            </a:br>
            <a:r>
              <a:rPr lang="en-US" sz="3200" smtClean="0"/>
              <a:t>Faire bouger le robot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31" y="2490028"/>
            <a:ext cx="2507485" cy="9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4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sz="2400" dirty="0" smtClean="0"/>
              <a:t>Lance </a:t>
            </a:r>
            <a:r>
              <a:rPr lang="en-US" sz="2400" dirty="0"/>
              <a:t>le </a:t>
            </a:r>
            <a:r>
              <a:rPr lang="en-US" sz="2400" dirty="0" err="1" smtClean="0"/>
              <a:t>programme</a:t>
            </a:r>
            <a:r>
              <a:rPr lang="en-US" sz="2400" dirty="0" smtClean="0"/>
              <a:t>. </a:t>
            </a:r>
          </a:p>
          <a:p>
            <a:pPr marL="514350" indent="-514350">
              <a:buFont typeface="+mj-lt"/>
              <a:buAutoNum type="arabicPeriod" startAt="9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sz="2400" dirty="0" smtClean="0"/>
              <a:t>Observe le 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du robot.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</p:spPr>
        <p:txBody>
          <a:bodyPr/>
          <a:lstStyle/>
          <a:p>
            <a:r>
              <a:rPr lang="en-US" sz="3200" dirty="0"/>
              <a:t>Mission 1 : </a:t>
            </a:r>
            <a:br>
              <a:rPr lang="en-US" sz="3200" dirty="0"/>
            </a:br>
            <a:r>
              <a:rPr lang="en-US" sz="3200" dirty="0"/>
              <a:t>Faire </a:t>
            </a:r>
            <a:r>
              <a:rPr lang="en-US" sz="3200" dirty="0" err="1"/>
              <a:t>bouger</a:t>
            </a:r>
            <a:r>
              <a:rPr lang="en-US" sz="3200" dirty="0"/>
              <a:t> le robot</a:t>
            </a:r>
          </a:p>
        </p:txBody>
      </p:sp>
    </p:spTree>
    <p:extLst>
      <p:ext uri="{BB962C8B-B14F-4D97-AF65-F5344CB8AC3E}">
        <p14:creationId xmlns:p14="http://schemas.microsoft.com/office/powerpoint/2010/main" val="418119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Mission 2  : </a:t>
            </a:r>
            <a:br>
              <a:rPr lang="en-US" sz="3200" dirty="0" smtClean="0"/>
            </a:br>
            <a:r>
              <a:rPr lang="en-US" sz="3200" dirty="0" err="1" smtClean="0"/>
              <a:t>Attraper</a:t>
            </a:r>
            <a:r>
              <a:rPr lang="en-US" sz="3200" dirty="0" smtClean="0"/>
              <a:t> la </a:t>
            </a:r>
            <a:r>
              <a:rPr lang="en-US" sz="3200" dirty="0" err="1" smtClean="0"/>
              <a:t>balle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72855"/>
            <a:ext cx="8229600" cy="14790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CB341"/>
                </a:solidFill>
              </a:rPr>
              <a:t>But de la </a:t>
            </a:r>
            <a:r>
              <a:rPr lang="en-US" sz="2800" dirty="0" smtClean="0">
                <a:solidFill>
                  <a:srgbClr val="FCB341"/>
                </a:solidFill>
              </a:rPr>
              <a:t>mission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Le </a:t>
            </a:r>
            <a:r>
              <a:rPr lang="en-US" sz="2800" dirty="0"/>
              <a:t>robot </a:t>
            </a:r>
            <a:r>
              <a:rPr lang="en-US" sz="2800" dirty="0" err="1"/>
              <a:t>roule</a:t>
            </a:r>
            <a:r>
              <a:rPr lang="en-US" sz="2800" dirty="0"/>
              <a:t> </a:t>
            </a:r>
            <a:r>
              <a:rPr lang="en-US" sz="2800" dirty="0" err="1"/>
              <a:t>jusqu'à</a:t>
            </a:r>
            <a:r>
              <a:rPr lang="en-US" sz="2800" dirty="0"/>
              <a:t> la </a:t>
            </a:r>
            <a:r>
              <a:rPr lang="en-US" sz="2800" dirty="0" err="1"/>
              <a:t>balle</a:t>
            </a:r>
            <a:r>
              <a:rPr lang="en-US" sz="2800" dirty="0"/>
              <a:t>, attend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seconde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0000"/>
                </a:solidFill>
              </a:rPr>
              <a:t>attrape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/>
              <a:t>la </a:t>
            </a:r>
            <a:r>
              <a:rPr lang="en-US" sz="2800" dirty="0" err="1"/>
              <a:t>balle</a:t>
            </a:r>
            <a:r>
              <a:rPr lang="en-US" sz="2800" dirty="0"/>
              <a:t> et fait </a:t>
            </a:r>
            <a:r>
              <a:rPr lang="en-US" sz="2800" dirty="0" err="1"/>
              <a:t>marche</a:t>
            </a:r>
            <a:r>
              <a:rPr lang="en-US" sz="2800" dirty="0"/>
              <a:t> </a:t>
            </a:r>
            <a:r>
              <a:rPr lang="en-US" sz="2800" dirty="0" err="1"/>
              <a:t>arrière</a:t>
            </a:r>
            <a:r>
              <a:rPr lang="en-US" sz="28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3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Mission 2  : </a:t>
            </a:r>
            <a:br>
              <a:rPr lang="en-US" sz="3200" dirty="0" smtClean="0"/>
            </a:br>
            <a:r>
              <a:rPr lang="en-US" sz="3200" dirty="0" err="1" smtClean="0"/>
              <a:t>Attraper</a:t>
            </a:r>
            <a:r>
              <a:rPr lang="en-US" sz="3200" dirty="0" smtClean="0"/>
              <a:t> la </a:t>
            </a:r>
            <a:r>
              <a:rPr lang="en-US" sz="3200" dirty="0" err="1" smtClean="0"/>
              <a:t>balle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73795"/>
            <a:ext cx="8229600" cy="29794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Crée</a:t>
            </a:r>
            <a:r>
              <a:rPr lang="en-US" sz="2800" dirty="0" smtClean="0"/>
              <a:t> </a:t>
            </a:r>
            <a:r>
              <a:rPr lang="en-US" sz="2800" dirty="0"/>
              <a:t>un nouveau </a:t>
            </a:r>
            <a:r>
              <a:rPr lang="en-US" sz="2800" dirty="0" err="1"/>
              <a:t>programme</a:t>
            </a:r>
            <a:r>
              <a:rPr lang="en-US" sz="2800" dirty="0"/>
              <a:t> </a:t>
            </a:r>
            <a:r>
              <a:rPr lang="en-US" sz="2800" dirty="0" smtClean="0"/>
              <a:t>qui </a:t>
            </a:r>
            <a:r>
              <a:rPr lang="en-US" sz="2800" dirty="0" err="1" smtClean="0"/>
              <a:t>s’appellera</a:t>
            </a:r>
            <a:r>
              <a:rPr lang="en-US" sz="2800" dirty="0" smtClean="0"/>
              <a:t> “Mission2: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Ajoute</a:t>
            </a:r>
            <a:r>
              <a:rPr lang="en-US" sz="2800" dirty="0"/>
              <a:t> un bloc </a:t>
            </a:r>
            <a:r>
              <a:rPr lang="en-US" sz="2800" dirty="0">
                <a:solidFill>
                  <a:srgbClr val="FCB341"/>
                </a:solidFill>
              </a:rPr>
              <a:t>“</a:t>
            </a:r>
            <a:r>
              <a:rPr lang="en-US" sz="2800" dirty="0" err="1">
                <a:solidFill>
                  <a:srgbClr val="FCB341"/>
                </a:solidFill>
              </a:rPr>
              <a:t>Déplacer</a:t>
            </a:r>
            <a:r>
              <a:rPr lang="en-US" sz="2800" dirty="0">
                <a:solidFill>
                  <a:srgbClr val="FCB341"/>
                </a:solidFill>
              </a:rPr>
              <a:t>”</a:t>
            </a:r>
            <a:r>
              <a:rPr lang="en-US" sz="2800" dirty="0"/>
              <a:t> et configure-le pour faire </a:t>
            </a:r>
            <a:r>
              <a:rPr lang="en-US" sz="2800" dirty="0" err="1"/>
              <a:t>avancer</a:t>
            </a:r>
            <a:r>
              <a:rPr lang="en-US" sz="2800" dirty="0"/>
              <a:t> le </a:t>
            </a:r>
            <a:r>
              <a:rPr lang="en-US" sz="2800" dirty="0" smtClean="0"/>
              <a:t>robot: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16" y="2334799"/>
            <a:ext cx="2445394" cy="1588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23" y="5087887"/>
            <a:ext cx="7755266" cy="12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3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  : </a:t>
            </a:r>
            <a:br>
              <a:rPr lang="en-US" sz="3600" dirty="0"/>
            </a:br>
            <a:r>
              <a:rPr lang="en-US" sz="3600" dirty="0" err="1"/>
              <a:t>Attraper</a:t>
            </a:r>
            <a:r>
              <a:rPr lang="en-US" sz="3600" dirty="0"/>
              <a:t> la </a:t>
            </a:r>
            <a:r>
              <a:rPr lang="en-US" sz="3600" dirty="0" err="1"/>
              <a:t>balle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err="1" smtClean="0"/>
              <a:t>Ajoute</a:t>
            </a:r>
            <a:r>
              <a:rPr lang="en-US" sz="2800" dirty="0" smtClean="0"/>
              <a:t> </a:t>
            </a:r>
            <a:r>
              <a:rPr lang="en-US" sz="2800" dirty="0"/>
              <a:t>un 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Attente</a:t>
            </a:r>
            <a:r>
              <a:rPr lang="en-US" sz="2800" dirty="0" smtClean="0">
                <a:solidFill>
                  <a:srgbClr val="FCB341"/>
                </a:solidFill>
              </a:rPr>
              <a:t> d'un choc“</a:t>
            </a:r>
            <a:r>
              <a:rPr lang="en-US" sz="2800" dirty="0"/>
              <a:t> et </a:t>
            </a:r>
            <a:r>
              <a:rPr lang="en-US" sz="2800" dirty="0" smtClean="0"/>
              <a:t>configure-le</a:t>
            </a:r>
            <a:r>
              <a:rPr lang="en-US" sz="2800" dirty="0"/>
              <a:t> </a:t>
            </a:r>
            <a:r>
              <a:rPr lang="en-US" sz="2800" dirty="0" smtClean="0"/>
              <a:t>pour </a:t>
            </a:r>
            <a:r>
              <a:rPr lang="en-US" sz="2800" dirty="0" err="1" smtClean="0"/>
              <a:t>que</a:t>
            </a:r>
            <a:r>
              <a:rPr lang="en-US" sz="2800" dirty="0" smtClean="0"/>
              <a:t> le robot </a:t>
            </a:r>
            <a:r>
              <a:rPr lang="en-US" sz="2800" dirty="0" err="1" smtClean="0"/>
              <a:t>détecte</a:t>
            </a:r>
            <a:r>
              <a:rPr lang="en-US" sz="2800" dirty="0" smtClean="0"/>
              <a:t> </a:t>
            </a:r>
            <a:r>
              <a:rPr lang="en-US" sz="2800" dirty="0" err="1" smtClean="0"/>
              <a:t>l’action</a:t>
            </a:r>
            <a:r>
              <a:rPr lang="en-US" sz="2800" dirty="0" smtClean="0"/>
              <a:t> “</a:t>
            </a:r>
            <a:r>
              <a:rPr lang="en-US" sz="2800" dirty="0" err="1"/>
              <a:t>E</a:t>
            </a:r>
            <a:r>
              <a:rPr lang="en-US" sz="2800" dirty="0" err="1" smtClean="0"/>
              <a:t>nfoncé</a:t>
            </a:r>
            <a:r>
              <a:rPr lang="en-US" sz="2800" dirty="0" smtClean="0"/>
              <a:t>” 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62" y="3422901"/>
            <a:ext cx="7619501" cy="10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  : </a:t>
            </a:r>
            <a:br>
              <a:rPr lang="en-US" sz="3600" dirty="0"/>
            </a:br>
            <a:r>
              <a:rPr lang="en-US" sz="3600" dirty="0" err="1"/>
              <a:t>Attraper</a:t>
            </a:r>
            <a:r>
              <a:rPr lang="en-US" sz="3600" dirty="0"/>
              <a:t> la </a:t>
            </a:r>
            <a:r>
              <a:rPr lang="en-US" sz="3600" dirty="0" err="1"/>
              <a:t>balle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err="1" smtClean="0"/>
              <a:t>Ajoute</a:t>
            </a:r>
            <a:r>
              <a:rPr lang="en-US" sz="2800" dirty="0" smtClean="0"/>
              <a:t> </a:t>
            </a:r>
            <a:r>
              <a:rPr lang="en-US" sz="2800" dirty="0"/>
              <a:t>un 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s'arrêter</a:t>
            </a:r>
            <a:r>
              <a:rPr lang="en-US" sz="2800" dirty="0" smtClean="0">
                <a:solidFill>
                  <a:srgbClr val="FCB341"/>
                </a:solidFill>
              </a:rPr>
              <a:t>”</a:t>
            </a:r>
            <a:r>
              <a:rPr lang="en-US" sz="2800" dirty="0"/>
              <a:t> et </a:t>
            </a:r>
            <a:r>
              <a:rPr lang="en-US" sz="2800" dirty="0" smtClean="0"/>
              <a:t>configure-le pour stopper les </a:t>
            </a:r>
            <a:r>
              <a:rPr lang="en-US" sz="2800" dirty="0" err="1" smtClean="0"/>
              <a:t>moteurs</a:t>
            </a:r>
            <a:r>
              <a:rPr lang="en-US" sz="2800" dirty="0"/>
              <a:t> </a:t>
            </a:r>
            <a:r>
              <a:rPr lang="en-US" sz="2800" dirty="0" smtClean="0"/>
              <a:t>C et B: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02" y="2745018"/>
            <a:ext cx="6519559" cy="26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8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  : </a:t>
            </a:r>
            <a:br>
              <a:rPr lang="en-US" sz="3600" dirty="0"/>
            </a:br>
            <a:r>
              <a:rPr lang="en-US" sz="3600" dirty="0" err="1"/>
              <a:t>Attraper</a:t>
            </a:r>
            <a:r>
              <a:rPr lang="en-US" sz="3600" dirty="0"/>
              <a:t> la </a:t>
            </a:r>
            <a:r>
              <a:rPr lang="en-US" sz="3600" dirty="0" err="1"/>
              <a:t>balle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 err="1" smtClean="0"/>
              <a:t>Ajoute</a:t>
            </a:r>
            <a:r>
              <a:rPr lang="en-US" sz="2800" dirty="0" smtClean="0"/>
              <a:t> </a:t>
            </a:r>
            <a:r>
              <a:rPr lang="en-US" sz="2800" dirty="0"/>
              <a:t>un 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Attente</a:t>
            </a:r>
            <a:r>
              <a:rPr lang="en-US" sz="2800" dirty="0" smtClean="0">
                <a:solidFill>
                  <a:srgbClr val="FCB341"/>
                </a:solidFill>
              </a:rPr>
              <a:t>”</a:t>
            </a:r>
            <a:r>
              <a:rPr lang="en-US" sz="2800" dirty="0"/>
              <a:t> et </a:t>
            </a:r>
            <a:r>
              <a:rPr lang="en-US" sz="2800" dirty="0" smtClean="0"/>
              <a:t>configure-le </a:t>
            </a:r>
            <a:r>
              <a:rPr lang="en-US" sz="2800" dirty="0" err="1" smtClean="0"/>
              <a:t>sur</a:t>
            </a:r>
            <a:r>
              <a:rPr lang="en-US" sz="2800" dirty="0" smtClean="0"/>
              <a:t> </a:t>
            </a:r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 smtClean="0"/>
              <a:t>seconde</a:t>
            </a:r>
            <a:r>
              <a:rPr lang="en-US" sz="2800" dirty="0"/>
              <a:t> 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74" y="3139233"/>
            <a:ext cx="8217426" cy="12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7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  : </a:t>
            </a:r>
            <a:br>
              <a:rPr lang="en-US" sz="3600" dirty="0"/>
            </a:br>
            <a:r>
              <a:rPr lang="en-US" sz="3600" dirty="0" err="1"/>
              <a:t>Attraper</a:t>
            </a:r>
            <a:r>
              <a:rPr lang="en-US" sz="3600" dirty="0"/>
              <a:t> la </a:t>
            </a:r>
            <a:r>
              <a:rPr lang="en-US" sz="3600" dirty="0" err="1"/>
              <a:t>balle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8619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dirty="0" err="1" smtClean="0"/>
              <a:t>Ajoute</a:t>
            </a:r>
            <a:r>
              <a:rPr lang="en-US" sz="2800" dirty="0" smtClean="0"/>
              <a:t> </a:t>
            </a:r>
            <a:r>
              <a:rPr lang="en-US" sz="2800" dirty="0"/>
              <a:t>un 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fermer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>
                <a:solidFill>
                  <a:srgbClr val="FCB341"/>
                </a:solidFill>
              </a:rPr>
              <a:t>la </a:t>
            </a:r>
            <a:r>
              <a:rPr lang="en-US" sz="2800" dirty="0" err="1" smtClean="0">
                <a:solidFill>
                  <a:srgbClr val="FCB341"/>
                </a:solidFill>
              </a:rPr>
              <a:t>pince</a:t>
            </a:r>
            <a:r>
              <a:rPr lang="en-US" sz="2800" dirty="0">
                <a:solidFill>
                  <a:srgbClr val="FCB341"/>
                </a:solidFill>
              </a:rPr>
              <a:t>”</a:t>
            </a:r>
            <a:r>
              <a:rPr lang="en-US" sz="2800" dirty="0"/>
              <a:t> et </a:t>
            </a:r>
            <a:r>
              <a:rPr lang="en-US" sz="2800" dirty="0" smtClean="0"/>
              <a:t>configure-le</a:t>
            </a:r>
            <a:r>
              <a:rPr lang="en-US" sz="2800" dirty="0"/>
              <a:t> 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5920" y="2638819"/>
            <a:ext cx="231808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/>
                <a:cs typeface="Comic Sans MS"/>
              </a:rPr>
              <a:t>La </a:t>
            </a:r>
            <a:r>
              <a:rPr lang="en-US" sz="1600" dirty="0" err="1">
                <a:solidFill>
                  <a:srgbClr val="FCB341"/>
                </a:solidFill>
                <a:latin typeface="Comic Sans MS"/>
                <a:cs typeface="Comic Sans MS"/>
              </a:rPr>
              <a:t>fermeture</a:t>
            </a:r>
            <a:r>
              <a:rPr lang="en-US" sz="1600" dirty="0">
                <a:solidFill>
                  <a:srgbClr val="FCB341"/>
                </a:solidFill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de la </a:t>
            </a:r>
            <a:r>
              <a:rPr lang="en-US" sz="1600" dirty="0" err="1">
                <a:latin typeface="Comic Sans MS"/>
                <a:cs typeface="Comic Sans MS"/>
              </a:rPr>
              <a:t>pince</a:t>
            </a:r>
            <a:r>
              <a:rPr lang="en-US" sz="1600" dirty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est</a:t>
            </a:r>
            <a:r>
              <a:rPr lang="en-US" sz="1600" dirty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provoquée</a:t>
            </a:r>
            <a:r>
              <a:rPr lang="en-US" sz="1600" dirty="0">
                <a:latin typeface="Comic Sans MS"/>
                <a:cs typeface="Comic Sans MS"/>
              </a:rPr>
              <a:t> par </a:t>
            </a:r>
            <a:r>
              <a:rPr lang="en-US" sz="1600" dirty="0">
                <a:solidFill>
                  <a:srgbClr val="FCB341"/>
                </a:solidFill>
                <a:latin typeface="Comic Sans MS"/>
                <a:cs typeface="Comic Sans MS"/>
              </a:rPr>
              <a:t>la rotation </a:t>
            </a:r>
            <a:r>
              <a:rPr lang="en-US" sz="1600" dirty="0" err="1">
                <a:solidFill>
                  <a:srgbClr val="FCB341"/>
                </a:solidFill>
                <a:latin typeface="Comic Sans MS"/>
                <a:cs typeface="Comic Sans MS"/>
              </a:rPr>
              <a:t>inversée</a:t>
            </a:r>
            <a:r>
              <a:rPr lang="en-US" sz="1600" dirty="0">
                <a:latin typeface="Comic Sans MS"/>
                <a:cs typeface="Comic Sans MS"/>
              </a:rPr>
              <a:t> du </a:t>
            </a:r>
            <a:r>
              <a:rPr lang="en-US" sz="1600" dirty="0" err="1">
                <a:latin typeface="Comic Sans MS"/>
                <a:cs typeface="Comic Sans MS"/>
              </a:rPr>
              <a:t>moteur</a:t>
            </a:r>
            <a:r>
              <a:rPr lang="en-US" sz="1600" dirty="0">
                <a:latin typeface="Comic Sans MS"/>
                <a:cs typeface="Comic Sans MS"/>
              </a:rPr>
              <a:t> pendant </a:t>
            </a:r>
            <a:r>
              <a:rPr lang="en-US" sz="1600" dirty="0" err="1" smtClean="0">
                <a:latin typeface="Comic Sans MS"/>
                <a:cs typeface="Comic Sans MS"/>
              </a:rPr>
              <a:t>deux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 err="1" smtClean="0">
                <a:latin typeface="Comic Sans MS"/>
                <a:cs typeface="Comic Sans MS"/>
              </a:rPr>
              <a:t>secondes</a:t>
            </a:r>
            <a:r>
              <a:rPr lang="en-US" sz="1600" dirty="0" smtClean="0">
                <a:latin typeface="Comic Sans MS"/>
                <a:cs typeface="Comic Sans MS"/>
              </a:rPr>
              <a:t>.  </a:t>
            </a:r>
            <a:endParaRPr lang="en-US" sz="1600" dirty="0">
              <a:latin typeface="Comic Sans MS"/>
              <a:cs typeface="Comic Sans MS"/>
            </a:endParaRPr>
          </a:p>
          <a:p>
            <a:endParaRPr lang="en-US" sz="1600" dirty="0" smtClean="0">
              <a:latin typeface="Comic Sans MS"/>
              <a:cs typeface="Comic Sans MS"/>
            </a:endParaRPr>
          </a:p>
          <a:p>
            <a:r>
              <a:rPr lang="en-US" sz="1600" dirty="0" smtClean="0">
                <a:latin typeface="Comic Sans MS"/>
                <a:cs typeface="Comic Sans MS"/>
              </a:rPr>
              <a:t>La </a:t>
            </a:r>
            <a:r>
              <a:rPr lang="en-US" sz="1600" dirty="0">
                <a:solidFill>
                  <a:srgbClr val="FCB341"/>
                </a:solidFill>
                <a:latin typeface="Comic Sans MS"/>
                <a:cs typeface="Comic Sans MS"/>
              </a:rPr>
              <a:t>puissance </a:t>
            </a:r>
            <a:r>
              <a:rPr lang="en-US" sz="1600" dirty="0" err="1" smtClean="0">
                <a:latin typeface="Comic Sans MS"/>
                <a:cs typeface="Comic Sans MS"/>
              </a:rPr>
              <a:t>est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 err="1" smtClean="0">
                <a:latin typeface="Comic Sans MS"/>
                <a:cs typeface="Comic Sans MS"/>
              </a:rPr>
              <a:t>suffisante</a:t>
            </a:r>
            <a:r>
              <a:rPr lang="en-US" sz="1600" dirty="0" smtClean="0">
                <a:latin typeface="Comic Sans MS"/>
                <a:cs typeface="Comic Sans MS"/>
              </a:rPr>
              <a:t> pour </a:t>
            </a:r>
            <a:r>
              <a:rPr lang="en-US" sz="1600" dirty="0" err="1" smtClean="0">
                <a:latin typeface="Comic Sans MS"/>
                <a:cs typeface="Comic Sans MS"/>
              </a:rPr>
              <a:t>fermer</a:t>
            </a:r>
            <a:r>
              <a:rPr lang="en-US" sz="1600" dirty="0" smtClean="0">
                <a:latin typeface="Comic Sans MS"/>
                <a:cs typeface="Comic Sans MS"/>
              </a:rPr>
              <a:t> la </a:t>
            </a:r>
            <a:r>
              <a:rPr lang="en-US" sz="1600" dirty="0" err="1" smtClean="0">
                <a:latin typeface="Comic Sans MS"/>
                <a:cs typeface="Comic Sans MS"/>
              </a:rPr>
              <a:t>pince</a:t>
            </a:r>
            <a:r>
              <a:rPr lang="en-US" sz="1600" dirty="0" smtClean="0">
                <a:latin typeface="Comic Sans MS"/>
                <a:cs typeface="Comic Sans MS"/>
              </a:rPr>
              <a:t> en douceur.</a:t>
            </a:r>
            <a:endParaRPr lang="en-US" sz="1600" dirty="0"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44" y="2705810"/>
            <a:ext cx="6287000" cy="1073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44" y="4366834"/>
            <a:ext cx="6287000" cy="140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4960" r="14960"/>
          <a:stretch>
            <a:fillRect/>
          </a:stretch>
        </p:blipFill>
        <p:spPr>
          <a:xfrm>
            <a:off x="1068388" y="1289050"/>
            <a:ext cx="2224087" cy="2492375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3510242" y="1424278"/>
            <a:ext cx="5427096" cy="2102132"/>
          </a:xfrm>
        </p:spPr>
        <p:txBody>
          <a:bodyPr/>
          <a:lstStyle/>
          <a:p>
            <a:r>
              <a:rPr lang="en-US" sz="2400" dirty="0"/>
              <a:t>Son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cerveau</a:t>
            </a:r>
            <a:r>
              <a:rPr lang="en-US" sz="2400" dirty="0" smtClean="0">
                <a:solidFill>
                  <a:srgbClr val="FCB341"/>
                </a:solidFill>
              </a:rPr>
              <a:t>” </a:t>
            </a:r>
            <a:r>
              <a:rPr lang="en-US" sz="2400" dirty="0" err="1"/>
              <a:t>sur</a:t>
            </a:r>
            <a:r>
              <a:rPr lang="en-US" sz="2400" dirty="0"/>
              <a:t> </a:t>
            </a:r>
            <a:r>
              <a:rPr lang="en-US" sz="2400" dirty="0" err="1"/>
              <a:t>lequel</a:t>
            </a:r>
            <a:r>
              <a:rPr lang="en-US" sz="2400" dirty="0"/>
              <a:t> </a:t>
            </a:r>
            <a:r>
              <a:rPr lang="en-US" sz="2400" dirty="0" err="1"/>
              <a:t>seront</a:t>
            </a:r>
            <a:r>
              <a:rPr lang="en-US" sz="2400" dirty="0"/>
              <a:t> </a:t>
            </a:r>
            <a:r>
              <a:rPr lang="en-US" sz="2400" dirty="0" err="1"/>
              <a:t>reliés</a:t>
            </a:r>
            <a:r>
              <a:rPr lang="en-US" sz="2400" dirty="0"/>
              <a:t> les </a:t>
            </a:r>
            <a:r>
              <a:rPr lang="en-US" sz="2400" dirty="0" err="1"/>
              <a:t>capteurs</a:t>
            </a:r>
            <a:r>
              <a:rPr lang="en-US" sz="2400" dirty="0"/>
              <a:t> </a:t>
            </a:r>
            <a:r>
              <a:rPr lang="en-US" sz="2400" dirty="0" smtClean="0"/>
              <a:t>(entrées) et </a:t>
            </a:r>
            <a:r>
              <a:rPr lang="en-US" sz="2400" dirty="0"/>
              <a:t>les </a:t>
            </a:r>
            <a:r>
              <a:rPr lang="en-US" sz="2400" dirty="0" err="1" smtClean="0"/>
              <a:t>moteurs</a:t>
            </a:r>
            <a:r>
              <a:rPr lang="en-US" sz="2400" dirty="0" smtClean="0"/>
              <a:t> (sorties).</a:t>
            </a:r>
            <a:br>
              <a:rPr lang="en-US" sz="2400" dirty="0" smtClean="0"/>
            </a:br>
            <a:r>
              <a:rPr lang="en-US" sz="2400" dirty="0" err="1" smtClean="0"/>
              <a:t>Dans</a:t>
            </a:r>
            <a:r>
              <a:rPr lang="en-US" sz="2400" dirty="0" smtClean="0"/>
              <a:t> </a:t>
            </a:r>
            <a:r>
              <a:rPr lang="en-US" sz="2400" dirty="0" err="1"/>
              <a:t>cette</a:t>
            </a:r>
            <a:r>
              <a:rPr lang="en-US" sz="2400" dirty="0"/>
              <a:t> </a:t>
            </a:r>
            <a:r>
              <a:rPr lang="en-US" sz="2400" dirty="0" err="1"/>
              <a:t>brique</a:t>
            </a:r>
            <a:r>
              <a:rPr lang="en-US" sz="2400" dirty="0"/>
              <a:t>, nous </a:t>
            </a:r>
            <a:r>
              <a:rPr lang="en-US" sz="2400" dirty="0" err="1"/>
              <a:t>téléchargerons</a:t>
            </a:r>
            <a:r>
              <a:rPr lang="en-US" sz="2400" dirty="0"/>
              <a:t> les </a:t>
            </a:r>
            <a:r>
              <a:rPr lang="en-US" sz="2400" dirty="0" err="1"/>
              <a:t>programmes</a:t>
            </a:r>
            <a:r>
              <a:rPr lang="en-US" sz="2400" dirty="0"/>
              <a:t> </a:t>
            </a:r>
            <a:r>
              <a:rPr lang="en-US" sz="2400" dirty="0" err="1"/>
              <a:t>faits</a:t>
            </a:r>
            <a:r>
              <a:rPr lang="en-US" sz="2400" dirty="0"/>
              <a:t> </a:t>
            </a:r>
            <a:r>
              <a:rPr lang="en-US" sz="2400" dirty="0" err="1"/>
              <a:t>sur</a:t>
            </a:r>
            <a:r>
              <a:rPr lang="en-US" sz="2400" dirty="0"/>
              <a:t> le PC.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 quoi </a:t>
            </a:r>
            <a:r>
              <a:rPr lang="en-US" sz="3600" dirty="0" err="1"/>
              <a:t>est</a:t>
            </a:r>
            <a:r>
              <a:rPr lang="en-US" sz="3600" dirty="0"/>
              <a:t> </a:t>
            </a:r>
            <a:r>
              <a:rPr lang="en-US" sz="3600" dirty="0" err="1"/>
              <a:t>composé</a:t>
            </a:r>
            <a:r>
              <a:rPr lang="en-US" sz="3600" dirty="0"/>
              <a:t> ton robot </a:t>
            </a:r>
            <a:r>
              <a:rPr lang="en-US" sz="3600" dirty="0" err="1" smtClean="0"/>
              <a:t>Mindstorms</a:t>
            </a:r>
            <a:r>
              <a:rPr lang="en-US" sz="3600" dirty="0" smtClean="0"/>
              <a:t> NXT ?</a:t>
            </a:r>
            <a:endParaRPr lang="en-US" sz="3600" dirty="0"/>
          </a:p>
        </p:txBody>
      </p:sp>
      <p:sp>
        <p:nvSpPr>
          <p:cNvPr id="15" name="Content Placeholder 13"/>
          <p:cNvSpPr txBox="1">
            <a:spLocks/>
          </p:cNvSpPr>
          <p:nvPr/>
        </p:nvSpPr>
        <p:spPr>
          <a:xfrm>
            <a:off x="3510242" y="3810650"/>
            <a:ext cx="5427096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 </a:t>
            </a:r>
            <a:r>
              <a:rPr lang="en-US" sz="2400" dirty="0" err="1">
                <a:solidFill>
                  <a:srgbClr val="FCB341"/>
                </a:solidFill>
              </a:rPr>
              <a:t>moteurs</a:t>
            </a:r>
            <a:r>
              <a:rPr lang="en-US" sz="2400" dirty="0"/>
              <a:t> :</a:t>
            </a:r>
          </a:p>
          <a:p>
            <a:pPr lvl="1"/>
            <a:r>
              <a:rPr lang="en-US" sz="2000" dirty="0" smtClean="0"/>
              <a:t>le </a:t>
            </a:r>
            <a:r>
              <a:rPr lang="en-US" sz="2000" dirty="0"/>
              <a:t>A active la </a:t>
            </a:r>
            <a:r>
              <a:rPr lang="en-US" sz="2000" dirty="0" err="1"/>
              <a:t>pince</a:t>
            </a:r>
            <a:endParaRPr lang="en-US" sz="2000" dirty="0"/>
          </a:p>
          <a:p>
            <a:pPr lvl="1"/>
            <a:r>
              <a:rPr lang="en-US" sz="2000" dirty="0" smtClean="0"/>
              <a:t>le </a:t>
            </a:r>
            <a:r>
              <a:rPr lang="en-US" sz="2000" dirty="0"/>
              <a:t>B et C font </a:t>
            </a:r>
            <a:r>
              <a:rPr lang="en-US" sz="2000" dirty="0" err="1"/>
              <a:t>tourner</a:t>
            </a:r>
            <a:r>
              <a:rPr lang="en-US" sz="2000" dirty="0"/>
              <a:t> les </a:t>
            </a:r>
            <a:r>
              <a:rPr lang="en-US" sz="2000" dirty="0" err="1"/>
              <a:t>roues</a:t>
            </a:r>
            <a:r>
              <a:rPr lang="en-US" sz="2000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66" y="3923263"/>
            <a:ext cx="1944334" cy="1440312"/>
          </a:xfrm>
          <a:prstGeom prst="rect">
            <a:avLst/>
          </a:prstGeom>
        </p:spPr>
      </p:pic>
      <p:sp>
        <p:nvSpPr>
          <p:cNvPr id="17" name="Content Placeholder 13"/>
          <p:cNvSpPr txBox="1">
            <a:spLocks/>
          </p:cNvSpPr>
          <p:nvPr/>
        </p:nvSpPr>
        <p:spPr>
          <a:xfrm>
            <a:off x="3510241" y="5172714"/>
            <a:ext cx="5427097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 </a:t>
            </a:r>
            <a:r>
              <a:rPr lang="en-US" sz="2400" dirty="0" err="1"/>
              <a:t>pince</a:t>
            </a:r>
            <a:r>
              <a:rPr lang="en-US" sz="2400" dirty="0"/>
              <a:t> pour </a:t>
            </a:r>
            <a:r>
              <a:rPr lang="en-US" sz="2400" dirty="0" err="1">
                <a:solidFill>
                  <a:srgbClr val="FCB341"/>
                </a:solidFill>
              </a:rPr>
              <a:t>attraper</a:t>
            </a:r>
            <a:r>
              <a:rPr lang="en-US" sz="2400" dirty="0">
                <a:solidFill>
                  <a:srgbClr val="FCB341"/>
                </a:solidFill>
              </a:rPr>
              <a:t> </a:t>
            </a:r>
            <a:r>
              <a:rPr lang="en-US" sz="2400" dirty="0"/>
              <a:t>des </a:t>
            </a:r>
            <a:r>
              <a:rPr lang="en-US" sz="2400" dirty="0" err="1"/>
              <a:t>objets</a:t>
            </a:r>
            <a:r>
              <a:rPr lang="en-US" sz="2400" dirty="0"/>
              <a:t>. </a:t>
            </a:r>
            <a:r>
              <a:rPr lang="en-US" sz="2400" dirty="0" err="1"/>
              <a:t>Ici</a:t>
            </a:r>
            <a:r>
              <a:rPr lang="en-US" sz="2400" dirty="0"/>
              <a:t>, </a:t>
            </a:r>
            <a:r>
              <a:rPr lang="en-US" sz="2400" dirty="0" err="1"/>
              <a:t>ce</a:t>
            </a:r>
            <a:r>
              <a:rPr lang="en-US" sz="2400" dirty="0"/>
              <a:t> sera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balle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 smtClean="0"/>
              <a:t>Différents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capteurs</a:t>
            </a:r>
            <a:r>
              <a:rPr lang="en-US" sz="2400" dirty="0" smtClean="0"/>
              <a:t>. 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  : </a:t>
            </a:r>
            <a:br>
              <a:rPr lang="en-US" sz="3600" dirty="0"/>
            </a:br>
            <a:r>
              <a:rPr lang="en-US" sz="3600" dirty="0" err="1"/>
              <a:t>Attraper</a:t>
            </a:r>
            <a:r>
              <a:rPr lang="en-US" sz="3600" dirty="0"/>
              <a:t> la </a:t>
            </a:r>
            <a:r>
              <a:rPr lang="en-US" sz="3600" dirty="0" err="1"/>
              <a:t>balle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400" dirty="0" err="1" smtClean="0"/>
              <a:t>Ajoute</a:t>
            </a:r>
            <a:r>
              <a:rPr lang="en-US" sz="2400" dirty="0" smtClean="0"/>
              <a:t> </a:t>
            </a:r>
            <a:r>
              <a:rPr lang="en-US" sz="2400" dirty="0"/>
              <a:t>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Déplacer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/>
              <a:t> et </a:t>
            </a:r>
            <a:r>
              <a:rPr lang="en-US" sz="2400" dirty="0" smtClean="0"/>
              <a:t>configure-le</a:t>
            </a:r>
            <a:r>
              <a:rPr lang="en-US" sz="2400" dirty="0"/>
              <a:t> 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0910"/>
            <a:ext cx="8039100" cy="1104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79" y="3511104"/>
            <a:ext cx="7823200" cy="158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7088" y="5419432"/>
            <a:ext cx="723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CB341"/>
                </a:solidFill>
                <a:latin typeface="Comic Sans MS"/>
                <a:cs typeface="Comic Sans MS"/>
              </a:rPr>
              <a:t>2,3 rotations </a:t>
            </a:r>
            <a:r>
              <a:rPr lang="fr-FR" sz="1600" dirty="0" smtClean="0">
                <a:latin typeface="Comic Sans MS"/>
                <a:cs typeface="Comic Sans MS"/>
              </a:rPr>
              <a:t>permettent au robot de </a:t>
            </a:r>
            <a:r>
              <a:rPr lang="fr-FR" sz="1600" dirty="0" smtClean="0">
                <a:solidFill>
                  <a:srgbClr val="FCB341"/>
                </a:solidFill>
                <a:latin typeface="Comic Sans MS"/>
                <a:cs typeface="Comic Sans MS"/>
              </a:rPr>
              <a:t>revenir à sa position initiale</a:t>
            </a:r>
            <a:r>
              <a:rPr lang="fr-FR" sz="1600" dirty="0" smtClean="0">
                <a:latin typeface="Comic Sans MS"/>
                <a:cs typeface="Comic Sans MS"/>
              </a:rPr>
              <a:t>. </a:t>
            </a:r>
            <a:endParaRPr lang="fr-FR" sz="1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6655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  : </a:t>
            </a:r>
            <a:br>
              <a:rPr lang="en-US" sz="3600" dirty="0"/>
            </a:br>
            <a:r>
              <a:rPr lang="en-US" sz="3600" dirty="0" err="1"/>
              <a:t>Attraper</a:t>
            </a:r>
            <a:r>
              <a:rPr lang="en-US" sz="3600" dirty="0"/>
              <a:t> la </a:t>
            </a:r>
            <a:r>
              <a:rPr lang="en-US" sz="3600" dirty="0" err="1"/>
              <a:t>balle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sz="2400" dirty="0" err="1" smtClean="0">
                <a:solidFill>
                  <a:srgbClr val="000000"/>
                </a:solidFill>
              </a:rPr>
              <a:t>Sauve</a:t>
            </a:r>
            <a:r>
              <a:rPr lang="en-US" sz="2400" dirty="0" smtClean="0">
                <a:solidFill>
                  <a:srgbClr val="000000"/>
                </a:solidFill>
              </a:rPr>
              <a:t> le </a:t>
            </a:r>
            <a:r>
              <a:rPr lang="en-US" sz="2400" dirty="0" err="1" smtClean="0">
                <a:solidFill>
                  <a:srgbClr val="000000"/>
                </a:solidFill>
              </a:rPr>
              <a:t>programme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 err="1" smtClean="0">
                <a:solidFill>
                  <a:srgbClr val="000000"/>
                </a:solidFill>
              </a:rPr>
              <a:t>Connecte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CB341"/>
                </a:solidFill>
              </a:rPr>
              <a:t>le robot au PC </a:t>
            </a:r>
            <a:r>
              <a:rPr lang="en-US" sz="2400" dirty="0"/>
              <a:t>et </a:t>
            </a:r>
            <a:r>
              <a:rPr lang="en-US" sz="2400" dirty="0" err="1" smtClean="0"/>
              <a:t>allume</a:t>
            </a:r>
            <a:r>
              <a:rPr lang="en-US" sz="2400" dirty="0" smtClean="0"/>
              <a:t>-le.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 smtClean="0"/>
              <a:t>Charge </a:t>
            </a:r>
            <a:r>
              <a:rPr lang="en-US" sz="2400" dirty="0"/>
              <a:t>le </a:t>
            </a:r>
            <a:r>
              <a:rPr lang="en-US" sz="2400" dirty="0" err="1">
                <a:solidFill>
                  <a:srgbClr val="FCB341"/>
                </a:solidFill>
              </a:rPr>
              <a:t>programme</a:t>
            </a:r>
            <a:r>
              <a:rPr lang="en-US" sz="2400" dirty="0">
                <a:solidFill>
                  <a:srgbClr val="FCB341"/>
                </a:solidFill>
              </a:rPr>
              <a:t> </a:t>
            </a:r>
            <a:r>
              <a:rPr lang="en-US" sz="2400" dirty="0" err="1"/>
              <a:t>dans</a:t>
            </a:r>
            <a:r>
              <a:rPr lang="en-US" sz="2400" dirty="0"/>
              <a:t> le robot 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514350" indent="-514350">
              <a:buFont typeface="+mj-lt"/>
              <a:buAutoNum type="arabicPeriod" startAt="8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8"/>
            </a:pPr>
            <a:endParaRPr lang="en-US" sz="2400" dirty="0"/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err="1"/>
              <a:t>Déconnecte</a:t>
            </a:r>
            <a:r>
              <a:rPr lang="en-US" sz="2400" dirty="0"/>
              <a:t> le robot du PC, place-le </a:t>
            </a:r>
            <a:r>
              <a:rPr lang="en-US" sz="2400" dirty="0" err="1"/>
              <a:t>sur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CB341"/>
                </a:solidFill>
              </a:rPr>
              <a:t>la zone de test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1" y="3970397"/>
            <a:ext cx="1008327" cy="9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2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Mission 2  : </a:t>
            </a:r>
            <a:br>
              <a:rPr lang="en-US" sz="3600" dirty="0"/>
            </a:br>
            <a:r>
              <a:rPr lang="en-US" sz="3600" dirty="0" err="1"/>
              <a:t>Attraper</a:t>
            </a:r>
            <a:r>
              <a:rPr lang="en-US" sz="3600" dirty="0"/>
              <a:t> la </a:t>
            </a:r>
            <a:r>
              <a:rPr lang="en-US" sz="3600" dirty="0" err="1"/>
              <a:t>balle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endParaRPr lang="en-US" sz="2400" dirty="0"/>
          </a:p>
          <a:p>
            <a:pPr marL="514350" indent="-514350">
              <a:buFont typeface="+mj-lt"/>
              <a:buAutoNum type="arabicPeriod" startAt="12"/>
            </a:pPr>
            <a:r>
              <a:rPr lang="en-US" sz="2400" b="1" dirty="0" err="1" smtClean="0"/>
              <a:t>Écarte</a:t>
            </a:r>
            <a:r>
              <a:rPr lang="en-US" sz="2400" b="1" dirty="0" smtClean="0"/>
              <a:t> les </a:t>
            </a:r>
            <a:r>
              <a:rPr lang="en-US" sz="2400" b="1" dirty="0" err="1" smtClean="0"/>
              <a:t>pinces</a:t>
            </a:r>
            <a:r>
              <a:rPr lang="en-US" sz="2400" b="1" dirty="0" smtClean="0"/>
              <a:t> du robot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 startAt="12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sz="2400" dirty="0" smtClean="0"/>
              <a:t>Lance </a:t>
            </a:r>
            <a:r>
              <a:rPr lang="en-US" sz="2400" dirty="0"/>
              <a:t>le </a:t>
            </a:r>
            <a:r>
              <a:rPr lang="en-US" sz="2400" dirty="0" err="1" smtClean="0"/>
              <a:t>programme</a:t>
            </a:r>
            <a:r>
              <a:rPr lang="en-US" sz="2400" dirty="0" smtClean="0"/>
              <a:t>. </a:t>
            </a:r>
          </a:p>
          <a:p>
            <a:pPr marL="514350" indent="-514350">
              <a:buFont typeface="+mj-lt"/>
              <a:buAutoNum type="arabicPeriod" startAt="12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sz="2400" dirty="0" smtClean="0"/>
              <a:t>Observe le 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du robot.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5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Mission 3 : </a:t>
            </a:r>
            <a:r>
              <a:rPr lang="en-US" sz="3200" dirty="0" err="1" smtClean="0"/>
              <a:t>Attraper</a:t>
            </a:r>
            <a:r>
              <a:rPr lang="en-US" sz="3200" dirty="0" smtClean="0"/>
              <a:t> la </a:t>
            </a:r>
            <a:r>
              <a:rPr lang="en-US" sz="3200" dirty="0" err="1" smtClean="0"/>
              <a:t>balle</a:t>
            </a:r>
            <a:r>
              <a:rPr lang="en-US" sz="3200" dirty="0" smtClean="0"/>
              <a:t> et faire demi-tour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875779"/>
            <a:ext cx="8229600" cy="261129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CB341"/>
                </a:solidFill>
              </a:rPr>
              <a:t>But de la </a:t>
            </a:r>
            <a:r>
              <a:rPr lang="en-US" sz="2400" dirty="0" smtClean="0">
                <a:solidFill>
                  <a:srgbClr val="FCB341"/>
                </a:solidFill>
              </a:rPr>
              <a:t>mission</a:t>
            </a:r>
          </a:p>
          <a:p>
            <a:pPr marL="0" indent="0">
              <a:buNone/>
            </a:pPr>
            <a:r>
              <a:rPr lang="en-US" sz="2400" dirty="0" smtClean="0"/>
              <a:t>Le </a:t>
            </a:r>
            <a:r>
              <a:rPr lang="en-US" sz="2400" dirty="0"/>
              <a:t>robot </a:t>
            </a:r>
            <a:r>
              <a:rPr lang="en-US" sz="2400" dirty="0" err="1"/>
              <a:t>roule</a:t>
            </a:r>
            <a:r>
              <a:rPr lang="en-US" sz="2400" dirty="0"/>
              <a:t> </a:t>
            </a:r>
            <a:r>
              <a:rPr lang="en-US" sz="2400" dirty="0" err="1"/>
              <a:t>jusqu'à</a:t>
            </a:r>
            <a:r>
              <a:rPr lang="en-US" sz="2400" dirty="0"/>
              <a:t> la </a:t>
            </a:r>
            <a:r>
              <a:rPr lang="en-US" sz="2400" dirty="0" err="1"/>
              <a:t>balle</a:t>
            </a:r>
            <a:r>
              <a:rPr lang="en-US" sz="2400" dirty="0"/>
              <a:t>, attend </a:t>
            </a:r>
            <a:r>
              <a:rPr lang="en-US" sz="2400" dirty="0" err="1" smtClean="0"/>
              <a:t>tu</a:t>
            </a:r>
            <a:r>
              <a:rPr lang="en-US" sz="2400" dirty="0" smtClean="0"/>
              <a:t> </a:t>
            </a:r>
            <a:r>
              <a:rPr lang="en-US" sz="2400" dirty="0"/>
              <a:t>claques des mains, </a:t>
            </a:r>
            <a:r>
              <a:rPr lang="en-US" sz="2400" dirty="0" err="1" smtClean="0"/>
              <a:t>attrape</a:t>
            </a:r>
            <a:r>
              <a:rPr lang="en-US" sz="2400" dirty="0" smtClean="0"/>
              <a:t> la </a:t>
            </a:r>
            <a:r>
              <a:rPr lang="en-US" sz="2400" dirty="0" err="1" smtClean="0"/>
              <a:t>balle</a:t>
            </a:r>
            <a:r>
              <a:rPr lang="en-US" sz="2400" dirty="0" smtClean="0"/>
              <a:t>, fait </a:t>
            </a:r>
            <a:r>
              <a:rPr lang="en-US" sz="2400" dirty="0"/>
              <a:t>un demi-tour, </a:t>
            </a:r>
            <a:r>
              <a:rPr lang="en-US" sz="2400" dirty="0" err="1" smtClean="0"/>
              <a:t>roule</a:t>
            </a:r>
            <a:r>
              <a:rPr lang="en-US" sz="2400" dirty="0" smtClean="0"/>
              <a:t> et </a:t>
            </a:r>
            <a:r>
              <a:rPr lang="en-US" sz="2400" dirty="0" err="1" smtClean="0"/>
              <a:t>s'arrête</a:t>
            </a:r>
            <a:r>
              <a:rPr lang="en-US" sz="2400" dirty="0" smtClean="0"/>
              <a:t> </a:t>
            </a:r>
            <a:r>
              <a:rPr lang="en-US" sz="2400" dirty="0" err="1"/>
              <a:t>à</a:t>
            </a:r>
            <a:r>
              <a:rPr lang="en-US" sz="2400" dirty="0"/>
              <a:t> la </a:t>
            </a:r>
            <a:r>
              <a:rPr lang="en-US" sz="2400" dirty="0" err="1"/>
              <a:t>ligne</a:t>
            </a:r>
            <a:r>
              <a:rPr lang="en-US" sz="2400" dirty="0"/>
              <a:t> </a:t>
            </a:r>
            <a:r>
              <a:rPr lang="en-US" sz="2400" dirty="0" smtClean="0"/>
              <a:t>noire. Le robot </a:t>
            </a:r>
            <a:r>
              <a:rPr lang="en-US" sz="2400" dirty="0" err="1" smtClean="0"/>
              <a:t>relâche</a:t>
            </a:r>
            <a:r>
              <a:rPr lang="en-US" sz="2400" dirty="0" smtClean="0"/>
              <a:t> </a:t>
            </a:r>
            <a:r>
              <a:rPr lang="en-US" sz="2400" dirty="0"/>
              <a:t>la </a:t>
            </a:r>
            <a:r>
              <a:rPr lang="en-US" sz="2400" dirty="0" err="1"/>
              <a:t>balle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 début de la mission </a:t>
            </a:r>
            <a:r>
              <a:rPr lang="en-US" sz="2400" dirty="0" err="1" smtClean="0"/>
              <a:t>ressemble</a:t>
            </a:r>
            <a:r>
              <a:rPr lang="en-US" sz="2400" dirty="0" smtClean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la </a:t>
            </a:r>
            <a:r>
              <a:rPr lang="en-US" sz="2400" dirty="0" err="1" smtClean="0"/>
              <a:t>précédente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78369"/>
            <a:ext cx="8382000" cy="25581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7690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73795"/>
            <a:ext cx="8229600" cy="29794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Crée</a:t>
            </a:r>
            <a:r>
              <a:rPr lang="en-US" sz="2800" dirty="0" smtClean="0"/>
              <a:t> </a:t>
            </a:r>
            <a:r>
              <a:rPr lang="en-US" sz="2800" dirty="0"/>
              <a:t>un nouveau </a:t>
            </a:r>
            <a:r>
              <a:rPr lang="en-US" sz="2800" dirty="0" err="1"/>
              <a:t>programme</a:t>
            </a:r>
            <a:r>
              <a:rPr lang="en-US" sz="2800" dirty="0"/>
              <a:t> </a:t>
            </a:r>
            <a:r>
              <a:rPr lang="en-US" sz="2800" dirty="0" smtClean="0"/>
              <a:t>qui </a:t>
            </a:r>
            <a:r>
              <a:rPr lang="en-US" sz="2800" dirty="0" err="1" smtClean="0"/>
              <a:t>s’appellera</a:t>
            </a:r>
            <a:r>
              <a:rPr lang="en-US" sz="2800" dirty="0" smtClean="0"/>
              <a:t> “Mission3.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Ajoute</a:t>
            </a:r>
            <a:r>
              <a:rPr lang="en-US" sz="2800" dirty="0"/>
              <a:t> un bloc </a:t>
            </a:r>
            <a:r>
              <a:rPr lang="en-US" sz="2800" dirty="0">
                <a:solidFill>
                  <a:srgbClr val="FCB341"/>
                </a:solidFill>
              </a:rPr>
              <a:t>“</a:t>
            </a:r>
            <a:r>
              <a:rPr lang="en-US" sz="2800" dirty="0" err="1">
                <a:solidFill>
                  <a:srgbClr val="FCB341"/>
                </a:solidFill>
              </a:rPr>
              <a:t>Déplacer</a:t>
            </a:r>
            <a:r>
              <a:rPr lang="en-US" sz="2800" dirty="0">
                <a:solidFill>
                  <a:srgbClr val="FCB341"/>
                </a:solidFill>
              </a:rPr>
              <a:t>”</a:t>
            </a:r>
            <a:r>
              <a:rPr lang="en-US" sz="2800" dirty="0"/>
              <a:t> et configure-le pour faire </a:t>
            </a:r>
            <a:r>
              <a:rPr lang="en-US" sz="2800" dirty="0" err="1"/>
              <a:t>avancer</a:t>
            </a:r>
            <a:r>
              <a:rPr lang="en-US" sz="2800" dirty="0"/>
              <a:t> le </a:t>
            </a:r>
            <a:r>
              <a:rPr lang="en-US" sz="2800" dirty="0" smtClean="0"/>
              <a:t>robot: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3" y="4487489"/>
            <a:ext cx="7755266" cy="120079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</p:spPr>
        <p:txBody>
          <a:bodyPr/>
          <a:lstStyle/>
          <a:p>
            <a:r>
              <a:rPr lang="en-US" sz="3200" dirty="0" smtClean="0"/>
              <a:t>Mission 3 : </a:t>
            </a:r>
            <a:r>
              <a:rPr lang="en-US" sz="3200" dirty="0" err="1" smtClean="0"/>
              <a:t>Attraper</a:t>
            </a:r>
            <a:r>
              <a:rPr lang="en-US" sz="3200" dirty="0" smtClean="0"/>
              <a:t> la </a:t>
            </a:r>
            <a:r>
              <a:rPr lang="en-US" sz="3200" dirty="0" err="1" smtClean="0"/>
              <a:t>balle</a:t>
            </a:r>
            <a:r>
              <a:rPr lang="en-US" sz="3200" dirty="0" smtClean="0"/>
              <a:t> et faire demi-tour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423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err="1" smtClean="0"/>
              <a:t>Ajoute</a:t>
            </a:r>
            <a:r>
              <a:rPr lang="en-US" sz="2800" dirty="0" smtClean="0"/>
              <a:t> </a:t>
            </a:r>
            <a:r>
              <a:rPr lang="en-US" sz="2800" dirty="0"/>
              <a:t>un 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Attente</a:t>
            </a:r>
            <a:r>
              <a:rPr lang="en-US" sz="2800" dirty="0" smtClean="0">
                <a:solidFill>
                  <a:srgbClr val="FCB341"/>
                </a:solidFill>
              </a:rPr>
              <a:t> d'un choc“</a:t>
            </a:r>
            <a:r>
              <a:rPr lang="en-US" sz="2800" dirty="0"/>
              <a:t> et </a:t>
            </a:r>
            <a:r>
              <a:rPr lang="en-US" sz="2800" dirty="0" smtClean="0"/>
              <a:t>configure-le</a:t>
            </a:r>
            <a:r>
              <a:rPr lang="en-US" sz="2800" dirty="0"/>
              <a:t> </a:t>
            </a:r>
            <a:r>
              <a:rPr lang="en-US" sz="2800" dirty="0" smtClean="0"/>
              <a:t>pour </a:t>
            </a:r>
            <a:r>
              <a:rPr lang="en-US" sz="2800" dirty="0" err="1" smtClean="0"/>
              <a:t>que</a:t>
            </a:r>
            <a:r>
              <a:rPr lang="en-US" sz="2800" dirty="0" smtClean="0"/>
              <a:t> le robot </a:t>
            </a:r>
            <a:r>
              <a:rPr lang="en-US" sz="2800" dirty="0" err="1" smtClean="0"/>
              <a:t>détecte</a:t>
            </a:r>
            <a:r>
              <a:rPr lang="en-US" sz="2800" dirty="0" smtClean="0"/>
              <a:t> </a:t>
            </a:r>
            <a:r>
              <a:rPr lang="en-US" sz="2800" dirty="0" err="1" smtClean="0"/>
              <a:t>l’action</a:t>
            </a:r>
            <a:r>
              <a:rPr lang="en-US" sz="2800" dirty="0" smtClean="0"/>
              <a:t> “</a:t>
            </a:r>
            <a:r>
              <a:rPr lang="en-US" sz="2800" dirty="0" err="1" smtClean="0"/>
              <a:t>Enfoncé</a:t>
            </a:r>
            <a:r>
              <a:rPr lang="en-US" sz="2800" dirty="0" smtClean="0"/>
              <a:t>”: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62" y="3422901"/>
            <a:ext cx="7619501" cy="107905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</p:spPr>
        <p:txBody>
          <a:bodyPr/>
          <a:lstStyle/>
          <a:p>
            <a:r>
              <a:rPr lang="en-US" sz="3200" dirty="0" smtClean="0"/>
              <a:t>Mission 3 : </a:t>
            </a:r>
            <a:r>
              <a:rPr lang="en-US" sz="3200" dirty="0" err="1" smtClean="0"/>
              <a:t>Attraper</a:t>
            </a:r>
            <a:r>
              <a:rPr lang="en-US" sz="3200" dirty="0" smtClean="0"/>
              <a:t> la </a:t>
            </a:r>
            <a:r>
              <a:rPr lang="en-US" sz="3200" dirty="0" err="1" smtClean="0"/>
              <a:t>balle</a:t>
            </a:r>
            <a:r>
              <a:rPr lang="en-US" sz="3200" dirty="0" smtClean="0"/>
              <a:t> et faire demi-tour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61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err="1" smtClean="0"/>
              <a:t>Ajoute</a:t>
            </a:r>
            <a:r>
              <a:rPr lang="en-US" sz="2800" dirty="0" smtClean="0"/>
              <a:t> </a:t>
            </a:r>
            <a:r>
              <a:rPr lang="en-US" sz="2800" dirty="0"/>
              <a:t>un 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s'arrêter</a:t>
            </a:r>
            <a:r>
              <a:rPr lang="en-US" sz="2800" dirty="0" smtClean="0">
                <a:solidFill>
                  <a:srgbClr val="FCB341"/>
                </a:solidFill>
              </a:rPr>
              <a:t>”</a:t>
            </a:r>
            <a:r>
              <a:rPr lang="en-US" sz="2800" dirty="0"/>
              <a:t> et </a:t>
            </a:r>
            <a:r>
              <a:rPr lang="en-US" sz="2800" dirty="0" smtClean="0"/>
              <a:t>configure-le pour stopper les </a:t>
            </a:r>
            <a:r>
              <a:rPr lang="en-US" sz="2800" dirty="0" err="1" smtClean="0"/>
              <a:t>moteurs</a:t>
            </a:r>
            <a:r>
              <a:rPr lang="en-US" sz="2800" dirty="0"/>
              <a:t> </a:t>
            </a:r>
            <a:r>
              <a:rPr lang="en-US" sz="2800" dirty="0" smtClean="0"/>
              <a:t>C et B: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551" y="2881912"/>
            <a:ext cx="4856699" cy="196625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</p:spPr>
        <p:txBody>
          <a:bodyPr/>
          <a:lstStyle/>
          <a:p>
            <a:r>
              <a:rPr lang="en-US" sz="3200" dirty="0" smtClean="0"/>
              <a:t>Mission 3 : </a:t>
            </a:r>
            <a:r>
              <a:rPr lang="en-US" sz="3200" dirty="0" err="1" smtClean="0"/>
              <a:t>Attraper</a:t>
            </a:r>
            <a:r>
              <a:rPr lang="en-US" sz="3200" dirty="0" smtClean="0"/>
              <a:t> la </a:t>
            </a:r>
            <a:r>
              <a:rPr lang="en-US" sz="3200" dirty="0" err="1" smtClean="0"/>
              <a:t>balle</a:t>
            </a:r>
            <a:r>
              <a:rPr lang="en-US" sz="3200" dirty="0" smtClean="0"/>
              <a:t> et faire demi-tour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22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3 : </a:t>
            </a:r>
            <a:r>
              <a:rPr lang="en-US" sz="3200" dirty="0" err="1"/>
              <a:t>Attraper</a:t>
            </a:r>
            <a:r>
              <a:rPr lang="en-US" sz="3200" dirty="0"/>
              <a:t> la </a:t>
            </a:r>
            <a:r>
              <a:rPr lang="en-US" sz="3200" dirty="0" err="1"/>
              <a:t>balle</a:t>
            </a:r>
            <a:r>
              <a:rPr lang="en-US" sz="3200" dirty="0"/>
              <a:t> et faire demi-tour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dirty="0" err="1" smtClean="0"/>
              <a:t>Ajoute</a:t>
            </a:r>
            <a:r>
              <a:rPr lang="en-US" sz="2400" dirty="0" smtClean="0"/>
              <a:t> le </a:t>
            </a:r>
            <a:r>
              <a:rPr lang="en-US" sz="2400" dirty="0"/>
              <a:t>bloc </a:t>
            </a:r>
            <a:r>
              <a:rPr lang="en-US" sz="2400" dirty="0">
                <a:solidFill>
                  <a:srgbClr val="FCB341"/>
                </a:solidFill>
              </a:rPr>
              <a:t>“</a:t>
            </a:r>
            <a:r>
              <a:rPr lang="en-US" sz="2400" dirty="0" err="1">
                <a:solidFill>
                  <a:srgbClr val="FCB341"/>
                </a:solidFill>
              </a:rPr>
              <a:t>capteur</a:t>
            </a:r>
            <a:r>
              <a:rPr lang="en-US" sz="2400" dirty="0">
                <a:solidFill>
                  <a:srgbClr val="FCB341"/>
                </a:solidFill>
              </a:rPr>
              <a:t> de bruit”</a:t>
            </a:r>
            <a:r>
              <a:rPr lang="en-US" sz="2400" dirty="0"/>
              <a:t> et </a:t>
            </a:r>
            <a:r>
              <a:rPr lang="en-US" sz="2400" dirty="0" err="1" smtClean="0"/>
              <a:t>paramètre</a:t>
            </a:r>
            <a:r>
              <a:rPr lang="en-US" sz="2400" dirty="0" smtClean="0"/>
              <a:t>-le</a:t>
            </a:r>
            <a:r>
              <a:rPr lang="en-US" sz="2400" dirty="0"/>
              <a:t> </a:t>
            </a:r>
            <a:r>
              <a:rPr lang="en-US" sz="2400" dirty="0" smtClean="0"/>
              <a:t>pour </a:t>
            </a:r>
            <a:r>
              <a:rPr lang="en-US" sz="2400" dirty="0" err="1" smtClean="0"/>
              <a:t>que</a:t>
            </a:r>
            <a:r>
              <a:rPr lang="en-US" sz="2400" dirty="0" smtClean="0"/>
              <a:t> le robot </a:t>
            </a:r>
            <a:r>
              <a:rPr lang="en-US" sz="2400" dirty="0" err="1" smtClean="0"/>
              <a:t>réagisse</a:t>
            </a:r>
            <a:r>
              <a:rPr lang="en-US" sz="2400" dirty="0" smtClean="0"/>
              <a:t> </a:t>
            </a:r>
            <a:r>
              <a:rPr lang="en-US" sz="2400" dirty="0" err="1" smtClean="0"/>
              <a:t>lorsque</a:t>
            </a:r>
            <a:r>
              <a:rPr lang="en-US" sz="2400" dirty="0" smtClean="0"/>
              <a:t> </a:t>
            </a:r>
            <a:r>
              <a:rPr lang="en-US" sz="2400" dirty="0" err="1" smtClean="0"/>
              <a:t>l’on</a:t>
            </a:r>
            <a:r>
              <a:rPr lang="en-US" sz="2400" dirty="0" smtClean="0"/>
              <a:t> claque </a:t>
            </a:r>
            <a:r>
              <a:rPr lang="en-US" sz="2400" dirty="0" err="1" smtClean="0"/>
              <a:t>dans</a:t>
            </a:r>
            <a:r>
              <a:rPr lang="en-US" sz="2400" dirty="0" smtClean="0"/>
              <a:t> les mains (son &gt; 50):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84" y="4449499"/>
            <a:ext cx="6832600" cy="1155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2893089"/>
            <a:ext cx="5308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3 : </a:t>
            </a:r>
            <a:r>
              <a:rPr lang="en-US" sz="3200" dirty="0" err="1"/>
              <a:t>Attraper</a:t>
            </a:r>
            <a:r>
              <a:rPr lang="en-US" sz="3200" dirty="0"/>
              <a:t> la </a:t>
            </a:r>
            <a:r>
              <a:rPr lang="en-US" sz="3200" dirty="0" err="1"/>
              <a:t>balle</a:t>
            </a:r>
            <a:r>
              <a:rPr lang="en-US" sz="3200" dirty="0"/>
              <a:t> et faire demi-tour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8619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dirty="0" err="1" smtClean="0"/>
              <a:t>Ajoute</a:t>
            </a:r>
            <a:r>
              <a:rPr lang="en-US" sz="2800" dirty="0"/>
              <a:t> </a:t>
            </a:r>
            <a:r>
              <a:rPr lang="en-US" sz="2800" dirty="0" smtClean="0"/>
              <a:t>un </a:t>
            </a:r>
            <a:r>
              <a:rPr lang="en-US" sz="2800" dirty="0"/>
              <a:t>bloc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fermer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>
                <a:solidFill>
                  <a:srgbClr val="FCB341"/>
                </a:solidFill>
              </a:rPr>
              <a:t>la </a:t>
            </a:r>
            <a:r>
              <a:rPr lang="en-US" sz="2800" dirty="0" err="1" smtClean="0">
                <a:solidFill>
                  <a:srgbClr val="FCB341"/>
                </a:solidFill>
              </a:rPr>
              <a:t>pince</a:t>
            </a:r>
            <a:r>
              <a:rPr lang="en-US" sz="2800" dirty="0">
                <a:solidFill>
                  <a:srgbClr val="FCB341"/>
                </a:solidFill>
              </a:rPr>
              <a:t>”</a:t>
            </a:r>
            <a:r>
              <a:rPr lang="en-US" sz="2800" dirty="0"/>
              <a:t> et </a:t>
            </a:r>
            <a:r>
              <a:rPr lang="en-US" sz="2800" dirty="0" smtClean="0"/>
              <a:t>configure-le</a:t>
            </a:r>
            <a:r>
              <a:rPr lang="en-US" sz="2800" dirty="0"/>
              <a:t> 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63481"/>
            <a:ext cx="6553200" cy="1079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39" y="3902915"/>
            <a:ext cx="7563007" cy="168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3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3 : </a:t>
            </a:r>
            <a:r>
              <a:rPr lang="en-US" sz="3200" dirty="0" err="1"/>
              <a:t>Attraper</a:t>
            </a:r>
            <a:r>
              <a:rPr lang="en-US" sz="3200" dirty="0"/>
              <a:t> la </a:t>
            </a:r>
            <a:r>
              <a:rPr lang="en-US" sz="3200" dirty="0" err="1"/>
              <a:t>balle</a:t>
            </a:r>
            <a:r>
              <a:rPr lang="en-US" sz="3200" dirty="0"/>
              <a:t> et faire demi-tour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dirty="0" err="1" smtClean="0"/>
              <a:t>Ajoute</a:t>
            </a:r>
            <a:r>
              <a:rPr lang="en-US" sz="2400" dirty="0" smtClean="0"/>
              <a:t> </a:t>
            </a:r>
            <a:r>
              <a:rPr lang="en-US" sz="2400" dirty="0"/>
              <a:t>un bloc </a:t>
            </a:r>
            <a:r>
              <a:rPr lang="en-US" sz="2400" dirty="0">
                <a:solidFill>
                  <a:srgbClr val="FCB341"/>
                </a:solidFill>
              </a:rPr>
              <a:t>“</a:t>
            </a:r>
            <a:r>
              <a:rPr lang="en-US" sz="2400" dirty="0" err="1">
                <a:solidFill>
                  <a:srgbClr val="FCB341"/>
                </a:solidFill>
              </a:rPr>
              <a:t>Déplacer</a:t>
            </a:r>
            <a:r>
              <a:rPr lang="en-US" sz="2400" dirty="0">
                <a:solidFill>
                  <a:srgbClr val="FCB341"/>
                </a:solidFill>
              </a:rPr>
              <a:t>”</a:t>
            </a:r>
            <a:r>
              <a:rPr lang="en-US" sz="2400" dirty="0"/>
              <a:t> </a:t>
            </a:r>
            <a:r>
              <a:rPr lang="en-US" sz="2400" dirty="0" smtClean="0"/>
              <a:t>pour </a:t>
            </a:r>
            <a:r>
              <a:rPr lang="en-US" sz="2400" dirty="0" err="1" smtClean="0"/>
              <a:t>reculer</a:t>
            </a:r>
            <a:r>
              <a:rPr lang="en-US" sz="2400" dirty="0" smtClean="0"/>
              <a:t> de 0,5 rotation: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599536"/>
            <a:ext cx="2938264" cy="1068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557" y="3873336"/>
            <a:ext cx="6137788" cy="13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8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Capteurs</a:t>
            </a:r>
            <a:r>
              <a:rPr lang="en-US" sz="4000" dirty="0"/>
              <a:t> </a:t>
            </a:r>
            <a:r>
              <a:rPr lang="en-US" sz="4000" dirty="0" err="1"/>
              <a:t>montés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sur</a:t>
            </a:r>
            <a:r>
              <a:rPr lang="en-US" sz="4000" dirty="0" smtClean="0"/>
              <a:t> </a:t>
            </a:r>
            <a:r>
              <a:rPr lang="en-US" sz="4000" dirty="0"/>
              <a:t>le robot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76757" y="1600201"/>
            <a:ext cx="6710043" cy="1219199"/>
          </a:xfrm>
        </p:spPr>
        <p:txBody>
          <a:bodyPr/>
          <a:lstStyle/>
          <a:p>
            <a:r>
              <a:rPr lang="en-US" sz="2000" dirty="0"/>
              <a:t>Avec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CB341"/>
                </a:solidFill>
              </a:rPr>
              <a:t>capteur</a:t>
            </a:r>
            <a:r>
              <a:rPr lang="en-US" sz="2000" dirty="0">
                <a:solidFill>
                  <a:srgbClr val="FCB341"/>
                </a:solidFill>
              </a:rPr>
              <a:t> de contact</a:t>
            </a:r>
            <a:r>
              <a:rPr lang="en-US" sz="2000" dirty="0"/>
              <a:t> sensible </a:t>
            </a:r>
            <a:r>
              <a:rPr lang="en-US" sz="2000" dirty="0" err="1"/>
              <a:t>à</a:t>
            </a:r>
            <a:r>
              <a:rPr lang="en-US" sz="2000" dirty="0"/>
              <a:t> la </a:t>
            </a:r>
            <a:r>
              <a:rPr lang="en-US" sz="2000" dirty="0" err="1"/>
              <a:t>pression</a:t>
            </a:r>
            <a:r>
              <a:rPr lang="en-US" sz="2000" dirty="0"/>
              <a:t> (</a:t>
            </a:r>
            <a:r>
              <a:rPr lang="en-US" sz="2000" dirty="0" err="1"/>
              <a:t>sorte</a:t>
            </a:r>
            <a:r>
              <a:rPr lang="en-US" sz="2000" dirty="0"/>
              <a:t> </a:t>
            </a:r>
            <a:r>
              <a:rPr lang="en-US" sz="2000" dirty="0" err="1"/>
              <a:t>d’interrupteur</a:t>
            </a:r>
            <a:r>
              <a:rPr lang="en-US" sz="2000" dirty="0"/>
              <a:t>)</a:t>
            </a:r>
            <a:r>
              <a:rPr lang="en-US" sz="2000" dirty="0" smtClean="0"/>
              <a:t>, ton </a:t>
            </a:r>
            <a:r>
              <a:rPr lang="en-US" sz="2000" dirty="0"/>
              <a:t>robot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découvrir</a:t>
            </a:r>
            <a:r>
              <a:rPr lang="en-US" sz="2000" dirty="0"/>
              <a:t> la sensation du </a:t>
            </a:r>
            <a:r>
              <a:rPr lang="en-US" sz="2000" dirty="0">
                <a:solidFill>
                  <a:srgbClr val="FCB341"/>
                </a:solidFill>
              </a:rPr>
              <a:t>“</a:t>
            </a:r>
            <a:r>
              <a:rPr lang="en-US" sz="2000" dirty="0" err="1">
                <a:solidFill>
                  <a:srgbClr val="FCB341"/>
                </a:solidFill>
              </a:rPr>
              <a:t>toucher</a:t>
            </a:r>
            <a:r>
              <a:rPr lang="en-US" sz="2000" dirty="0">
                <a:solidFill>
                  <a:srgbClr val="FCB341"/>
                </a:solidFill>
              </a:rPr>
              <a:t>”</a:t>
            </a:r>
            <a:r>
              <a:rPr lang="en-US" sz="2000" dirty="0"/>
              <a:t>  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1" y="1600327"/>
            <a:ext cx="1323837" cy="1219073"/>
          </a:xfrm>
          <a:prstGeom prst="rect">
            <a:avLst/>
          </a:prstGeom>
        </p:spPr>
      </p:pic>
      <p:sp>
        <p:nvSpPr>
          <p:cNvPr id="11" name="Content Placeholder 7"/>
          <p:cNvSpPr txBox="1">
            <a:spLocks/>
          </p:cNvSpPr>
          <p:nvPr/>
        </p:nvSpPr>
        <p:spPr>
          <a:xfrm>
            <a:off x="1976757" y="2937422"/>
            <a:ext cx="6710043" cy="12191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 </a:t>
            </a:r>
            <a:r>
              <a:rPr lang="en-US" sz="2000" dirty="0" smtClean="0">
                <a:solidFill>
                  <a:srgbClr val="FCB341"/>
                </a:solidFill>
              </a:rPr>
              <a:t>“</a:t>
            </a:r>
            <a:r>
              <a:rPr lang="en-US" sz="2000" dirty="0" err="1" smtClean="0">
                <a:solidFill>
                  <a:srgbClr val="FCB341"/>
                </a:solidFill>
              </a:rPr>
              <a:t>capteur</a:t>
            </a:r>
            <a:r>
              <a:rPr lang="en-US" sz="2000" dirty="0" smtClean="0">
                <a:solidFill>
                  <a:srgbClr val="FCB341"/>
                </a:solidFill>
              </a:rPr>
              <a:t> </a:t>
            </a:r>
            <a:r>
              <a:rPr lang="en-US" sz="2000" dirty="0">
                <a:solidFill>
                  <a:srgbClr val="FCB341"/>
                </a:solidFill>
              </a:rPr>
              <a:t>de </a:t>
            </a:r>
            <a:r>
              <a:rPr lang="en-US" sz="2000" dirty="0" smtClean="0">
                <a:solidFill>
                  <a:srgbClr val="FCB341"/>
                </a:solidFill>
              </a:rPr>
              <a:t>lumière” </a:t>
            </a:r>
            <a:r>
              <a:rPr lang="en-US" sz="2000" dirty="0" err="1"/>
              <a:t>réagit</a:t>
            </a:r>
            <a:r>
              <a:rPr lang="en-US" sz="2000" dirty="0"/>
              <a:t> </a:t>
            </a:r>
            <a:r>
              <a:rPr lang="en-US" sz="2000" dirty="0" err="1"/>
              <a:t>selon</a:t>
            </a:r>
            <a:r>
              <a:rPr lang="en-US" sz="2000" dirty="0"/>
              <a:t> </a:t>
            </a:r>
            <a:r>
              <a:rPr lang="en-US" sz="2000" dirty="0" err="1"/>
              <a:t>l’intensité</a:t>
            </a:r>
            <a:r>
              <a:rPr lang="en-US" sz="2000" dirty="0"/>
              <a:t> de la lumière (lumière </a:t>
            </a:r>
            <a:r>
              <a:rPr lang="en-US" sz="2000" dirty="0" err="1"/>
              <a:t>présente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absente)</a:t>
            </a:r>
            <a:r>
              <a:rPr lang="en-US" sz="2000" dirty="0" smtClean="0"/>
              <a:t>. </a:t>
            </a:r>
            <a:r>
              <a:rPr lang="en-US" sz="2000" dirty="0" err="1" smtClean="0"/>
              <a:t>À</a:t>
            </a:r>
            <a:r>
              <a:rPr lang="en-US" sz="2000" dirty="0" smtClean="0"/>
              <a:t> </a:t>
            </a:r>
            <a:r>
              <a:rPr lang="en-US" sz="2000" dirty="0" err="1" smtClean="0"/>
              <a:t>partir</a:t>
            </a:r>
            <a:r>
              <a:rPr lang="en-US" sz="2000" dirty="0" smtClean="0"/>
              <a:t> de la version NXT 2.0, le </a:t>
            </a:r>
            <a:r>
              <a:rPr lang="en-US" sz="2000" dirty="0" err="1" smtClean="0"/>
              <a:t>capteur</a:t>
            </a:r>
            <a:r>
              <a:rPr lang="en-US" sz="2000" dirty="0" smtClean="0"/>
              <a:t> de lumière </a:t>
            </a:r>
            <a:r>
              <a:rPr lang="en-US" sz="2000" dirty="0" err="1" smtClean="0"/>
              <a:t>supporte</a:t>
            </a:r>
            <a:r>
              <a:rPr lang="en-US" sz="2000" dirty="0" smtClean="0"/>
              <a:t> la </a:t>
            </a:r>
            <a:r>
              <a:rPr lang="en-US" sz="2000" dirty="0" err="1" smtClean="0"/>
              <a:t>couleur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21" y="2946865"/>
            <a:ext cx="1340673" cy="1219200"/>
          </a:xfrm>
          <a:prstGeom prst="rect">
            <a:avLst/>
          </a:prstGeom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1976756" y="4293530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 </a:t>
            </a:r>
            <a:r>
              <a:rPr lang="en-US" sz="2000" dirty="0" smtClean="0">
                <a:solidFill>
                  <a:srgbClr val="FCB341"/>
                </a:solidFill>
              </a:rPr>
              <a:t>“</a:t>
            </a:r>
            <a:r>
              <a:rPr lang="en-US" sz="2000" dirty="0" err="1" smtClean="0">
                <a:solidFill>
                  <a:srgbClr val="FCB341"/>
                </a:solidFill>
              </a:rPr>
              <a:t>capteur</a:t>
            </a:r>
            <a:r>
              <a:rPr lang="en-US" sz="2000" dirty="0" smtClean="0">
                <a:solidFill>
                  <a:srgbClr val="FCB341"/>
                </a:solidFill>
              </a:rPr>
              <a:t> </a:t>
            </a:r>
            <a:r>
              <a:rPr lang="en-US" sz="2000" dirty="0" err="1" smtClean="0">
                <a:solidFill>
                  <a:srgbClr val="FCB341"/>
                </a:solidFill>
              </a:rPr>
              <a:t>ultrasonique</a:t>
            </a:r>
            <a:r>
              <a:rPr lang="en-US" sz="2000" dirty="0" smtClean="0">
                <a:solidFill>
                  <a:srgbClr val="FCB341"/>
                </a:solidFill>
              </a:rPr>
              <a:t>” </a:t>
            </a:r>
            <a:r>
              <a:rPr lang="en-US" sz="2000" dirty="0" err="1"/>
              <a:t>réagit</a:t>
            </a:r>
            <a:r>
              <a:rPr lang="en-US" sz="2000" dirty="0"/>
              <a:t> </a:t>
            </a:r>
            <a:r>
              <a:rPr lang="en-US" sz="2000" dirty="0" err="1"/>
              <a:t>à</a:t>
            </a:r>
            <a:r>
              <a:rPr lang="en-US" sz="2000" dirty="0"/>
              <a:t> </a:t>
            </a:r>
            <a:r>
              <a:rPr lang="en-US" sz="2000" dirty="0" smtClean="0"/>
              <a:t>la </a:t>
            </a:r>
            <a:r>
              <a:rPr lang="en-US" sz="2000" dirty="0" err="1" smtClean="0"/>
              <a:t>présence</a:t>
            </a:r>
            <a:r>
              <a:rPr lang="en-US" sz="2000" dirty="0" smtClean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à</a:t>
            </a:r>
            <a:r>
              <a:rPr lang="en-US" sz="2000" dirty="0"/>
              <a:t> </a:t>
            </a:r>
            <a:r>
              <a:rPr lang="en-US" sz="2000" dirty="0" err="1"/>
              <a:t>l'absence</a:t>
            </a:r>
            <a:r>
              <a:rPr lang="en-US" sz="2000" dirty="0"/>
              <a:t> d'un objet.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21" y="4293530"/>
            <a:ext cx="1371729" cy="1008391"/>
          </a:xfrm>
          <a:prstGeom prst="rect">
            <a:avLst/>
          </a:prstGeom>
        </p:spPr>
      </p:pic>
      <p:sp>
        <p:nvSpPr>
          <p:cNvPr id="15" name="Content Placeholder 7"/>
          <p:cNvSpPr txBox="1">
            <a:spLocks/>
          </p:cNvSpPr>
          <p:nvPr/>
        </p:nvSpPr>
        <p:spPr>
          <a:xfrm>
            <a:off x="1976756" y="5392443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 </a:t>
            </a:r>
            <a:r>
              <a:rPr lang="en-US" sz="2000" dirty="0" smtClean="0">
                <a:solidFill>
                  <a:srgbClr val="FCB341"/>
                </a:solidFill>
              </a:rPr>
              <a:t>“</a:t>
            </a:r>
            <a:r>
              <a:rPr lang="en-US" sz="2000" dirty="0" err="1" smtClean="0">
                <a:solidFill>
                  <a:srgbClr val="FCB341"/>
                </a:solidFill>
              </a:rPr>
              <a:t>capteur</a:t>
            </a:r>
            <a:r>
              <a:rPr lang="en-US" sz="2000" dirty="0" smtClean="0">
                <a:solidFill>
                  <a:srgbClr val="FCB341"/>
                </a:solidFill>
              </a:rPr>
              <a:t> </a:t>
            </a:r>
            <a:r>
              <a:rPr lang="en-US" sz="2000" dirty="0">
                <a:solidFill>
                  <a:srgbClr val="FCB341"/>
                </a:solidFill>
              </a:rPr>
              <a:t>de </a:t>
            </a:r>
            <a:r>
              <a:rPr lang="en-US" sz="2000" dirty="0" smtClean="0">
                <a:solidFill>
                  <a:srgbClr val="FCB341"/>
                </a:solidFill>
              </a:rPr>
              <a:t>bruit” </a:t>
            </a:r>
            <a:r>
              <a:rPr lang="en-US" sz="2000" dirty="0" err="1"/>
              <a:t>réagit</a:t>
            </a:r>
            <a:r>
              <a:rPr lang="en-US" sz="2000" dirty="0"/>
              <a:t> au bruit (</a:t>
            </a:r>
            <a:r>
              <a:rPr lang="en-US" sz="2000" dirty="0" err="1"/>
              <a:t>quand</a:t>
            </a:r>
            <a:r>
              <a:rPr lang="en-US" sz="2000" dirty="0"/>
              <a:t> on claque des mains, par </a:t>
            </a:r>
            <a:r>
              <a:rPr lang="en-US" sz="2000" dirty="0" err="1"/>
              <a:t>exemple</a:t>
            </a:r>
            <a:r>
              <a:rPr lang="en-US" sz="2000" dirty="0"/>
              <a:t>).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93" y="5429385"/>
            <a:ext cx="1371457" cy="9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2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3 : </a:t>
            </a:r>
            <a:r>
              <a:rPr lang="en-US" sz="3200" dirty="0" err="1"/>
              <a:t>Attraper</a:t>
            </a:r>
            <a:r>
              <a:rPr lang="en-US" sz="3200" dirty="0"/>
              <a:t> la </a:t>
            </a:r>
            <a:r>
              <a:rPr lang="en-US" sz="3200" dirty="0" err="1"/>
              <a:t>balle</a:t>
            </a:r>
            <a:r>
              <a:rPr lang="en-US" sz="3200" dirty="0"/>
              <a:t> et faire demi-tour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sz="2400" dirty="0" err="1" smtClean="0"/>
              <a:t>Fais</a:t>
            </a:r>
            <a:r>
              <a:rPr lang="en-US" sz="2400" dirty="0" smtClean="0"/>
              <a:t> </a:t>
            </a:r>
            <a:r>
              <a:rPr lang="en-US" sz="2400" dirty="0"/>
              <a:t>un </a:t>
            </a:r>
            <a:r>
              <a:rPr lang="en-US" sz="2400" dirty="0">
                <a:solidFill>
                  <a:srgbClr val="FCB341"/>
                </a:solidFill>
              </a:rPr>
              <a:t>demi-tour </a:t>
            </a:r>
            <a:r>
              <a:rPr lang="en-US" sz="2400" dirty="0"/>
              <a:t>au </a:t>
            </a:r>
            <a:r>
              <a:rPr lang="en-US" sz="2400" dirty="0" smtClean="0"/>
              <a:t>robot en </a:t>
            </a:r>
            <a:r>
              <a:rPr lang="en-US" sz="2400" dirty="0" err="1" smtClean="0"/>
              <a:t>appliquant</a:t>
            </a:r>
            <a:r>
              <a:rPr lang="en-US" sz="2400" dirty="0" smtClean="0"/>
              <a:t> au </a:t>
            </a:r>
            <a:r>
              <a:rPr lang="en-US" sz="2400" dirty="0" err="1" smtClean="0"/>
              <a:t>moteur</a:t>
            </a:r>
            <a:r>
              <a:rPr lang="en-US" sz="2400" dirty="0" smtClean="0"/>
              <a:t> C </a:t>
            </a:r>
            <a:r>
              <a:rPr lang="en-US" sz="2400" dirty="0" err="1" smtClean="0"/>
              <a:t>une</a:t>
            </a:r>
            <a:r>
              <a:rPr lang="en-US" sz="2400" dirty="0" smtClean="0"/>
              <a:t> rotation de 370 </a:t>
            </a:r>
            <a:r>
              <a:rPr lang="en-US" sz="2400" dirty="0" err="1" smtClean="0"/>
              <a:t>degrés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190" y="2528852"/>
            <a:ext cx="4280600" cy="12717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399" y="4111915"/>
            <a:ext cx="6870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3 : </a:t>
            </a:r>
            <a:r>
              <a:rPr lang="en-US" sz="3200" dirty="0" err="1"/>
              <a:t>Attraper</a:t>
            </a:r>
            <a:r>
              <a:rPr lang="en-US" sz="3200" dirty="0"/>
              <a:t> la </a:t>
            </a:r>
            <a:r>
              <a:rPr lang="en-US" sz="3200" dirty="0" err="1"/>
              <a:t>balle</a:t>
            </a:r>
            <a:r>
              <a:rPr lang="en-US" sz="3200" dirty="0"/>
              <a:t> et faire demi-tour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sz="2400" dirty="0" err="1" smtClean="0"/>
              <a:t>Fais</a:t>
            </a:r>
            <a:r>
              <a:rPr lang="en-US" sz="2400" dirty="0" smtClean="0"/>
              <a:t> </a:t>
            </a:r>
            <a:r>
              <a:rPr lang="en-US" sz="2400" dirty="0" err="1" smtClean="0"/>
              <a:t>avancer</a:t>
            </a:r>
            <a:r>
              <a:rPr lang="en-US" sz="2400" dirty="0" smtClean="0"/>
              <a:t> le </a:t>
            </a:r>
            <a:r>
              <a:rPr lang="en-US" sz="2400" dirty="0" err="1">
                <a:solidFill>
                  <a:srgbClr val="000000"/>
                </a:solidFill>
              </a:rPr>
              <a:t>moteur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</a:t>
            </a:r>
            <a:r>
              <a:rPr lang="en-US" sz="2400" dirty="0" smtClean="0"/>
              <a:t> de 370 </a:t>
            </a:r>
            <a:r>
              <a:rPr lang="en-US" sz="2400" dirty="0" err="1" smtClean="0"/>
              <a:t>degrés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209800"/>
            <a:ext cx="63246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769" y="3739260"/>
            <a:ext cx="6883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8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3 : </a:t>
            </a:r>
            <a:r>
              <a:rPr lang="en-US" sz="3200" dirty="0" err="1"/>
              <a:t>Attraper</a:t>
            </a:r>
            <a:r>
              <a:rPr lang="en-US" sz="3200" dirty="0"/>
              <a:t> la </a:t>
            </a:r>
            <a:r>
              <a:rPr lang="en-US" sz="3200" dirty="0" err="1"/>
              <a:t>balle</a:t>
            </a:r>
            <a:r>
              <a:rPr lang="en-US" sz="3200" dirty="0"/>
              <a:t> et faire demi-tour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sz="2400" dirty="0" err="1" smtClean="0"/>
              <a:t>Ajoute</a:t>
            </a:r>
            <a:r>
              <a:rPr lang="en-US" sz="2400" dirty="0" smtClean="0"/>
              <a:t> </a:t>
            </a:r>
            <a:r>
              <a:rPr lang="en-US" sz="2400" dirty="0"/>
              <a:t>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Déplacer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smtClean="0"/>
              <a:t> pour faire </a:t>
            </a:r>
            <a:r>
              <a:rPr lang="en-US" sz="2400" dirty="0" err="1" smtClean="0"/>
              <a:t>avancer</a:t>
            </a:r>
            <a:r>
              <a:rPr lang="en-US" sz="2400" dirty="0" smtClean="0"/>
              <a:t> le robot: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507587"/>
            <a:ext cx="7581900" cy="120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540" y="3996082"/>
            <a:ext cx="6832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4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3 : </a:t>
            </a:r>
            <a:r>
              <a:rPr lang="en-US" sz="3200" dirty="0" err="1"/>
              <a:t>Attraper</a:t>
            </a:r>
            <a:r>
              <a:rPr lang="en-US" sz="3200" dirty="0"/>
              <a:t> la </a:t>
            </a:r>
            <a:r>
              <a:rPr lang="en-US" sz="3200" dirty="0" err="1"/>
              <a:t>balle</a:t>
            </a:r>
            <a:r>
              <a:rPr lang="en-US" sz="3200" dirty="0"/>
              <a:t> et faire demi-tour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171"/>
            <a:ext cx="8229600" cy="4125992"/>
          </a:xfrm>
        </p:spPr>
        <p:txBody>
          <a:bodyPr/>
          <a:lstStyle/>
          <a:p>
            <a:pPr marL="457200" indent="-457200">
              <a:buFont typeface="+mj-lt"/>
              <a:buAutoNum type="arabicPeriod" startAt="11"/>
            </a:pPr>
            <a:r>
              <a:rPr lang="en-US" sz="2400" dirty="0" smtClean="0"/>
              <a:t>Si </a:t>
            </a:r>
            <a:r>
              <a:rPr lang="en-US" sz="2400" dirty="0" err="1" smtClean="0"/>
              <a:t>tu</a:t>
            </a:r>
            <a:r>
              <a:rPr lang="en-US" sz="2400" dirty="0" smtClean="0"/>
              <a:t> as </a:t>
            </a:r>
            <a:r>
              <a:rPr lang="en-US" sz="2400" dirty="0" err="1" smtClean="0"/>
              <a:t>une</a:t>
            </a:r>
            <a:r>
              <a:rPr lang="en-US" sz="2400" dirty="0" smtClean="0"/>
              <a:t> version </a:t>
            </a:r>
            <a:r>
              <a:rPr lang="en-US" sz="2400" b="1" dirty="0" smtClean="0"/>
              <a:t>NXT 1.0</a:t>
            </a:r>
            <a:r>
              <a:rPr lang="en-US" sz="2400" dirty="0" smtClean="0"/>
              <a:t>, </a:t>
            </a:r>
            <a:r>
              <a:rPr lang="en-US" sz="2400" dirty="0" err="1"/>
              <a:t>a</a:t>
            </a:r>
            <a:r>
              <a:rPr lang="en-US" sz="2400" dirty="0" err="1" smtClean="0"/>
              <a:t>joute</a:t>
            </a:r>
            <a:r>
              <a:rPr lang="en-US" sz="2400" dirty="0" smtClean="0"/>
              <a:t> </a:t>
            </a:r>
            <a:r>
              <a:rPr lang="en-US" sz="2400" dirty="0"/>
              <a:t>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Attendre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smtClean="0"/>
              <a:t> </a:t>
            </a:r>
            <a:r>
              <a:rPr lang="en-US" sz="2400" dirty="0"/>
              <a:t>en </a:t>
            </a:r>
            <a:r>
              <a:rPr lang="en-US" sz="2400" dirty="0" err="1"/>
              <a:t>utilisant</a:t>
            </a:r>
            <a:r>
              <a:rPr lang="en-US" sz="2400" dirty="0"/>
              <a:t> le </a:t>
            </a:r>
            <a:r>
              <a:rPr lang="en-US" sz="2400" dirty="0" err="1">
                <a:solidFill>
                  <a:srgbClr val="FCB341"/>
                </a:solidFill>
              </a:rPr>
              <a:t>capteur</a:t>
            </a:r>
            <a:r>
              <a:rPr lang="en-US" sz="2400" dirty="0">
                <a:solidFill>
                  <a:srgbClr val="FCB341"/>
                </a:solidFill>
              </a:rPr>
              <a:t> de lumière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54" y="2927056"/>
            <a:ext cx="8763000" cy="116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647090"/>
            <a:ext cx="6858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3 : </a:t>
            </a:r>
            <a:r>
              <a:rPr lang="en-US" sz="3200" dirty="0" err="1"/>
              <a:t>Attraper</a:t>
            </a:r>
            <a:r>
              <a:rPr lang="en-US" sz="3200" dirty="0"/>
              <a:t> la </a:t>
            </a:r>
            <a:r>
              <a:rPr lang="en-US" sz="3200" dirty="0" err="1"/>
              <a:t>balle</a:t>
            </a:r>
            <a:r>
              <a:rPr lang="en-US" sz="3200" dirty="0"/>
              <a:t> et faire demi-tour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171"/>
            <a:ext cx="8229600" cy="4125992"/>
          </a:xfrm>
        </p:spPr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2400" dirty="0" smtClean="0"/>
              <a:t>Si </a:t>
            </a:r>
            <a:r>
              <a:rPr lang="en-US" sz="2400" dirty="0" err="1" smtClean="0"/>
              <a:t>tu</a:t>
            </a:r>
            <a:r>
              <a:rPr lang="en-US" sz="2400" dirty="0" smtClean="0"/>
              <a:t> as </a:t>
            </a:r>
            <a:r>
              <a:rPr lang="en-US" sz="2400" dirty="0" err="1" smtClean="0"/>
              <a:t>une</a:t>
            </a:r>
            <a:r>
              <a:rPr lang="en-US" sz="2400" dirty="0" smtClean="0"/>
              <a:t> version </a:t>
            </a:r>
            <a:r>
              <a:rPr lang="en-US" sz="2400" b="1" dirty="0" smtClean="0"/>
              <a:t>NXT 2.0</a:t>
            </a:r>
            <a:r>
              <a:rPr lang="en-US" sz="2400" dirty="0" smtClean="0"/>
              <a:t>, </a:t>
            </a:r>
            <a:r>
              <a:rPr lang="en-US" sz="2400" dirty="0" err="1"/>
              <a:t>a</a:t>
            </a:r>
            <a:r>
              <a:rPr lang="en-US" sz="2400" dirty="0" err="1" smtClean="0"/>
              <a:t>joute</a:t>
            </a:r>
            <a:r>
              <a:rPr lang="en-US" sz="2400" dirty="0" smtClean="0"/>
              <a:t> </a:t>
            </a:r>
            <a:r>
              <a:rPr lang="en-US" sz="2400" dirty="0"/>
              <a:t>un 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Attendre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smtClean="0"/>
              <a:t> </a:t>
            </a:r>
            <a:r>
              <a:rPr lang="en-US" sz="2400" dirty="0"/>
              <a:t>en </a:t>
            </a:r>
            <a:r>
              <a:rPr lang="en-US" sz="2400" dirty="0" err="1"/>
              <a:t>utilisant</a:t>
            </a:r>
            <a:r>
              <a:rPr lang="en-US" sz="2400" dirty="0"/>
              <a:t> le </a:t>
            </a:r>
            <a:r>
              <a:rPr lang="en-US" sz="2400" dirty="0" err="1">
                <a:solidFill>
                  <a:srgbClr val="FCB341"/>
                </a:solidFill>
              </a:rPr>
              <a:t>capteur</a:t>
            </a:r>
            <a:r>
              <a:rPr lang="en-US" sz="2400" dirty="0">
                <a:solidFill>
                  <a:srgbClr val="FCB341"/>
                </a:solidFill>
              </a:rPr>
              <a:t> de </a:t>
            </a:r>
            <a:r>
              <a:rPr lang="en-US" sz="2400" dirty="0" smtClean="0">
                <a:solidFill>
                  <a:srgbClr val="FCB341"/>
                </a:solidFill>
              </a:rPr>
              <a:t>lumière </a:t>
            </a:r>
            <a:r>
              <a:rPr lang="en-US" sz="2400" b="1" dirty="0" err="1" smtClean="0">
                <a:solidFill>
                  <a:srgbClr val="FCB341"/>
                </a:solidFill>
              </a:rPr>
              <a:t>couleur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882900"/>
            <a:ext cx="8394700" cy="107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165" y="4229100"/>
            <a:ext cx="6883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 3 : </a:t>
            </a:r>
            <a:r>
              <a:rPr lang="en-US" sz="3200" dirty="0" err="1"/>
              <a:t>Attraper</a:t>
            </a:r>
            <a:r>
              <a:rPr lang="en-US" sz="3200" dirty="0"/>
              <a:t> la </a:t>
            </a:r>
            <a:r>
              <a:rPr lang="en-US" sz="3200" dirty="0" err="1"/>
              <a:t>balle</a:t>
            </a:r>
            <a:r>
              <a:rPr lang="en-US" sz="3200" dirty="0"/>
              <a:t> et faire demi-tour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700"/>
            <a:ext cx="8229600" cy="4521463"/>
          </a:xfrm>
        </p:spPr>
        <p:txBody>
          <a:bodyPr/>
          <a:lstStyle/>
          <a:p>
            <a:pPr marL="457200" indent="-457200">
              <a:buFont typeface="+mj-lt"/>
              <a:buAutoNum type="arabicPeriod" startAt="13"/>
            </a:pPr>
            <a:r>
              <a:rPr lang="en-US" sz="2400" dirty="0" err="1" smtClean="0"/>
              <a:t>Ajoute</a:t>
            </a:r>
            <a:r>
              <a:rPr lang="en-US" sz="2400" dirty="0" smtClean="0"/>
              <a:t> </a:t>
            </a:r>
            <a:r>
              <a:rPr lang="en-US" sz="2400" dirty="0"/>
              <a:t>un bloc </a:t>
            </a:r>
            <a:r>
              <a:rPr lang="en-US" sz="2400" dirty="0" smtClean="0">
                <a:solidFill>
                  <a:srgbClr val="FCB341"/>
                </a:solidFill>
              </a:rPr>
              <a:t>“Stop” </a:t>
            </a:r>
            <a:r>
              <a:rPr lang="en-US" sz="2400" dirty="0"/>
              <a:t>pour stopper </a:t>
            </a:r>
            <a:r>
              <a:rPr lang="en-US" sz="2400" dirty="0" smtClean="0"/>
              <a:t>les </a:t>
            </a:r>
            <a:r>
              <a:rPr lang="en-US" sz="2400" dirty="0" err="1" smtClean="0"/>
              <a:t>moteurs</a:t>
            </a:r>
            <a:r>
              <a:rPr lang="en-US" sz="2400" dirty="0" smtClean="0"/>
              <a:t> B et C du </a:t>
            </a:r>
            <a:r>
              <a:rPr lang="en-US" sz="2400" dirty="0" err="1" smtClean="0"/>
              <a:t>mindstorms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 startAt="13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14"/>
            </a:pPr>
            <a:r>
              <a:rPr lang="en-US" sz="2400" dirty="0" smtClean="0"/>
              <a:t>Pour </a:t>
            </a:r>
            <a:r>
              <a:rPr lang="en-US" sz="2400" dirty="0" err="1" smtClean="0"/>
              <a:t>terminer</a:t>
            </a:r>
            <a:r>
              <a:rPr lang="en-US" sz="2400" dirty="0" smtClean="0"/>
              <a:t>, </a:t>
            </a:r>
            <a:r>
              <a:rPr lang="en-US" sz="2400" dirty="0" err="1" smtClean="0"/>
              <a:t>ajoute</a:t>
            </a:r>
            <a:r>
              <a:rPr lang="en-US" sz="2400" dirty="0" smtClean="0"/>
              <a:t> un </a:t>
            </a:r>
            <a:r>
              <a:rPr lang="en-US" sz="2400" dirty="0"/>
              <a:t>bloc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Ouverture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>
                <a:solidFill>
                  <a:srgbClr val="FCB341"/>
                </a:solidFill>
              </a:rPr>
              <a:t>de la </a:t>
            </a:r>
            <a:r>
              <a:rPr lang="en-US" sz="2400" dirty="0" err="1" smtClean="0">
                <a:solidFill>
                  <a:srgbClr val="FCB341"/>
                </a:solidFill>
              </a:rPr>
              <a:t>pince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 smtClean="0"/>
              <a:t> pour </a:t>
            </a:r>
            <a:r>
              <a:rPr lang="en-US" sz="2400" dirty="0" err="1" smtClean="0"/>
              <a:t>relâcher</a:t>
            </a:r>
            <a:r>
              <a:rPr lang="en-US" sz="2400" dirty="0" smtClean="0"/>
              <a:t> la </a:t>
            </a:r>
            <a:r>
              <a:rPr lang="en-US" sz="2400" dirty="0" err="1" smtClean="0"/>
              <a:t>balle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7878" y="3954269"/>
            <a:ext cx="2683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mic Sans MS"/>
                <a:cs typeface="Comic Sans MS"/>
              </a:rPr>
              <a:t>Le </a:t>
            </a:r>
            <a:r>
              <a:rPr lang="en-US" sz="1500" dirty="0" err="1">
                <a:solidFill>
                  <a:srgbClr val="FCB341"/>
                </a:solidFill>
                <a:latin typeface="Comic Sans MS"/>
                <a:cs typeface="Comic Sans MS"/>
              </a:rPr>
              <a:t>servomoteur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 A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doit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être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actionné</a:t>
            </a:r>
            <a:r>
              <a:rPr lang="en-US" sz="1500" dirty="0">
                <a:latin typeface="Comic Sans MS"/>
                <a:cs typeface="Comic Sans MS"/>
              </a:rPr>
              <a:t> pendant </a:t>
            </a:r>
            <a:r>
              <a:rPr lang="en-US" sz="1500" dirty="0" err="1">
                <a:latin typeface="Comic Sans MS"/>
                <a:cs typeface="Comic Sans MS"/>
              </a:rPr>
              <a:t>une</a:t>
            </a:r>
            <a:r>
              <a:rPr lang="en-US" sz="1500" dirty="0">
                <a:latin typeface="Comic Sans MS"/>
                <a:cs typeface="Comic Sans MS"/>
              </a:rPr>
              <a:t> demi-</a:t>
            </a:r>
            <a:r>
              <a:rPr lang="en-US" sz="1500" dirty="0" err="1">
                <a:latin typeface="Comic Sans MS"/>
                <a:cs typeface="Comic Sans MS"/>
              </a:rPr>
              <a:t>seconde</a:t>
            </a:r>
            <a:r>
              <a:rPr lang="en-US" sz="1500" dirty="0">
                <a:latin typeface="Comic Sans MS"/>
                <a:cs typeface="Comic Sans MS"/>
              </a:rPr>
              <a:t>.  </a:t>
            </a:r>
            <a:endParaRPr lang="en-US" sz="1500" dirty="0" smtClean="0">
              <a:latin typeface="Comic Sans MS"/>
              <a:cs typeface="Comic Sans MS"/>
            </a:endParaRPr>
          </a:p>
          <a:p>
            <a:endParaRPr lang="en-US" sz="1500" dirty="0" smtClean="0">
              <a:latin typeface="Comic Sans MS"/>
              <a:cs typeface="Comic Sans MS"/>
            </a:endParaRPr>
          </a:p>
          <a:p>
            <a:endParaRPr lang="en-US" sz="1500" dirty="0">
              <a:latin typeface="Comic Sans MS"/>
              <a:cs typeface="Comic Sans MS"/>
            </a:endParaRPr>
          </a:p>
          <a:p>
            <a:r>
              <a:rPr lang="en-US" sz="1500" dirty="0" smtClean="0">
                <a:latin typeface="Comic Sans MS"/>
                <a:cs typeface="Comic Sans MS"/>
              </a:rPr>
              <a:t>La 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puissance</a:t>
            </a:r>
            <a:r>
              <a:rPr lang="en-US" sz="1500" dirty="0">
                <a:latin typeface="Comic Sans MS"/>
                <a:cs typeface="Comic Sans MS"/>
              </a:rPr>
              <a:t> pour </a:t>
            </a:r>
            <a:r>
              <a:rPr lang="en-US" sz="1500" dirty="0" err="1">
                <a:latin typeface="Comic Sans MS"/>
                <a:cs typeface="Comic Sans MS"/>
              </a:rPr>
              <a:t>cette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opération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n'a</a:t>
            </a:r>
            <a:r>
              <a:rPr lang="en-US" sz="1500" dirty="0">
                <a:latin typeface="Comic Sans MS"/>
                <a:cs typeface="Comic Sans MS"/>
              </a:rPr>
              <a:t> pas </a:t>
            </a:r>
            <a:r>
              <a:rPr lang="en-US" sz="1500" dirty="0" err="1">
                <a:latin typeface="Comic Sans MS"/>
                <a:cs typeface="Comic Sans MS"/>
              </a:rPr>
              <a:t>besoin</a:t>
            </a:r>
            <a:r>
              <a:rPr lang="en-US" sz="1500" dirty="0">
                <a:latin typeface="Comic Sans MS"/>
                <a:cs typeface="Comic Sans MS"/>
              </a:rPr>
              <a:t> d'être </a:t>
            </a:r>
            <a:r>
              <a:rPr lang="en-US" sz="1500" dirty="0" err="1">
                <a:latin typeface="Comic Sans MS"/>
                <a:cs typeface="Comic Sans MS"/>
              </a:rPr>
              <a:t>importante</a:t>
            </a:r>
            <a:r>
              <a:rPr lang="en-US" sz="1500" dirty="0">
                <a:latin typeface="Comic Sans MS"/>
                <a:cs typeface="Comic Sans MS"/>
              </a:rPr>
              <a:t> =&gt; 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30%</a:t>
            </a:r>
            <a:r>
              <a:rPr lang="en-US" sz="1500" dirty="0">
                <a:latin typeface="Comic Sans MS"/>
                <a:cs typeface="Comic Sans MS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98" y="2121520"/>
            <a:ext cx="2285620" cy="1047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750" y="4078077"/>
            <a:ext cx="3010503" cy="905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441" y="5066161"/>
            <a:ext cx="4725777" cy="10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2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sz="2400" dirty="0" err="1" smtClean="0">
                <a:solidFill>
                  <a:srgbClr val="000000"/>
                </a:solidFill>
              </a:rPr>
              <a:t>Sauve</a:t>
            </a:r>
            <a:r>
              <a:rPr lang="en-US" sz="2400" dirty="0" smtClean="0">
                <a:solidFill>
                  <a:srgbClr val="000000"/>
                </a:solidFill>
              </a:rPr>
              <a:t> le </a:t>
            </a:r>
            <a:r>
              <a:rPr lang="en-US" sz="2400" dirty="0" err="1" smtClean="0">
                <a:solidFill>
                  <a:srgbClr val="000000"/>
                </a:solidFill>
              </a:rPr>
              <a:t>programme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 err="1" smtClean="0">
                <a:solidFill>
                  <a:srgbClr val="000000"/>
                </a:solidFill>
              </a:rPr>
              <a:t>Connecte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CB341"/>
                </a:solidFill>
              </a:rPr>
              <a:t>le robot au PC </a:t>
            </a:r>
            <a:r>
              <a:rPr lang="en-US" sz="2400" dirty="0"/>
              <a:t>et </a:t>
            </a:r>
            <a:r>
              <a:rPr lang="en-US" sz="2400" dirty="0" err="1" smtClean="0"/>
              <a:t>allume</a:t>
            </a:r>
            <a:r>
              <a:rPr lang="en-US" sz="2400" dirty="0" smtClean="0"/>
              <a:t>-le.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 smtClean="0"/>
              <a:t>Charge </a:t>
            </a:r>
            <a:r>
              <a:rPr lang="en-US" sz="2400" dirty="0"/>
              <a:t>le </a:t>
            </a:r>
            <a:r>
              <a:rPr lang="en-US" sz="2400" dirty="0" err="1">
                <a:solidFill>
                  <a:srgbClr val="FCB341"/>
                </a:solidFill>
              </a:rPr>
              <a:t>programme</a:t>
            </a:r>
            <a:r>
              <a:rPr lang="en-US" sz="2400" dirty="0">
                <a:solidFill>
                  <a:srgbClr val="FCB341"/>
                </a:solidFill>
              </a:rPr>
              <a:t> </a:t>
            </a:r>
            <a:r>
              <a:rPr lang="en-US" sz="2400" dirty="0" err="1"/>
              <a:t>dans</a:t>
            </a:r>
            <a:r>
              <a:rPr lang="en-US" sz="2400" dirty="0"/>
              <a:t> le robot 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514350" indent="-514350">
              <a:buFont typeface="+mj-lt"/>
              <a:buAutoNum type="arabicPeriod" startAt="8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8"/>
            </a:pPr>
            <a:endParaRPr lang="en-US" sz="2400" dirty="0"/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err="1"/>
              <a:t>Déconnecte</a:t>
            </a:r>
            <a:r>
              <a:rPr lang="en-US" sz="2400" dirty="0"/>
              <a:t> le robot du PC, place-le </a:t>
            </a:r>
            <a:r>
              <a:rPr lang="en-US" sz="2400" dirty="0" err="1"/>
              <a:t>sur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CB341"/>
                </a:solidFill>
              </a:rPr>
              <a:t>la zone de test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1" y="3970397"/>
            <a:ext cx="1008327" cy="93640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833590" y="427038"/>
            <a:ext cx="600560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r>
              <a:rPr lang="en-US" sz="3200" dirty="0" smtClean="0"/>
              <a:t>Mission 3 : </a:t>
            </a:r>
            <a:r>
              <a:rPr lang="en-US" sz="3200" dirty="0" err="1" smtClean="0"/>
              <a:t>Attraper</a:t>
            </a:r>
            <a:r>
              <a:rPr lang="en-US" sz="3200" dirty="0" smtClean="0"/>
              <a:t> la </a:t>
            </a:r>
            <a:r>
              <a:rPr lang="en-US" sz="3200" dirty="0" err="1" smtClean="0"/>
              <a:t>balle</a:t>
            </a:r>
            <a:r>
              <a:rPr lang="en-US" sz="3200" dirty="0" smtClean="0"/>
              <a:t> et faire demi-tour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641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endParaRPr lang="en-US" sz="2400" dirty="0"/>
          </a:p>
          <a:p>
            <a:pPr marL="514350" indent="-514350">
              <a:buFont typeface="+mj-lt"/>
              <a:buAutoNum type="arabicPeriod" startAt="12"/>
            </a:pPr>
            <a:r>
              <a:rPr lang="en-US" sz="2400" b="1" smtClean="0"/>
              <a:t>Écarte </a:t>
            </a:r>
            <a:r>
              <a:rPr lang="en-US" sz="2400" b="1" dirty="0" smtClean="0"/>
              <a:t>les </a:t>
            </a:r>
            <a:r>
              <a:rPr lang="en-US" sz="2400" b="1" dirty="0" err="1" smtClean="0"/>
              <a:t>pinces</a:t>
            </a:r>
            <a:r>
              <a:rPr lang="en-US" sz="2400" b="1" dirty="0" smtClean="0"/>
              <a:t> du robot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 startAt="12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sz="2400" dirty="0" smtClean="0"/>
              <a:t>Lance </a:t>
            </a:r>
            <a:r>
              <a:rPr lang="en-US" sz="2400" dirty="0"/>
              <a:t>le </a:t>
            </a:r>
            <a:r>
              <a:rPr lang="en-US" sz="2400" dirty="0" err="1" smtClean="0"/>
              <a:t>programme</a:t>
            </a:r>
            <a:r>
              <a:rPr lang="en-US" sz="2400" dirty="0" smtClean="0"/>
              <a:t>. </a:t>
            </a:r>
          </a:p>
          <a:p>
            <a:pPr marL="514350" indent="-514350">
              <a:buFont typeface="+mj-lt"/>
              <a:buAutoNum type="arabicPeriod" startAt="12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sz="2400" dirty="0" smtClean="0"/>
              <a:t>Observe le 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du robot.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3590" y="427038"/>
            <a:ext cx="600560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r>
              <a:rPr lang="en-US" sz="3200" dirty="0" smtClean="0"/>
              <a:t>Mission 3 : </a:t>
            </a:r>
            <a:r>
              <a:rPr lang="en-US" sz="3200" dirty="0" err="1" smtClean="0"/>
              <a:t>Attraper</a:t>
            </a:r>
            <a:r>
              <a:rPr lang="en-US" sz="3200" dirty="0" smtClean="0"/>
              <a:t> la </a:t>
            </a:r>
            <a:r>
              <a:rPr lang="en-US" sz="3200" dirty="0" err="1" smtClean="0"/>
              <a:t>balle</a:t>
            </a:r>
            <a:r>
              <a:rPr lang="en-US" sz="3200" dirty="0" smtClean="0"/>
              <a:t> et faire demi-tour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201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875780"/>
            <a:ext cx="8229600" cy="209414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CB341"/>
                </a:solidFill>
              </a:rPr>
              <a:t>But de la </a:t>
            </a:r>
            <a:r>
              <a:rPr lang="en-US" sz="2400" dirty="0" smtClean="0">
                <a:solidFill>
                  <a:srgbClr val="FCB341"/>
                </a:solidFill>
              </a:rPr>
              <a:t>mission</a:t>
            </a:r>
          </a:p>
          <a:p>
            <a:pPr marL="0" indent="0">
              <a:buNone/>
            </a:pPr>
            <a:r>
              <a:rPr lang="en-US" sz="2400" dirty="0" smtClean="0"/>
              <a:t>Le </a:t>
            </a:r>
            <a:r>
              <a:rPr lang="en-US" sz="2400" dirty="0"/>
              <a:t>robot </a:t>
            </a:r>
            <a:r>
              <a:rPr lang="en-US" sz="2400" dirty="0" err="1"/>
              <a:t>détecte</a:t>
            </a:r>
            <a:r>
              <a:rPr lang="en-US" sz="2400" dirty="0"/>
              <a:t> la </a:t>
            </a:r>
            <a:r>
              <a:rPr lang="en-US" sz="2400" dirty="0" err="1"/>
              <a:t>balle</a:t>
            </a:r>
            <a:r>
              <a:rPr lang="en-US" sz="2400" dirty="0"/>
              <a:t> grâce </a:t>
            </a:r>
            <a:r>
              <a:rPr lang="en-US" sz="2400" dirty="0" err="1"/>
              <a:t>à</a:t>
            </a:r>
            <a:r>
              <a:rPr lang="en-US" sz="2400" dirty="0"/>
              <a:t> son </a:t>
            </a:r>
            <a:r>
              <a:rPr lang="en-US" sz="2400" dirty="0" err="1"/>
              <a:t>capteur</a:t>
            </a:r>
            <a:r>
              <a:rPr lang="en-US" sz="2400" dirty="0"/>
              <a:t> </a:t>
            </a:r>
            <a:r>
              <a:rPr lang="en-US" sz="2400" dirty="0" err="1" smtClean="0"/>
              <a:t>d'ultrason</a:t>
            </a:r>
            <a:r>
              <a:rPr lang="en-US" sz="2400" dirty="0" smtClean="0"/>
              <a:t>. Le robot </a:t>
            </a:r>
            <a:r>
              <a:rPr lang="en-US" sz="2400" dirty="0" err="1"/>
              <a:t>roule</a:t>
            </a:r>
            <a:r>
              <a:rPr lang="en-US" sz="2400" dirty="0"/>
              <a:t> </a:t>
            </a:r>
            <a:r>
              <a:rPr lang="en-US" sz="2400" dirty="0" err="1"/>
              <a:t>jusqu'à</a:t>
            </a:r>
            <a:r>
              <a:rPr lang="en-US" sz="2400" dirty="0"/>
              <a:t> la </a:t>
            </a:r>
            <a:r>
              <a:rPr lang="en-US" sz="2400" dirty="0" err="1"/>
              <a:t>balle</a:t>
            </a:r>
            <a:r>
              <a:rPr lang="en-US" sz="2400" dirty="0"/>
              <a:t>, attend </a:t>
            </a:r>
            <a:r>
              <a:rPr lang="en-US" sz="2400" dirty="0" err="1"/>
              <a:t>tu</a:t>
            </a:r>
            <a:r>
              <a:rPr lang="en-US" sz="2400" dirty="0"/>
              <a:t> claques des mains</a:t>
            </a:r>
            <a:r>
              <a:rPr lang="en-US" sz="2400"/>
              <a:t>, </a:t>
            </a:r>
            <a:r>
              <a:rPr lang="en-US" sz="2400" smtClean="0"/>
              <a:t>attrape </a:t>
            </a:r>
            <a:r>
              <a:rPr lang="en-US" sz="2400" dirty="0"/>
              <a:t>la </a:t>
            </a:r>
            <a:r>
              <a:rPr lang="en-US" sz="2400" dirty="0" err="1"/>
              <a:t>balle</a:t>
            </a:r>
            <a:r>
              <a:rPr lang="en-US" sz="2400" dirty="0"/>
              <a:t>, fait un demi-tour, </a:t>
            </a:r>
            <a:r>
              <a:rPr lang="en-US" sz="2400" dirty="0" err="1"/>
              <a:t>roule</a:t>
            </a:r>
            <a:r>
              <a:rPr lang="en-US" sz="2400" dirty="0"/>
              <a:t> et </a:t>
            </a:r>
            <a:r>
              <a:rPr lang="en-US" sz="2400" dirty="0" err="1"/>
              <a:t>s'arrête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la </a:t>
            </a:r>
            <a:r>
              <a:rPr lang="en-US" sz="2400" dirty="0" err="1"/>
              <a:t>ligne</a:t>
            </a:r>
            <a:r>
              <a:rPr lang="en-US" sz="2400" dirty="0"/>
              <a:t> noire. Le robot </a:t>
            </a:r>
            <a:r>
              <a:rPr lang="en-US" sz="2400" dirty="0" err="1"/>
              <a:t>relâche</a:t>
            </a:r>
            <a:r>
              <a:rPr lang="en-US" sz="2400" dirty="0"/>
              <a:t> la </a:t>
            </a:r>
            <a:r>
              <a:rPr lang="en-US" sz="2400" dirty="0" err="1"/>
              <a:t>balle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78369"/>
            <a:ext cx="8382000" cy="25581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3590" y="427038"/>
            <a:ext cx="600560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r>
              <a:rPr lang="en-US" sz="2400" dirty="0" smtClean="0"/>
              <a:t>Mission 4 : </a:t>
            </a:r>
            <a:r>
              <a:rPr lang="en-US" sz="2400" dirty="0" err="1" smtClean="0"/>
              <a:t>Détecter</a:t>
            </a:r>
            <a:r>
              <a:rPr lang="en-US" sz="2400" dirty="0" smtClean="0"/>
              <a:t> la </a:t>
            </a:r>
            <a:r>
              <a:rPr lang="en-US" sz="2400" dirty="0" err="1" smtClean="0"/>
              <a:t>présence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balle</a:t>
            </a:r>
            <a:r>
              <a:rPr lang="en-US" sz="2400" dirty="0" smtClean="0"/>
              <a:t>, </a:t>
            </a:r>
            <a:r>
              <a:rPr lang="en-US" sz="2400" dirty="0" err="1" smtClean="0"/>
              <a:t>l'attraper</a:t>
            </a:r>
            <a:r>
              <a:rPr lang="en-US" sz="2400" dirty="0" smtClean="0"/>
              <a:t> et faire demi-tour 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07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Mission 4 : </a:t>
            </a:r>
            <a:r>
              <a:rPr lang="en-US" sz="2400" dirty="0" err="1" smtClean="0"/>
              <a:t>Détecter</a:t>
            </a:r>
            <a:r>
              <a:rPr lang="en-US" sz="2400" dirty="0" smtClean="0"/>
              <a:t> </a:t>
            </a:r>
            <a:r>
              <a:rPr lang="en-US" sz="2400" dirty="0"/>
              <a:t>la </a:t>
            </a:r>
            <a:r>
              <a:rPr lang="en-US" sz="2400" dirty="0" err="1"/>
              <a:t>présence</a:t>
            </a:r>
            <a:r>
              <a:rPr lang="en-US" sz="2400" dirty="0"/>
              <a:t> de la </a:t>
            </a:r>
            <a:r>
              <a:rPr lang="en-US" sz="2400" dirty="0" err="1"/>
              <a:t>balle</a:t>
            </a:r>
            <a:r>
              <a:rPr lang="en-US" sz="2400"/>
              <a:t>, </a:t>
            </a:r>
            <a:r>
              <a:rPr lang="en-US" sz="2400" smtClean="0"/>
              <a:t>l'attraper </a:t>
            </a:r>
            <a:r>
              <a:rPr lang="en-US" sz="2400" dirty="0"/>
              <a:t>et faire demi-tour 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3729" y="2813119"/>
            <a:ext cx="3918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mic Sans MS"/>
                <a:cs typeface="Comic Sans MS"/>
              </a:rPr>
              <a:t>Le </a:t>
            </a:r>
            <a:r>
              <a:rPr lang="en-US" sz="1500" dirty="0" err="1">
                <a:solidFill>
                  <a:srgbClr val="FCB341"/>
                </a:solidFill>
                <a:latin typeface="Comic Sans MS"/>
                <a:cs typeface="Comic Sans MS"/>
              </a:rPr>
              <a:t>capteur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 </a:t>
            </a:r>
            <a:r>
              <a:rPr lang="en-US" sz="1500" dirty="0" err="1" smtClean="0">
                <a:solidFill>
                  <a:srgbClr val="FCB341"/>
                </a:solidFill>
                <a:latin typeface="Comic Sans MS"/>
                <a:cs typeface="Comic Sans MS"/>
              </a:rPr>
              <a:t>d’ultrason</a:t>
            </a:r>
            <a:r>
              <a:rPr lang="en-US" sz="1500" dirty="0" smtClean="0">
                <a:solidFill>
                  <a:srgbClr val="FCB341"/>
                </a:solidFill>
                <a:latin typeface="Comic Sans MS"/>
                <a:cs typeface="Comic Sans MS"/>
              </a:rPr>
              <a:t> </a:t>
            </a:r>
            <a:r>
              <a:rPr lang="en-US" sz="1500" dirty="0" err="1" smtClean="0">
                <a:latin typeface="Comic Sans MS"/>
                <a:cs typeface="Comic Sans MS"/>
              </a:rPr>
              <a:t>est</a:t>
            </a:r>
            <a:r>
              <a:rPr lang="en-US" sz="1500" dirty="0" smtClean="0">
                <a:latin typeface="Comic Sans MS"/>
                <a:cs typeface="Comic Sans MS"/>
              </a:rPr>
              <a:t> </a:t>
            </a:r>
            <a:r>
              <a:rPr lang="en-US" sz="1500" dirty="0" err="1" smtClean="0">
                <a:latin typeface="Comic Sans MS"/>
                <a:cs typeface="Comic Sans MS"/>
              </a:rPr>
              <a:t>configuré</a:t>
            </a:r>
            <a:r>
              <a:rPr lang="en-US" sz="1500" dirty="0" smtClean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afin</a:t>
            </a:r>
            <a:r>
              <a:rPr lang="en-US" sz="1500" dirty="0">
                <a:latin typeface="Comic Sans MS"/>
                <a:cs typeface="Comic Sans MS"/>
              </a:rPr>
              <a:t> de </a:t>
            </a:r>
            <a:r>
              <a:rPr lang="en-US" sz="1500" dirty="0" err="1">
                <a:solidFill>
                  <a:srgbClr val="FCB341"/>
                </a:solidFill>
                <a:latin typeface="Comic Sans MS"/>
                <a:cs typeface="Comic Sans MS"/>
              </a:rPr>
              <a:t>détecter</a:t>
            </a:r>
            <a:r>
              <a:rPr lang="en-US" sz="1500" dirty="0">
                <a:solidFill>
                  <a:srgbClr val="FCB341"/>
                </a:solidFill>
                <a:latin typeface="Comic Sans MS"/>
                <a:cs typeface="Comic Sans MS"/>
              </a:rPr>
              <a:t> </a:t>
            </a:r>
            <a:r>
              <a:rPr lang="en-US" sz="1500" dirty="0">
                <a:latin typeface="Comic Sans MS"/>
                <a:cs typeface="Comic Sans MS"/>
              </a:rPr>
              <a:t>des </a:t>
            </a:r>
            <a:r>
              <a:rPr lang="en-US" sz="1500" dirty="0" err="1">
                <a:latin typeface="Comic Sans MS"/>
                <a:cs typeface="Comic Sans MS"/>
              </a:rPr>
              <a:t>objets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à</a:t>
            </a:r>
            <a:r>
              <a:rPr lang="en-US" sz="1500" dirty="0">
                <a:latin typeface="Comic Sans MS"/>
                <a:cs typeface="Comic Sans MS"/>
              </a:rPr>
              <a:t> </a:t>
            </a:r>
            <a:r>
              <a:rPr lang="en-US" sz="1500" dirty="0" err="1">
                <a:latin typeface="Comic Sans MS"/>
                <a:cs typeface="Comic Sans MS"/>
              </a:rPr>
              <a:t>une</a:t>
            </a:r>
            <a:r>
              <a:rPr lang="en-US" sz="1500" dirty="0">
                <a:latin typeface="Comic Sans MS"/>
                <a:cs typeface="Comic Sans MS"/>
              </a:rPr>
              <a:t> distance de </a:t>
            </a:r>
            <a:r>
              <a:rPr lang="en-US" sz="1500" dirty="0" smtClean="0">
                <a:solidFill>
                  <a:srgbClr val="FCB341"/>
                </a:solidFill>
                <a:latin typeface="Comic Sans MS"/>
                <a:cs typeface="Comic Sans MS"/>
              </a:rPr>
              <a:t>10 </a:t>
            </a:r>
            <a:r>
              <a:rPr lang="en-US" sz="1500" dirty="0" smtClean="0">
                <a:solidFill>
                  <a:srgbClr val="FCB341"/>
                </a:solidFill>
                <a:latin typeface="Comic Sans MS"/>
                <a:cs typeface="Comic Sans MS"/>
              </a:rPr>
              <a:t>cm</a:t>
            </a:r>
            <a:r>
              <a:rPr lang="en-US" sz="1500" dirty="0">
                <a:latin typeface="Comic Sans MS"/>
                <a:cs typeface="Comic Sans MS"/>
              </a:rPr>
              <a:t>.</a:t>
            </a:r>
            <a:r>
              <a:rPr lang="en-US" sz="1500" dirty="0" smtClean="0">
                <a:latin typeface="Comic Sans MS"/>
                <a:cs typeface="Comic Sans MS"/>
              </a:rPr>
              <a:t/>
            </a:r>
            <a:br>
              <a:rPr lang="en-US" sz="1500" dirty="0" smtClean="0">
                <a:latin typeface="Comic Sans MS"/>
                <a:cs typeface="Comic Sans MS"/>
              </a:rPr>
            </a:br>
            <a:endParaRPr lang="en-US" sz="1500" dirty="0" smtClean="0">
              <a:latin typeface="Comic Sans MS"/>
              <a:cs typeface="Comic Sans MS"/>
            </a:endParaRPr>
          </a:p>
          <a:p>
            <a:r>
              <a:rPr lang="en-US" sz="1500" dirty="0" err="1" smtClean="0">
                <a:latin typeface="Comic Sans MS"/>
                <a:cs typeface="Comic Sans MS"/>
              </a:rPr>
              <a:t>Passe</a:t>
            </a:r>
            <a:r>
              <a:rPr lang="en-US" sz="1500" dirty="0" smtClean="0">
                <a:latin typeface="Comic Sans MS"/>
                <a:cs typeface="Comic Sans MS"/>
              </a:rPr>
              <a:t> la main </a:t>
            </a:r>
            <a:r>
              <a:rPr lang="en-US" sz="1500" dirty="0" err="1" smtClean="0">
                <a:latin typeface="Comic Sans MS"/>
                <a:cs typeface="Comic Sans MS"/>
              </a:rPr>
              <a:t>devant</a:t>
            </a:r>
            <a:r>
              <a:rPr lang="en-US" sz="1500" dirty="0" smtClean="0">
                <a:latin typeface="Comic Sans MS"/>
                <a:cs typeface="Comic Sans MS"/>
              </a:rPr>
              <a:t> le </a:t>
            </a:r>
            <a:r>
              <a:rPr lang="en-US" sz="1500" dirty="0" err="1" smtClean="0">
                <a:latin typeface="Comic Sans MS"/>
                <a:cs typeface="Comic Sans MS"/>
              </a:rPr>
              <a:t>capteur</a:t>
            </a:r>
            <a:r>
              <a:rPr lang="en-US" sz="1500" dirty="0" smtClean="0">
                <a:latin typeface="Comic Sans MS"/>
                <a:cs typeface="Comic Sans MS"/>
              </a:rPr>
              <a:t> </a:t>
            </a:r>
            <a:r>
              <a:rPr lang="en-US" sz="1500" dirty="0" err="1" smtClean="0">
                <a:latin typeface="Comic Sans MS"/>
                <a:cs typeface="Comic Sans MS"/>
              </a:rPr>
              <a:t>d’ultrason</a:t>
            </a:r>
            <a:r>
              <a:rPr lang="en-US" sz="1500" dirty="0" smtClean="0">
                <a:latin typeface="Comic Sans MS"/>
                <a:cs typeface="Comic Sans MS"/>
              </a:rPr>
              <a:t> pour le faire </a:t>
            </a:r>
            <a:r>
              <a:rPr lang="en-US" sz="1500" dirty="0" err="1" smtClean="0">
                <a:latin typeface="Comic Sans MS"/>
                <a:cs typeface="Comic Sans MS"/>
              </a:rPr>
              <a:t>avancer</a:t>
            </a:r>
            <a:r>
              <a:rPr lang="en-US" sz="1500" dirty="0" smtClean="0">
                <a:latin typeface="Comic Sans MS"/>
                <a:cs typeface="Comic Sans MS"/>
              </a:rPr>
              <a:t>.</a:t>
            </a:r>
            <a:endParaRPr lang="en-US" sz="1500" dirty="0">
              <a:latin typeface="Comic Sans MS"/>
              <a:cs typeface="Comic Sans M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29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Cette</a:t>
            </a:r>
            <a:r>
              <a:rPr lang="en-US" sz="2400" dirty="0"/>
              <a:t> mission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très</a:t>
            </a:r>
            <a:r>
              <a:rPr lang="en-US" sz="2400" dirty="0"/>
              <a:t> </a:t>
            </a:r>
            <a:r>
              <a:rPr lang="en-US" sz="2400" dirty="0" err="1"/>
              <a:t>similaire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la </a:t>
            </a:r>
            <a:r>
              <a:rPr lang="en-US" sz="2400" dirty="0" err="1"/>
              <a:t>précédente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 err="1"/>
              <a:t>Seul</a:t>
            </a:r>
            <a:r>
              <a:rPr lang="en-US" sz="2400" dirty="0"/>
              <a:t> le début </a:t>
            </a:r>
            <a:r>
              <a:rPr lang="en-US" sz="2400" dirty="0" smtClean="0"/>
              <a:t>change, car </a:t>
            </a:r>
            <a:r>
              <a:rPr lang="en-US" sz="2400" dirty="0"/>
              <a:t>nous </a:t>
            </a:r>
            <a:r>
              <a:rPr lang="en-US" sz="2400" dirty="0" err="1"/>
              <a:t>allons</a:t>
            </a:r>
            <a:r>
              <a:rPr lang="en-US" sz="2400" dirty="0"/>
              <a:t> </a:t>
            </a:r>
            <a:r>
              <a:rPr lang="en-US" sz="2400" dirty="0" err="1"/>
              <a:t>utiliser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CB341"/>
                </a:solidFill>
              </a:rPr>
              <a:t>le </a:t>
            </a:r>
            <a:r>
              <a:rPr lang="en-US" sz="2400" dirty="0" err="1">
                <a:solidFill>
                  <a:srgbClr val="FCB341"/>
                </a:solidFill>
              </a:rPr>
              <a:t>capteur</a:t>
            </a:r>
            <a:r>
              <a:rPr lang="en-US" sz="2400" dirty="0">
                <a:solidFill>
                  <a:srgbClr val="FCB341"/>
                </a:solidFill>
              </a:rPr>
              <a:t> </a:t>
            </a:r>
            <a:r>
              <a:rPr lang="en-US" sz="2400" dirty="0" err="1">
                <a:solidFill>
                  <a:srgbClr val="FCB341"/>
                </a:solidFill>
              </a:rPr>
              <a:t>d'ultrason</a:t>
            </a:r>
            <a:r>
              <a:rPr lang="en-US" sz="2400" dirty="0"/>
              <a:t> :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62" y="2954714"/>
            <a:ext cx="303530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779" y="4464340"/>
            <a:ext cx="6819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4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</p:spPr>
        <p:txBody>
          <a:bodyPr/>
          <a:lstStyle/>
          <a:p>
            <a:r>
              <a:rPr lang="en-US" sz="4000" dirty="0" err="1"/>
              <a:t>Capteurs</a:t>
            </a:r>
            <a:r>
              <a:rPr lang="en-US" sz="4000" dirty="0"/>
              <a:t> </a:t>
            </a:r>
            <a:r>
              <a:rPr lang="en-US" sz="4000" dirty="0" err="1"/>
              <a:t>montés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sur</a:t>
            </a:r>
            <a:r>
              <a:rPr lang="en-US" sz="4000" dirty="0" smtClean="0"/>
              <a:t> </a:t>
            </a:r>
            <a:r>
              <a:rPr lang="en-US" sz="4000" dirty="0"/>
              <a:t>le robot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64" y="1614616"/>
            <a:ext cx="7498244" cy="43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0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err="1" smtClean="0">
                <a:solidFill>
                  <a:srgbClr val="000000"/>
                </a:solidFill>
              </a:rPr>
              <a:t>Sauve</a:t>
            </a:r>
            <a:r>
              <a:rPr lang="en-US" sz="2400" dirty="0" smtClean="0">
                <a:solidFill>
                  <a:srgbClr val="000000"/>
                </a:solidFill>
              </a:rPr>
              <a:t> le </a:t>
            </a:r>
            <a:r>
              <a:rPr lang="en-US" sz="2400" dirty="0" err="1" smtClean="0">
                <a:solidFill>
                  <a:srgbClr val="000000"/>
                </a:solidFill>
              </a:rPr>
              <a:t>programme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err="1" smtClean="0">
                <a:solidFill>
                  <a:srgbClr val="000000"/>
                </a:solidFill>
              </a:rPr>
              <a:t>Connecte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CB341"/>
                </a:solidFill>
              </a:rPr>
              <a:t>le robot au PC </a:t>
            </a:r>
            <a:r>
              <a:rPr lang="en-US" sz="2400" dirty="0"/>
              <a:t>et </a:t>
            </a:r>
            <a:r>
              <a:rPr lang="en-US" sz="2400" dirty="0" err="1" smtClean="0"/>
              <a:t>allume</a:t>
            </a:r>
            <a:r>
              <a:rPr lang="en-US" sz="2400" dirty="0" smtClean="0"/>
              <a:t>-le.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Charge </a:t>
            </a:r>
            <a:r>
              <a:rPr lang="en-US" sz="2400" dirty="0"/>
              <a:t>le </a:t>
            </a:r>
            <a:r>
              <a:rPr lang="en-US" sz="2400" dirty="0" err="1">
                <a:solidFill>
                  <a:srgbClr val="FCB341"/>
                </a:solidFill>
              </a:rPr>
              <a:t>programme</a:t>
            </a:r>
            <a:r>
              <a:rPr lang="en-US" sz="2400" dirty="0">
                <a:solidFill>
                  <a:srgbClr val="FCB341"/>
                </a:solidFill>
              </a:rPr>
              <a:t> </a:t>
            </a:r>
            <a:r>
              <a:rPr lang="en-US" sz="2400" dirty="0" err="1"/>
              <a:t>dans</a:t>
            </a:r>
            <a:r>
              <a:rPr lang="en-US" sz="2400" dirty="0"/>
              <a:t> le robot 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514350" indent="-514350">
              <a:buFont typeface="+mj-lt"/>
              <a:buAutoNum type="arabicPeriod" startAt="4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4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err="1"/>
              <a:t>Déconnecte</a:t>
            </a:r>
            <a:r>
              <a:rPr lang="en-US" sz="2400" dirty="0"/>
              <a:t> le robot du PC, place-le </a:t>
            </a:r>
            <a:r>
              <a:rPr lang="en-US" sz="2400" dirty="0" err="1"/>
              <a:t>sur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CB341"/>
                </a:solidFill>
              </a:rPr>
              <a:t>la zone de test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1" y="3970397"/>
            <a:ext cx="1008327" cy="93640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</p:spPr>
        <p:txBody>
          <a:bodyPr/>
          <a:lstStyle/>
          <a:p>
            <a:r>
              <a:rPr lang="en-US" sz="2400" dirty="0"/>
              <a:t>Mission 4 : </a:t>
            </a:r>
            <a:r>
              <a:rPr lang="en-US" sz="2400" dirty="0" err="1" smtClean="0"/>
              <a:t>Détecter</a:t>
            </a:r>
            <a:r>
              <a:rPr lang="en-US" sz="2400" dirty="0" smtClean="0"/>
              <a:t> </a:t>
            </a:r>
            <a:r>
              <a:rPr lang="en-US" sz="2400" dirty="0"/>
              <a:t>la </a:t>
            </a:r>
            <a:r>
              <a:rPr lang="en-US" sz="2400" dirty="0" err="1"/>
              <a:t>présence</a:t>
            </a:r>
            <a:r>
              <a:rPr lang="en-US" sz="2400" dirty="0"/>
              <a:t> de la </a:t>
            </a:r>
            <a:r>
              <a:rPr lang="en-US" sz="2400" dirty="0" err="1"/>
              <a:t>balle</a:t>
            </a:r>
            <a:r>
              <a:rPr lang="en-US" sz="2400"/>
              <a:t>, </a:t>
            </a:r>
            <a:r>
              <a:rPr lang="en-US" sz="2400" smtClean="0"/>
              <a:t>l'attraper </a:t>
            </a:r>
            <a:r>
              <a:rPr lang="en-US" sz="2400" dirty="0"/>
              <a:t>et faire demi-tour ! </a:t>
            </a:r>
          </a:p>
        </p:txBody>
      </p:sp>
    </p:spTree>
    <p:extLst>
      <p:ext uri="{BB962C8B-B14F-4D97-AF65-F5344CB8AC3E}">
        <p14:creationId xmlns:p14="http://schemas.microsoft.com/office/powerpoint/2010/main" val="342815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endParaRPr lang="en-US" sz="2400" dirty="0"/>
          </a:p>
          <a:p>
            <a:pPr marL="514350" indent="-514350">
              <a:buFont typeface="+mj-lt"/>
              <a:buAutoNum type="arabicPeriod" startAt="6"/>
            </a:pPr>
            <a:r>
              <a:rPr lang="en-US" sz="2400" b="1" smtClean="0"/>
              <a:t>Écarte </a:t>
            </a:r>
            <a:r>
              <a:rPr lang="en-US" sz="2400" b="1" dirty="0" smtClean="0"/>
              <a:t>les </a:t>
            </a:r>
            <a:r>
              <a:rPr lang="en-US" sz="2400" b="1" dirty="0" err="1" smtClean="0"/>
              <a:t>pinces</a:t>
            </a:r>
            <a:r>
              <a:rPr lang="en-US" sz="2400" b="1" dirty="0" smtClean="0"/>
              <a:t> du robot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 startAt="6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Lance </a:t>
            </a:r>
            <a:r>
              <a:rPr lang="en-US" sz="2400" dirty="0"/>
              <a:t>le </a:t>
            </a:r>
            <a:r>
              <a:rPr lang="en-US" sz="2400" dirty="0" err="1" smtClean="0"/>
              <a:t>programme</a:t>
            </a:r>
            <a:r>
              <a:rPr lang="en-US" sz="2400" dirty="0" smtClean="0"/>
              <a:t>. </a:t>
            </a:r>
          </a:p>
          <a:p>
            <a:pPr marL="514350" indent="-514350">
              <a:buFont typeface="+mj-lt"/>
              <a:buAutoNum type="arabicPeriod" startAt="6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Observe le 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du robot.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</p:spPr>
        <p:txBody>
          <a:bodyPr/>
          <a:lstStyle/>
          <a:p>
            <a:r>
              <a:rPr lang="en-US" sz="2400" dirty="0"/>
              <a:t>Mission 4 : </a:t>
            </a:r>
            <a:r>
              <a:rPr lang="en-US" sz="2400" dirty="0" err="1" smtClean="0"/>
              <a:t>Détecter</a:t>
            </a:r>
            <a:r>
              <a:rPr lang="en-US" sz="2400" dirty="0" smtClean="0"/>
              <a:t> </a:t>
            </a:r>
            <a:r>
              <a:rPr lang="en-US" sz="2400" dirty="0"/>
              <a:t>la </a:t>
            </a:r>
            <a:r>
              <a:rPr lang="en-US" sz="2400" dirty="0" err="1"/>
              <a:t>présence</a:t>
            </a:r>
            <a:r>
              <a:rPr lang="en-US" sz="2400" dirty="0"/>
              <a:t> de la </a:t>
            </a:r>
            <a:r>
              <a:rPr lang="en-US" sz="2400" dirty="0" err="1"/>
              <a:t>balle</a:t>
            </a:r>
            <a:r>
              <a:rPr lang="en-US" sz="2400"/>
              <a:t>, </a:t>
            </a:r>
            <a:r>
              <a:rPr lang="en-US" sz="2400" smtClean="0"/>
              <a:t>l'attraper </a:t>
            </a:r>
            <a:r>
              <a:rPr lang="en-US" sz="2400" dirty="0"/>
              <a:t>et faire demi-tour ! </a:t>
            </a:r>
          </a:p>
        </p:txBody>
      </p:sp>
    </p:spTree>
    <p:extLst>
      <p:ext uri="{BB962C8B-B14F-4D97-AF65-F5344CB8AC3E}">
        <p14:creationId xmlns:p14="http://schemas.microsoft.com/office/powerpoint/2010/main" val="89963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As-</a:t>
            </a:r>
            <a:r>
              <a:rPr lang="en-US" i="1" dirty="0" err="1" smtClean="0"/>
              <a:t>tu</a:t>
            </a:r>
            <a:r>
              <a:rPr lang="en-US" i="1" dirty="0" smtClean="0"/>
              <a:t> accompli </a:t>
            </a:r>
            <a:r>
              <a:rPr lang="en-US" i="1" dirty="0" err="1" smtClean="0"/>
              <a:t>toutes</a:t>
            </a:r>
            <a:r>
              <a:rPr lang="en-US" i="1" dirty="0" smtClean="0"/>
              <a:t> les missions ? </a:t>
            </a:r>
            <a:r>
              <a:rPr lang="en-US" dirty="0" smtClean="0"/>
              <a:t>Bravo 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Te</a:t>
            </a:r>
            <a:r>
              <a:rPr lang="en-US" i="1" dirty="0" smtClean="0"/>
              <a:t> </a:t>
            </a:r>
            <a:r>
              <a:rPr lang="en-US" i="1" dirty="0" err="1" smtClean="0"/>
              <a:t>manque</a:t>
            </a:r>
            <a:r>
              <a:rPr lang="en-US" i="1" dirty="0" smtClean="0"/>
              <a:t>-t-</a:t>
            </a:r>
            <a:r>
              <a:rPr lang="en-US" i="1" dirty="0" err="1" smtClean="0"/>
              <a:t>il</a:t>
            </a:r>
            <a:r>
              <a:rPr lang="en-US" i="1" dirty="0" smtClean="0"/>
              <a:t> des missions ? </a:t>
            </a:r>
          </a:p>
          <a:p>
            <a:pPr marL="0" indent="0">
              <a:buNone/>
            </a:pPr>
            <a:r>
              <a:rPr lang="en-US" dirty="0" smtClean="0"/>
              <a:t>Ne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décourage</a:t>
            </a:r>
            <a:r>
              <a:rPr lang="en-US" dirty="0" smtClean="0"/>
              <a:t> pas. </a:t>
            </a:r>
            <a:r>
              <a:rPr lang="en-US" dirty="0" err="1" smtClean="0"/>
              <a:t>C’est</a:t>
            </a:r>
            <a:r>
              <a:rPr lang="en-US" dirty="0" smtClean="0"/>
              <a:t> en </a:t>
            </a:r>
            <a:r>
              <a:rPr lang="en-US" dirty="0" err="1" smtClean="0"/>
              <a:t>persévérant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l’on</a:t>
            </a:r>
            <a:r>
              <a:rPr lang="en-US" dirty="0" smtClean="0"/>
              <a:t> arrive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atteindre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objectifs</a:t>
            </a:r>
            <a:r>
              <a:rPr lang="en-US" dirty="0"/>
              <a:t> </a:t>
            </a:r>
            <a:r>
              <a:rPr lang="en-US" dirty="0" smtClean="0"/>
              <a:t>;-)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3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</p:spPr>
        <p:txBody>
          <a:bodyPr/>
          <a:lstStyle/>
          <a:p>
            <a:r>
              <a:rPr lang="en-US" sz="4000" dirty="0" err="1"/>
              <a:t>Capteurs</a:t>
            </a:r>
            <a:r>
              <a:rPr lang="en-US" sz="4000" dirty="0"/>
              <a:t> </a:t>
            </a:r>
            <a:r>
              <a:rPr lang="en-US" sz="4000" dirty="0" err="1"/>
              <a:t>montés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sur</a:t>
            </a:r>
            <a:r>
              <a:rPr lang="en-US" sz="4000" dirty="0" smtClean="0"/>
              <a:t> </a:t>
            </a:r>
            <a:r>
              <a:rPr lang="en-US" sz="4000" dirty="0"/>
              <a:t>le </a:t>
            </a:r>
            <a:r>
              <a:rPr lang="en-US" sz="4000" dirty="0" smtClean="0"/>
              <a:t>robot </a:t>
            </a:r>
            <a:r>
              <a:rPr lang="en-US" sz="4000" dirty="0" err="1" smtClean="0"/>
              <a:t>Tribot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29" y="1539638"/>
            <a:ext cx="5453735" cy="48167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57879" y="2304379"/>
            <a:ext cx="272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Sarah Connor ?</a:t>
            </a:r>
            <a:endParaRPr lang="en-US" sz="2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8155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Comment programmer le Lego </a:t>
            </a:r>
            <a:r>
              <a:rPr lang="en-US" sz="4000" dirty="0" err="1" smtClean="0"/>
              <a:t>Mindstorms</a:t>
            </a:r>
            <a:r>
              <a:rPr lang="en-US" sz="4000" dirty="0"/>
              <a:t> 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8" y="1821212"/>
            <a:ext cx="8671589" cy="4304951"/>
          </a:xfrm>
        </p:spPr>
        <p:txBody>
          <a:bodyPr/>
          <a:lstStyle/>
          <a:p>
            <a:r>
              <a:rPr lang="en-US" sz="2800" dirty="0"/>
              <a:t>Les </a:t>
            </a:r>
            <a:r>
              <a:rPr lang="en-US" sz="2800" dirty="0" smtClean="0"/>
              <a:t>robots </a:t>
            </a:r>
            <a:r>
              <a:rPr lang="en-US" sz="2800" dirty="0" err="1" smtClean="0"/>
              <a:t>Mindstorms</a:t>
            </a:r>
            <a:r>
              <a:rPr lang="en-US" sz="2800" dirty="0" smtClean="0"/>
              <a:t> se </a:t>
            </a:r>
            <a:r>
              <a:rPr lang="en-US" sz="2800" dirty="0" err="1" smtClean="0"/>
              <a:t>programment</a:t>
            </a:r>
            <a:r>
              <a:rPr lang="en-US" sz="2800" dirty="0" smtClean="0"/>
              <a:t> </a:t>
            </a:r>
            <a:r>
              <a:rPr lang="en-US" sz="2800" dirty="0" err="1" smtClean="0"/>
              <a:t>à</a:t>
            </a:r>
            <a:r>
              <a:rPr lang="en-US" sz="2800" dirty="0" smtClean="0"/>
              <a:t> </a:t>
            </a:r>
            <a:r>
              <a:rPr lang="en-US" sz="2800" dirty="0" err="1" smtClean="0"/>
              <a:t>l’aide</a:t>
            </a:r>
            <a:r>
              <a:rPr lang="en-US" sz="2800" dirty="0" smtClean="0"/>
              <a:t> d’un </a:t>
            </a:r>
            <a:r>
              <a:rPr lang="en-US" sz="2800" dirty="0" err="1" smtClean="0"/>
              <a:t>langage</a:t>
            </a:r>
            <a:r>
              <a:rPr lang="en-US" sz="2800" dirty="0" smtClean="0"/>
              <a:t> de </a:t>
            </a:r>
            <a:r>
              <a:rPr lang="en-US" sz="2800" dirty="0" err="1" smtClean="0"/>
              <a:t>programmation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On </a:t>
            </a:r>
            <a:r>
              <a:rPr lang="en-US" sz="2800" dirty="0" err="1" smtClean="0"/>
              <a:t>peut</a:t>
            </a:r>
            <a:r>
              <a:rPr lang="en-US" sz="2800" dirty="0" smtClean="0"/>
              <a:t> programmer le Lego </a:t>
            </a:r>
            <a:r>
              <a:rPr lang="en-US" sz="2800" dirty="0" err="1" smtClean="0"/>
              <a:t>Mindstorms</a:t>
            </a:r>
            <a:r>
              <a:rPr lang="en-US" sz="2800" dirty="0" smtClean="0"/>
              <a:t> avec </a:t>
            </a:r>
            <a:r>
              <a:rPr lang="en-US" sz="2800" dirty="0" err="1" smtClean="0"/>
              <a:t>différents</a:t>
            </a:r>
            <a:r>
              <a:rPr lang="en-US" sz="2800" dirty="0" smtClean="0"/>
              <a:t> </a:t>
            </a:r>
            <a:r>
              <a:rPr lang="en-US" sz="2800" dirty="0" err="1" smtClean="0"/>
              <a:t>langages</a:t>
            </a:r>
            <a:r>
              <a:rPr lang="en-US" sz="2800" dirty="0" smtClean="0"/>
              <a:t> (Java, C, etc.).  </a:t>
            </a:r>
          </a:p>
          <a:p>
            <a:endParaRPr lang="en-US" sz="2800" dirty="0" smtClean="0"/>
          </a:p>
          <a:p>
            <a:r>
              <a:rPr lang="en-US" sz="2800" dirty="0" smtClean="0"/>
              <a:t>Nous </a:t>
            </a:r>
            <a:r>
              <a:rPr lang="en-US" sz="2800" dirty="0" err="1"/>
              <a:t>allons</a:t>
            </a:r>
            <a:r>
              <a:rPr lang="en-US" sz="2800" dirty="0"/>
              <a:t> </a:t>
            </a:r>
            <a:r>
              <a:rPr lang="en-US" sz="2800" dirty="0" err="1"/>
              <a:t>utiliser</a:t>
            </a:r>
            <a:r>
              <a:rPr lang="en-US" sz="2800" dirty="0"/>
              <a:t> le </a:t>
            </a:r>
            <a:r>
              <a:rPr lang="en-US" sz="2800" dirty="0" err="1"/>
              <a:t>langage</a:t>
            </a:r>
            <a:r>
              <a:rPr lang="en-US" sz="2800" dirty="0"/>
              <a:t> </a:t>
            </a:r>
            <a:r>
              <a:rPr lang="en-US" sz="2800" b="1" dirty="0" smtClean="0"/>
              <a:t>NXT</a:t>
            </a:r>
            <a:r>
              <a:rPr lang="en-US" sz="2800" b="1" dirty="0"/>
              <a:t>-</a:t>
            </a:r>
            <a:r>
              <a:rPr lang="en-US" sz="2800" b="1" dirty="0" smtClean="0"/>
              <a:t>G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7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Comment programmer le Lego </a:t>
            </a:r>
            <a:r>
              <a:rPr lang="en-US" sz="4000" dirty="0" err="1" smtClean="0"/>
              <a:t>Mindstorms</a:t>
            </a:r>
            <a:r>
              <a:rPr lang="en-US" sz="4000" dirty="0"/>
              <a:t> 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088" y="1647348"/>
            <a:ext cx="5188539" cy="4474848"/>
          </a:xfrm>
        </p:spPr>
        <p:txBody>
          <a:bodyPr/>
          <a:lstStyle/>
          <a:p>
            <a:r>
              <a:rPr lang="en-US" sz="2800" dirty="0"/>
              <a:t>Les </a:t>
            </a:r>
            <a:r>
              <a:rPr lang="en-US" sz="2800" dirty="0" err="1"/>
              <a:t>programmes</a:t>
            </a:r>
            <a:r>
              <a:rPr lang="en-US" sz="2800" dirty="0"/>
              <a:t> </a:t>
            </a:r>
            <a:r>
              <a:rPr lang="en-US" sz="2800" dirty="0" err="1"/>
              <a:t>sont</a:t>
            </a:r>
            <a:r>
              <a:rPr lang="en-US" sz="2800" dirty="0"/>
              <a:t> sous </a:t>
            </a:r>
            <a:r>
              <a:rPr lang="en-US" sz="2800" dirty="0" err="1"/>
              <a:t>forme</a:t>
            </a:r>
            <a:r>
              <a:rPr lang="en-US" sz="2800" dirty="0"/>
              <a:t> de </a:t>
            </a:r>
            <a:r>
              <a:rPr lang="en-US" sz="2800" dirty="0" err="1">
                <a:solidFill>
                  <a:srgbClr val="FCB341"/>
                </a:solidFill>
              </a:rPr>
              <a:t>briques</a:t>
            </a:r>
            <a:r>
              <a:rPr lang="en-US" sz="2800" dirty="0">
                <a:solidFill>
                  <a:srgbClr val="FCB341"/>
                </a:solidFill>
              </a:rPr>
              <a:t> </a:t>
            </a:r>
            <a:r>
              <a:rPr lang="en-US" sz="2800" dirty="0" err="1">
                <a:solidFill>
                  <a:srgbClr val="FCB341"/>
                </a:solidFill>
              </a:rPr>
              <a:t>graphiques</a:t>
            </a:r>
            <a:r>
              <a:rPr lang="en-US" sz="2800" dirty="0">
                <a:solidFill>
                  <a:srgbClr val="FCB341"/>
                </a:solidFill>
              </a:rPr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l'on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ajouter</a:t>
            </a:r>
            <a:r>
              <a:rPr lang="en-US" sz="2800" dirty="0"/>
              <a:t> les </a:t>
            </a:r>
            <a:r>
              <a:rPr lang="en-US" sz="2800" dirty="0" err="1"/>
              <a:t>unes</a:t>
            </a:r>
            <a:r>
              <a:rPr lang="en-US" sz="2800" dirty="0"/>
              <a:t> aux </a:t>
            </a:r>
            <a:r>
              <a:rPr lang="en-US" sz="2800" dirty="0" err="1"/>
              <a:t>autres</a:t>
            </a:r>
            <a:r>
              <a:rPr lang="en-US" sz="2800" dirty="0"/>
              <a:t>. </a:t>
            </a:r>
          </a:p>
          <a:p>
            <a:r>
              <a:rPr lang="en-US" sz="2800" dirty="0"/>
              <a:t>On </a:t>
            </a:r>
            <a:r>
              <a:rPr lang="en-US" sz="2800" dirty="0" err="1"/>
              <a:t>peut</a:t>
            </a:r>
            <a:r>
              <a:rPr lang="en-US" sz="2800" dirty="0"/>
              <a:t> :</a:t>
            </a:r>
          </a:p>
          <a:p>
            <a:pPr lvl="1"/>
            <a:r>
              <a:rPr lang="en-US" sz="2400" dirty="0" smtClean="0"/>
              <a:t>faire </a:t>
            </a:r>
            <a:r>
              <a:rPr lang="en-US" sz="2400" dirty="0" err="1">
                <a:solidFill>
                  <a:srgbClr val="FCB341"/>
                </a:solidFill>
              </a:rPr>
              <a:t>avancer</a:t>
            </a:r>
            <a:r>
              <a:rPr lang="en-US" sz="2400" dirty="0">
                <a:solidFill>
                  <a:srgbClr val="FCB341"/>
                </a:solidFill>
              </a:rPr>
              <a:t> </a:t>
            </a:r>
            <a:r>
              <a:rPr lang="en-US" sz="2400" dirty="0" smtClean="0"/>
              <a:t>le robot,</a:t>
            </a:r>
            <a:endParaRPr lang="en-US" sz="2400" dirty="0"/>
          </a:p>
          <a:p>
            <a:pPr lvl="1"/>
            <a:r>
              <a:rPr lang="en-US" sz="2400" dirty="0" smtClean="0"/>
              <a:t>le </a:t>
            </a:r>
            <a:r>
              <a:rPr lang="en-US" sz="2400" dirty="0"/>
              <a:t>faire </a:t>
            </a:r>
            <a:r>
              <a:rPr lang="en-US" sz="2400" dirty="0" err="1" smtClean="0">
                <a:solidFill>
                  <a:srgbClr val="FCB341"/>
                </a:solidFill>
              </a:rPr>
              <a:t>attendre</a:t>
            </a:r>
            <a:r>
              <a:rPr lang="en-US" sz="2400" dirty="0"/>
              <a:t>,</a:t>
            </a:r>
            <a:endParaRPr lang="en-US" sz="2400" dirty="0">
              <a:solidFill>
                <a:srgbClr val="FCB341"/>
              </a:solidFill>
            </a:endParaRPr>
          </a:p>
          <a:p>
            <a:pPr lvl="1"/>
            <a:r>
              <a:rPr lang="en-US" sz="2400" dirty="0" smtClean="0"/>
              <a:t>le </a:t>
            </a:r>
            <a:r>
              <a:rPr lang="en-US" sz="2400" dirty="0"/>
              <a:t>faire </a:t>
            </a:r>
            <a:r>
              <a:rPr lang="en-US" sz="2400" dirty="0" err="1">
                <a:solidFill>
                  <a:srgbClr val="FCB341"/>
                </a:solidFill>
              </a:rPr>
              <a:t>parler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 smtClean="0"/>
              <a:t>le </a:t>
            </a:r>
            <a:r>
              <a:rPr lang="en-US" sz="2400" dirty="0"/>
              <a:t>faire </a:t>
            </a:r>
            <a:r>
              <a:rPr lang="en-US" sz="2400" dirty="0" err="1" smtClean="0">
                <a:solidFill>
                  <a:srgbClr val="FCB341"/>
                </a:solidFill>
              </a:rPr>
              <a:t>attraper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/>
              <a:t>un </a:t>
            </a:r>
            <a:r>
              <a:rPr lang="en-US" sz="2400" dirty="0" smtClean="0"/>
              <a:t>objet,</a:t>
            </a:r>
          </a:p>
          <a:p>
            <a:pPr lvl="1"/>
            <a:r>
              <a:rPr lang="en-US" sz="2400" dirty="0" smtClean="0"/>
              <a:t>etc.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6" y="1821212"/>
            <a:ext cx="3498538" cy="4243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39" y="1600199"/>
            <a:ext cx="4157303" cy="3671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Tes</a:t>
            </a:r>
            <a:r>
              <a:rPr lang="en-US" sz="4000" dirty="0" smtClean="0"/>
              <a:t> missions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676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CB341"/>
                </a:solidFill>
              </a:rPr>
              <a:t>Mission</a:t>
            </a:r>
            <a:r>
              <a:rPr lang="en-US" dirty="0" smtClean="0"/>
              <a:t> </a:t>
            </a:r>
            <a:r>
              <a:rPr lang="en-US" sz="2400" dirty="0">
                <a:solidFill>
                  <a:srgbClr val="FCB341"/>
                </a:solidFill>
              </a:rPr>
              <a:t>1:</a:t>
            </a:r>
            <a:r>
              <a:rPr lang="en-US" sz="2400" dirty="0" smtClean="0"/>
              <a:t> Faire </a:t>
            </a:r>
            <a:r>
              <a:rPr lang="en-US" sz="2400" dirty="0" err="1" smtClean="0"/>
              <a:t>bouger</a:t>
            </a:r>
            <a:r>
              <a:rPr lang="en-US" sz="2400" dirty="0" smtClean="0"/>
              <a:t> le robot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CB341"/>
                </a:solidFill>
              </a:rPr>
              <a:t>Mission 2:</a:t>
            </a:r>
            <a:r>
              <a:rPr lang="en-US" dirty="0" smtClean="0"/>
              <a:t> </a:t>
            </a:r>
            <a:r>
              <a:rPr lang="en-US" sz="2400" dirty="0" err="1" smtClean="0"/>
              <a:t>Attraper</a:t>
            </a:r>
            <a:r>
              <a:rPr lang="en-US" sz="2400" dirty="0" smtClean="0"/>
              <a:t> la </a:t>
            </a:r>
            <a:r>
              <a:rPr lang="en-US" sz="2400" dirty="0" err="1" smtClean="0"/>
              <a:t>balle</a:t>
            </a:r>
            <a:endParaRPr lang="en-US" sz="2400" dirty="0" smtClean="0"/>
          </a:p>
          <a:p>
            <a:endParaRPr lang="en-US" dirty="0"/>
          </a:p>
          <a:p>
            <a:r>
              <a:rPr lang="en-US" sz="2400" dirty="0">
                <a:solidFill>
                  <a:srgbClr val="FCB341"/>
                </a:solidFill>
              </a:rPr>
              <a:t>Mission 3:</a:t>
            </a:r>
            <a:r>
              <a:rPr lang="en-US" dirty="0" smtClean="0"/>
              <a:t> </a:t>
            </a:r>
            <a:r>
              <a:rPr lang="en-US" sz="2400" dirty="0" smtClean="0"/>
              <a:t>Faire demi-tour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CB341"/>
                </a:solidFill>
              </a:rPr>
              <a:t>Mission 4:</a:t>
            </a:r>
            <a:r>
              <a:rPr lang="en-US" dirty="0" smtClean="0"/>
              <a:t> </a:t>
            </a:r>
            <a:r>
              <a:rPr lang="en-US" sz="2400" dirty="0" err="1" smtClean="0"/>
              <a:t>Détecter</a:t>
            </a:r>
            <a:r>
              <a:rPr lang="en-US" sz="2400" dirty="0" smtClean="0"/>
              <a:t> la </a:t>
            </a:r>
            <a:r>
              <a:rPr lang="en-US" sz="2400" dirty="0" err="1" smtClean="0"/>
              <a:t>présence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balle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54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190766"/>
            <a:ext cx="6005609" cy="1143000"/>
          </a:xfrm>
        </p:spPr>
        <p:txBody>
          <a:bodyPr/>
          <a:lstStyle/>
          <a:p>
            <a:r>
              <a:rPr lang="en-US" sz="3200" dirty="0"/>
              <a:t>Mission 1 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Faire </a:t>
            </a:r>
            <a:r>
              <a:rPr lang="en-US" sz="3200" dirty="0" err="1"/>
              <a:t>bouger</a:t>
            </a:r>
            <a:r>
              <a:rPr lang="en-US" sz="3200" dirty="0"/>
              <a:t> le </a:t>
            </a:r>
            <a:r>
              <a:rPr lang="en-US" sz="3200" dirty="0" smtClean="0"/>
              <a:t>robot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199" y="1995671"/>
            <a:ext cx="8229600" cy="14790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CB341"/>
                </a:solidFill>
              </a:rPr>
              <a:t>But de la </a:t>
            </a:r>
            <a:r>
              <a:rPr lang="en-US" sz="2800" dirty="0" smtClean="0">
                <a:solidFill>
                  <a:srgbClr val="FCB341"/>
                </a:solidFill>
              </a:rPr>
              <a:t>mission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L</a:t>
            </a:r>
            <a:r>
              <a:rPr lang="en-US" sz="2800" dirty="0" smtClean="0"/>
              <a:t>e </a:t>
            </a:r>
            <a:r>
              <a:rPr lang="en-US" sz="2800" dirty="0"/>
              <a:t>robot </a:t>
            </a:r>
            <a:r>
              <a:rPr lang="en-US" sz="2800" dirty="0" err="1" smtClean="0"/>
              <a:t>avance</a:t>
            </a:r>
            <a:r>
              <a:rPr lang="en-US" sz="2800" dirty="0" smtClean="0"/>
              <a:t>, </a:t>
            </a:r>
            <a:r>
              <a:rPr lang="en-US" sz="2800" dirty="0" err="1" smtClean="0"/>
              <a:t>dit</a:t>
            </a:r>
            <a:r>
              <a:rPr lang="en-US" sz="2800" dirty="0" smtClean="0"/>
              <a:t> “Hello” et </a:t>
            </a:r>
            <a:r>
              <a:rPr lang="en-US" sz="2800" dirty="0" err="1" smtClean="0"/>
              <a:t>ensuite</a:t>
            </a:r>
            <a:r>
              <a:rPr lang="en-US" sz="2800" dirty="0" smtClean="0"/>
              <a:t> </a:t>
            </a:r>
            <a:r>
              <a:rPr lang="en-US" sz="2800" dirty="0" err="1" smtClean="0"/>
              <a:t>recule</a:t>
            </a:r>
            <a:r>
              <a:rPr lang="en-US" sz="2800" dirty="0" smtClean="0"/>
              <a:t> </a:t>
            </a:r>
            <a:r>
              <a:rPr lang="en-US" sz="2800" dirty="0" err="1" smtClean="0"/>
              <a:t>jusqu’à</a:t>
            </a:r>
            <a:r>
              <a:rPr lang="en-US" sz="2800" dirty="0" smtClean="0"/>
              <a:t> </a:t>
            </a:r>
            <a:r>
              <a:rPr lang="en-US" sz="2800" dirty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position </a:t>
            </a:r>
            <a:r>
              <a:rPr lang="en-US" sz="2800" dirty="0" err="1" smtClean="0"/>
              <a:t>initiale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12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Devoxx4Kids-pptx-template.potx</Template>
  <TotalTime>726</TotalTime>
  <Words>952</Words>
  <Application>Microsoft Macintosh PowerPoint</Application>
  <PresentationFormat>On-screen Show (4:3)</PresentationFormat>
  <Paragraphs>229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Devoxx4Kids-pptx-template</vt:lpstr>
      <vt:lpstr>Lego Mindstorms NXT</vt:lpstr>
      <vt:lpstr>De quoi est composé ton robot Mindstorms NXT ?</vt:lpstr>
      <vt:lpstr>Capteurs montés  sur le robot</vt:lpstr>
      <vt:lpstr>Capteurs montés  sur le robot</vt:lpstr>
      <vt:lpstr>Capteurs montés  sur le robot Tribot</vt:lpstr>
      <vt:lpstr>Comment programmer le Lego Mindstorms ? </vt:lpstr>
      <vt:lpstr>Comment programmer le Lego Mindstorms ? </vt:lpstr>
      <vt:lpstr>Tes missions</vt:lpstr>
      <vt:lpstr>Mission 1 :  Faire bouger le robot</vt:lpstr>
      <vt:lpstr>Mission 1 :  Faire bouger le robot</vt:lpstr>
      <vt:lpstr>Mission 1 :  Faire bouger le robot</vt:lpstr>
      <vt:lpstr>PowerPoint Presentation</vt:lpstr>
      <vt:lpstr>Mission 1 :  Faire bouger le robot</vt:lpstr>
      <vt:lpstr>Mission 2  :  Attraper la balle</vt:lpstr>
      <vt:lpstr>Mission 2  :  Attraper la balle</vt:lpstr>
      <vt:lpstr>Mission 2  :  Attraper la balle</vt:lpstr>
      <vt:lpstr>Mission 2  :  Attraper la balle</vt:lpstr>
      <vt:lpstr>Mission 2  :  Attraper la balle</vt:lpstr>
      <vt:lpstr>Mission 2  :  Attraper la balle</vt:lpstr>
      <vt:lpstr>Mission 2  :  Attraper la balle</vt:lpstr>
      <vt:lpstr>Mission 2  :  Attraper la balle</vt:lpstr>
      <vt:lpstr>Mission 2  :  Attraper la balle</vt:lpstr>
      <vt:lpstr>Mission 3 : Attraper la balle et faire demi-tour</vt:lpstr>
      <vt:lpstr>Mission 3 : Attraper la balle et faire demi-tour</vt:lpstr>
      <vt:lpstr>Mission 3 : Attraper la balle et faire demi-tour</vt:lpstr>
      <vt:lpstr>Mission 3 : Attraper la balle et faire demi-tour</vt:lpstr>
      <vt:lpstr>Mission 3 : Attraper la balle et faire demi-tour</vt:lpstr>
      <vt:lpstr>Mission 3 : Attraper la balle et faire demi-tour</vt:lpstr>
      <vt:lpstr>Mission 3 : Attraper la balle et faire demi-tour</vt:lpstr>
      <vt:lpstr>Mission 3 : Attraper la balle et faire demi-tour</vt:lpstr>
      <vt:lpstr>Mission 3 : Attraper la balle et faire demi-tour</vt:lpstr>
      <vt:lpstr>Mission 3 : Attraper la balle et faire demi-tour</vt:lpstr>
      <vt:lpstr>Mission 3 : Attraper la balle et faire demi-tour</vt:lpstr>
      <vt:lpstr>Mission 3 : Attraper la balle et faire demi-tour</vt:lpstr>
      <vt:lpstr>Mission 3 : Attraper la balle et faire demi-tour</vt:lpstr>
      <vt:lpstr>PowerPoint Presentation</vt:lpstr>
      <vt:lpstr>PowerPoint Presentation</vt:lpstr>
      <vt:lpstr>PowerPoint Presentation</vt:lpstr>
      <vt:lpstr>Mission 4 : Détecter la présence de la balle, l'attraper et faire demi-tour ! </vt:lpstr>
      <vt:lpstr>Mission 4 : Détecter la présence de la balle, l'attraper et faire demi-tour ! </vt:lpstr>
      <vt:lpstr>Mission 4 : Détecter la présence de la balle, l'attraper et faire demi-tour ! </vt:lpstr>
      <vt:lpstr>Conclusions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Lego Mindstorms NXT</dc:subject>
  <dc:creator>Daniel De Luca</dc:creator>
  <cp:keywords/>
  <dc:description/>
  <cp:lastModifiedBy>Said Eloudrhiri</cp:lastModifiedBy>
  <cp:revision>78</cp:revision>
  <dcterms:created xsi:type="dcterms:W3CDTF">2012-11-17T11:43:16Z</dcterms:created>
  <dcterms:modified xsi:type="dcterms:W3CDTF">2014-02-06T22:42:50Z</dcterms:modified>
  <cp:category/>
</cp:coreProperties>
</file>