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6" r:id="rId23"/>
    <p:sldId id="262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286" y="3569546"/>
            <a:ext cx="713678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Technical Task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Arial Black"/>
              <a:cs typeface="Arial Black"/>
            </a:endParaRPr>
          </a:p>
          <a:p>
            <a:endParaRPr lang="en-US"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484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21-11-11 at 18.38.34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" r="176"/>
          <a:stretch/>
        </p:blipFill>
        <p:spPr>
          <a:xfrm>
            <a:off x="362874" y="794764"/>
            <a:ext cx="8247126" cy="5209593"/>
          </a:xfrm>
        </p:spPr>
      </p:pic>
    </p:spTree>
    <p:extLst>
      <p:ext uri="{BB962C8B-B14F-4D97-AF65-F5344CB8AC3E}">
        <p14:creationId xmlns:p14="http://schemas.microsoft.com/office/powerpoint/2010/main" val="295161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21-11-11 at 18.50.20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-345"/>
          <a:stretch/>
        </p:blipFill>
        <p:spPr>
          <a:xfrm>
            <a:off x="808217" y="761999"/>
            <a:ext cx="7686322" cy="5654745"/>
          </a:xfrm>
        </p:spPr>
      </p:pic>
    </p:spTree>
    <p:extLst>
      <p:ext uri="{BB962C8B-B14F-4D97-AF65-F5344CB8AC3E}">
        <p14:creationId xmlns:p14="http://schemas.microsoft.com/office/powerpoint/2010/main" val="284996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713" y="582026"/>
            <a:ext cx="6647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D</a:t>
            </a:r>
            <a:r>
              <a:rPr lang="en-US" sz="2800" b="1" dirty="0" smtClean="0">
                <a:latin typeface="Arial"/>
                <a:cs typeface="Arial"/>
              </a:rPr>
              <a:t>istribution </a:t>
            </a:r>
            <a:r>
              <a:rPr lang="en-US" sz="2800" b="1" dirty="0">
                <a:latin typeface="Arial"/>
                <a:cs typeface="Arial"/>
              </a:rPr>
              <a:t>of  </a:t>
            </a:r>
            <a:r>
              <a:rPr lang="en-US" sz="2800" b="1" dirty="0" smtClean="0">
                <a:latin typeface="Arial"/>
                <a:cs typeface="Arial"/>
              </a:rPr>
              <a:t>Order </a:t>
            </a:r>
            <a:r>
              <a:rPr lang="en-US" sz="2800" b="1" dirty="0" err="1">
                <a:latin typeface="Arial"/>
                <a:cs typeface="Arial"/>
              </a:rPr>
              <a:t>Req</a:t>
            </a:r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sz="2800" b="1" dirty="0" err="1">
                <a:latin typeface="Arial"/>
                <a:cs typeface="Arial"/>
              </a:rPr>
              <a:t>Amt</a:t>
            </a:r>
            <a:r>
              <a:rPr lang="en-US" sz="2800" b="1" dirty="0">
                <a:latin typeface="Arial"/>
                <a:cs typeface="Arial"/>
              </a:rPr>
              <a:t> (Ton</a:t>
            </a:r>
            <a:r>
              <a:rPr lang="en-US" sz="2800" b="1" dirty="0" smtClean="0">
                <a:latin typeface="Arial"/>
                <a:cs typeface="Arial"/>
              </a:rPr>
              <a:t>) column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Screen Shot 2021-11-11 at 19.2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3" y="1682541"/>
            <a:ext cx="8166100" cy="45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5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21-11-11 at 19.42.22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r="162"/>
          <a:stretch/>
        </p:blipFill>
        <p:spPr>
          <a:xfrm>
            <a:off x="527816" y="1600063"/>
            <a:ext cx="8247125" cy="4669652"/>
          </a:xfrm>
        </p:spPr>
      </p:pic>
      <p:sp>
        <p:nvSpPr>
          <p:cNvPr id="5" name="Rectangle 4"/>
          <p:cNvSpPr/>
          <p:nvPr/>
        </p:nvSpPr>
        <p:spPr>
          <a:xfrm>
            <a:off x="757080" y="769066"/>
            <a:ext cx="7263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T</a:t>
            </a:r>
            <a:r>
              <a:rPr lang="en-US" sz="2400" b="1" dirty="0" smtClean="0">
                <a:latin typeface="Arial"/>
                <a:cs typeface="Arial"/>
              </a:rPr>
              <a:t>he </a:t>
            </a:r>
            <a:r>
              <a:rPr lang="en-US" sz="2400" b="1" dirty="0">
                <a:latin typeface="Arial"/>
                <a:cs typeface="Arial"/>
              </a:rPr>
              <a:t>distribution of column </a:t>
            </a:r>
            <a:r>
              <a:rPr lang="en-US" sz="2400" b="1" dirty="0" err="1">
                <a:latin typeface="Arial"/>
                <a:cs typeface="Arial"/>
              </a:rPr>
              <a:t>Fullfilled</a:t>
            </a:r>
            <a:r>
              <a:rPr lang="en-US" sz="2400" b="1" dirty="0">
                <a:latin typeface="Arial"/>
                <a:cs typeface="Arial"/>
              </a:rPr>
              <a:t> By </a:t>
            </a:r>
            <a:r>
              <a:rPr lang="en-US" sz="2400" b="1" dirty="0" smtClean="0">
                <a:latin typeface="Arial"/>
                <a:cs typeface="Arial"/>
              </a:rPr>
              <a:t>Location</a:t>
            </a:r>
          </a:p>
          <a:p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w.r.t</a:t>
            </a:r>
            <a:r>
              <a:rPr lang="en-US" sz="2400" b="1" dirty="0">
                <a:latin typeface="Arial"/>
                <a:cs typeface="Arial"/>
              </a:rPr>
              <a:t> to each segment</a:t>
            </a:r>
          </a:p>
        </p:txBody>
      </p:sp>
    </p:spTree>
    <p:extLst>
      <p:ext uri="{BB962C8B-B14F-4D97-AF65-F5344CB8AC3E}">
        <p14:creationId xmlns:p14="http://schemas.microsoft.com/office/powerpoint/2010/main" val="141655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1-11-11 at 20.12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24933"/>
            <a:ext cx="8128000" cy="59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0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02" y="653534"/>
            <a:ext cx="819827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Separating dependent-independent variables</a:t>
            </a:r>
          </a:p>
        </p:txBody>
      </p:sp>
      <p:pic>
        <p:nvPicPr>
          <p:cNvPr id="3" name="Picture 2" descr="Screen Shot 2021-11-11 at 20.3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2" y="1947333"/>
            <a:ext cx="7982514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8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1-11-11 at 20.3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" y="1998133"/>
            <a:ext cx="7975600" cy="1778000"/>
          </a:xfrm>
          <a:prstGeom prst="rect">
            <a:avLst/>
          </a:prstGeom>
        </p:spPr>
      </p:pic>
      <p:pic>
        <p:nvPicPr>
          <p:cNvPr id="3" name="Picture 2" descr="Screen Shot 2021-11-11 at 20.40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" y="3945468"/>
            <a:ext cx="7975600" cy="259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Nominal Variable to Dummy Variable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024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30" y="-8967"/>
            <a:ext cx="7583488" cy="11430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Model Evaluation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230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Algorithms Covered</a:t>
            </a:r>
            <a:r>
              <a:rPr lang="en-US" sz="3200" dirty="0" smtClean="0"/>
              <a:t>:    </a:t>
            </a:r>
            <a:endParaRPr lang="en-US" sz="3200" dirty="0"/>
          </a:p>
          <a:p>
            <a:pPr>
              <a:buFont typeface="Arial"/>
              <a:buChar char="•"/>
            </a:pPr>
            <a:r>
              <a:rPr lang="en-US" sz="3200" dirty="0"/>
              <a:t>Used Decision Tree and Random Forest algorithms to solve </a:t>
            </a:r>
            <a:r>
              <a:rPr lang="en-US" sz="3200" dirty="0" smtClean="0"/>
              <a:t>problem</a:t>
            </a:r>
            <a:r>
              <a:rPr lang="en-US" sz="3200" dirty="0"/>
              <a:t>. </a:t>
            </a:r>
          </a:p>
          <a:p>
            <a:pPr>
              <a:buFont typeface="Arial"/>
              <a:buChar char="•"/>
            </a:pPr>
            <a:r>
              <a:rPr lang="en-US" sz="3200" dirty="0"/>
              <a:t>Used </a:t>
            </a:r>
            <a:r>
              <a:rPr lang="en-US" sz="3200" dirty="0" smtClean="0"/>
              <a:t>K-</a:t>
            </a:r>
            <a:r>
              <a:rPr lang="en-US" sz="3200" dirty="0"/>
              <a:t>NN and Naive Bayes algorithms to solve </a:t>
            </a:r>
            <a:r>
              <a:rPr lang="en-US" sz="3200" dirty="0" smtClean="0"/>
              <a:t>problem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9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4267" y="440264"/>
            <a:ext cx="7583488" cy="760942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b="1" dirty="0" smtClean="0"/>
              <a:t>Decision Tree Evaluation </a:t>
            </a:r>
            <a:endParaRPr lang="en-US" sz="3000" b="1" dirty="0"/>
          </a:p>
        </p:txBody>
      </p:sp>
      <p:pic>
        <p:nvPicPr>
          <p:cNvPr id="4" name="Picture 3" descr="Screen Shot 2021-11-11 at 22.16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675341"/>
            <a:ext cx="7583488" cy="42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4267" y="779991"/>
            <a:ext cx="7583488" cy="76094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3000" b="1" dirty="0" smtClean="0"/>
              <a:t>Random Forest Evaluation </a:t>
            </a:r>
          </a:p>
          <a:p>
            <a:endParaRPr lang="en-US" sz="3000" b="1" dirty="0"/>
          </a:p>
        </p:txBody>
      </p:sp>
      <p:pic>
        <p:nvPicPr>
          <p:cNvPr id="3" name="Picture 2" descr="Screen Shot 2021-11-12 at 07.45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" y="1540933"/>
            <a:ext cx="8161867" cy="48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3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07488"/>
            <a:ext cx="7583488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>
                <a:latin typeface="Arial Black"/>
                <a:cs typeface="Arial Black"/>
              </a:rPr>
              <a:t>Business </a:t>
            </a:r>
            <a:r>
              <a:rPr lang="en-GB" b="1" dirty="0">
                <a:latin typeface="Arial Black"/>
                <a:cs typeface="Arial Black"/>
              </a:rPr>
              <a:t>Specification 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715136"/>
            <a:ext cx="7583488" cy="2278741"/>
          </a:xfrm>
        </p:spPr>
        <p:txBody>
          <a:bodyPr>
            <a:normAutofit/>
          </a:bodyPr>
          <a:lstStyle/>
          <a:p>
            <a:pPr algn="just">
              <a:buFont typeface="Arial"/>
              <a:buChar char="•"/>
            </a:pPr>
            <a:r>
              <a:rPr lang="en-GB" sz="3000" dirty="0">
                <a:cs typeface="Arial"/>
              </a:rPr>
              <a:t>Develop a system, which would enable a </a:t>
            </a:r>
            <a:r>
              <a:rPr lang="en-GB" sz="3000" dirty="0" smtClean="0">
                <a:cs typeface="Arial"/>
              </a:rPr>
              <a:t>grain </a:t>
            </a:r>
            <a:r>
              <a:rPr lang="en-GB" sz="3000" dirty="0">
                <a:cs typeface="Arial"/>
              </a:rPr>
              <a:t>broker to determine the best supplier to deliver against </a:t>
            </a:r>
            <a:r>
              <a:rPr lang="en-GB" sz="3000" dirty="0" smtClean="0">
                <a:cs typeface="Arial"/>
              </a:rPr>
              <a:t>the client’s </a:t>
            </a:r>
            <a:r>
              <a:rPr lang="en-GB" sz="3000" dirty="0">
                <a:cs typeface="Arial"/>
              </a:rPr>
              <a:t>order requirements</a:t>
            </a:r>
            <a:r>
              <a:rPr lang="en-GB" sz="3000" dirty="0"/>
              <a:t>. </a:t>
            </a:r>
          </a:p>
          <a:p>
            <a:pPr algn="just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8064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711200"/>
            <a:ext cx="53170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b="1" dirty="0"/>
              <a:t>K-NN </a:t>
            </a:r>
            <a:r>
              <a:rPr lang="en-US" sz="3000" b="1" dirty="0" smtClean="0"/>
              <a:t>Model Evaluation</a:t>
            </a:r>
            <a:endParaRPr lang="en-US" sz="3000" b="1" dirty="0"/>
          </a:p>
        </p:txBody>
      </p:sp>
      <p:pic>
        <p:nvPicPr>
          <p:cNvPr id="3" name="Picture 2" descr="Screen Shot 2021-11-12 at 09.3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94" y="1557867"/>
            <a:ext cx="7292336" cy="44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2132" y="711200"/>
            <a:ext cx="61298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b="1" dirty="0" smtClean="0"/>
              <a:t>Naives Bayes Model Evaluation</a:t>
            </a:r>
            <a:endParaRPr lang="en-US" sz="3000" b="1" dirty="0"/>
          </a:p>
        </p:txBody>
      </p:sp>
      <p:pic>
        <p:nvPicPr>
          <p:cNvPr id="3" name="Picture 2" descr="Screen Shot 2021-11-12 at 09.5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1662580"/>
            <a:ext cx="7772400" cy="41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/>
                <a:cs typeface="Arial Black"/>
              </a:rPr>
              <a:t>ENTITY RELATIONS DIAGRAM</a:t>
            </a:r>
            <a:endParaRPr lang="en-US" b="1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Screen Shot 2021-11-11 at 02.36.38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3"/>
          <a:stretch/>
        </p:blipFill>
        <p:spPr>
          <a:xfrm>
            <a:off x="379368" y="2046288"/>
            <a:ext cx="8256632" cy="4006850"/>
          </a:xfrm>
        </p:spPr>
      </p:pic>
    </p:spTree>
    <p:extLst>
      <p:ext uri="{BB962C8B-B14F-4D97-AF65-F5344CB8AC3E}">
        <p14:creationId xmlns:p14="http://schemas.microsoft.com/office/powerpoint/2010/main" val="193978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823"/>
            <a:ext cx="7583488" cy="1143000"/>
          </a:xfrm>
        </p:spPr>
        <p:txBody>
          <a:bodyPr>
            <a:normAutofit/>
          </a:bodyPr>
          <a:lstStyle/>
          <a:p>
            <a:r>
              <a:rPr lang="en-GB" b="1" dirty="0">
                <a:latin typeface="Arial Black"/>
                <a:cs typeface="Arial Black"/>
              </a:rPr>
              <a:t>System </a:t>
            </a:r>
            <a:r>
              <a:rPr lang="en-GB" b="1" dirty="0" smtClean="0">
                <a:latin typeface="Arial Black"/>
                <a:cs typeface="Arial Black"/>
              </a:rPr>
              <a:t>Requirement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GB" dirty="0"/>
          </a:p>
          <a:p>
            <a:pPr lvl="0">
              <a:buFont typeface="Arial"/>
              <a:buChar char="•"/>
            </a:pPr>
            <a:r>
              <a:rPr lang="en-GB" sz="3200" dirty="0" smtClean="0"/>
              <a:t>Design </a:t>
            </a:r>
            <a:r>
              <a:rPr lang="en-GB" sz="3200" dirty="0"/>
              <a:t>a front end user interface, which would enable </a:t>
            </a:r>
            <a:r>
              <a:rPr lang="en-GB" sz="3200" dirty="0" smtClean="0"/>
              <a:t>interaction </a:t>
            </a:r>
            <a:r>
              <a:rPr lang="en-GB" sz="3200" dirty="0"/>
              <a:t>with the model.</a:t>
            </a:r>
          </a:p>
          <a:p>
            <a:pPr lvl="0">
              <a:buFont typeface="Arial"/>
              <a:buChar char="•"/>
            </a:pPr>
            <a:r>
              <a:rPr lang="en-GB" sz="3200" dirty="0"/>
              <a:t>Design and implement an API as communication pipeline. </a:t>
            </a:r>
          </a:p>
          <a:p>
            <a:pPr lvl="0">
              <a:buFont typeface="Arial"/>
              <a:buChar char="•"/>
            </a:pPr>
            <a:r>
              <a:rPr lang="en-GB" sz="3200" dirty="0"/>
              <a:t>Design and implement a 'database/storage layer'</a:t>
            </a:r>
          </a:p>
          <a:p>
            <a:pPr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144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0"/>
            <a:ext cx="7583488" cy="1143000"/>
          </a:xfrm>
        </p:spPr>
        <p:txBody>
          <a:bodyPr/>
          <a:lstStyle/>
          <a:p>
            <a:r>
              <a:rPr lang="en-GB" b="1" dirty="0">
                <a:latin typeface="Arial Black"/>
                <a:cs typeface="Arial Black"/>
              </a:rPr>
              <a:t>System </a:t>
            </a:r>
            <a:r>
              <a:rPr lang="en-GB" b="1" dirty="0" smtClean="0">
                <a:latin typeface="Arial Black"/>
                <a:cs typeface="Arial Black"/>
              </a:rPr>
              <a:t>Architecture</a:t>
            </a:r>
            <a:endParaRPr lang="en-US" dirty="0"/>
          </a:p>
        </p:txBody>
      </p:sp>
      <p:pic>
        <p:nvPicPr>
          <p:cNvPr id="4" name="Content Placeholder 3" descr="Screen Shot 2021-11-11 at 08.53.2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 b="2309"/>
          <a:stretch/>
        </p:blipFill>
        <p:spPr>
          <a:xfrm>
            <a:off x="587059" y="1824733"/>
            <a:ext cx="7984766" cy="4564200"/>
          </a:xfrm>
        </p:spPr>
      </p:pic>
      <p:sp>
        <p:nvSpPr>
          <p:cNvPr id="3" name="TextBox 2"/>
          <p:cNvSpPr txBox="1"/>
          <p:nvPr/>
        </p:nvSpPr>
        <p:spPr>
          <a:xfrm>
            <a:off x="1072126" y="2127917"/>
            <a:ext cx="171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rgbClr val="008000"/>
                  </a:solidFill>
                </a:ln>
              </a:rPr>
              <a:t>---- Frontend</a:t>
            </a:r>
          </a:p>
          <a:p>
            <a:r>
              <a:rPr lang="en-US" b="1" dirty="0" smtClean="0">
                <a:ln>
                  <a:solidFill>
                    <a:schemeClr val="accent4">
                      <a:lumMod val="10000"/>
                    </a:schemeClr>
                  </a:solidFill>
                </a:ln>
              </a:rPr>
              <a:t>-</a:t>
            </a:r>
            <a:r>
              <a:rPr lang="en-US" b="1" dirty="0">
                <a:ln>
                  <a:solidFill>
                    <a:schemeClr val="accent4">
                      <a:lumMod val="10000"/>
                    </a:schemeClr>
                  </a:solidFill>
                </a:ln>
              </a:rPr>
              <a:t>--- Backend </a:t>
            </a:r>
          </a:p>
          <a:p>
            <a:endParaRPr lang="en-US" b="1" dirty="0">
              <a:ln>
                <a:solidFill>
                  <a:srgbClr val="008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7647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492369"/>
            <a:ext cx="7583488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rial Black"/>
                <a:cs typeface="Arial Black"/>
              </a:rPr>
              <a:t>Current Business Solution</a:t>
            </a:r>
            <a:r>
              <a:rPr lang="en-GB" dirty="0">
                <a:latin typeface="Arial Black"/>
                <a:cs typeface="Arial Black"/>
              </a:rPr>
              <a:t/>
            </a:r>
            <a:br>
              <a:rPr lang="en-GB" dirty="0">
                <a:latin typeface="Arial Black"/>
                <a:cs typeface="Arial Black"/>
              </a:rPr>
            </a:b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836508"/>
            <a:ext cx="7583488" cy="2552074"/>
          </a:xfrm>
        </p:spPr>
        <p:txBody>
          <a:bodyPr>
            <a:noAutofit/>
          </a:bodyPr>
          <a:lstStyle/>
          <a:p>
            <a:pPr algn="just">
              <a:buFont typeface="Arial"/>
              <a:buChar char="•"/>
            </a:pPr>
            <a:r>
              <a:rPr lang="en-GB" sz="3000" dirty="0">
                <a:cs typeface="Arial"/>
              </a:rPr>
              <a:t>All identification requests are handled in an excel </a:t>
            </a:r>
            <a:r>
              <a:rPr lang="en-GB" sz="3000" dirty="0" err="1">
                <a:cs typeface="Arial"/>
              </a:rPr>
              <a:t>spreadsheet</a:t>
            </a:r>
            <a:r>
              <a:rPr lang="en-GB" sz="3000" dirty="0">
                <a:cs typeface="Arial"/>
              </a:rPr>
              <a:t> and operate on a first placed, first fulfilled </a:t>
            </a:r>
            <a:r>
              <a:rPr lang="en-GB" sz="3000" dirty="0" smtClean="0">
                <a:cs typeface="Arial"/>
              </a:rPr>
              <a:t>system</a:t>
            </a:r>
            <a:r>
              <a:rPr lang="en-GB" sz="3200" dirty="0" smtClean="0">
                <a:latin typeface="Arial"/>
                <a:cs typeface="Arial"/>
              </a:rPr>
              <a:t>. 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24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22606"/>
            <a:ext cx="7583488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rial Black"/>
                <a:cs typeface="Arial Black"/>
              </a:rPr>
              <a:t>Business Process Diagram </a:t>
            </a:r>
            <a:br>
              <a:rPr lang="en-GB" b="1" dirty="0">
                <a:latin typeface="Arial Black"/>
                <a:cs typeface="Arial Black"/>
              </a:rPr>
            </a:br>
            <a:endParaRPr lang="en-US" b="1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Screen Shot 2021-11-11 at 00.41.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" b="-5323"/>
          <a:stretch/>
        </p:blipFill>
        <p:spPr>
          <a:xfrm>
            <a:off x="304800" y="1824749"/>
            <a:ext cx="8548623" cy="4876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008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32600"/>
            <a:ext cx="7583488" cy="894577"/>
          </a:xfrm>
        </p:spPr>
        <p:txBody>
          <a:bodyPr>
            <a:normAutofit/>
          </a:bodyPr>
          <a:lstStyle/>
          <a:p>
            <a:r>
              <a:rPr lang="en-GB" b="1" dirty="0">
                <a:latin typeface="Arial Black"/>
                <a:cs typeface="Arial Black"/>
              </a:rPr>
              <a:t>Business </a:t>
            </a:r>
            <a:r>
              <a:rPr lang="en-GB" b="1" dirty="0" smtClean="0">
                <a:latin typeface="Arial Black"/>
                <a:cs typeface="Arial Black"/>
              </a:rPr>
              <a:t>Limitation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196213"/>
            <a:ext cx="7583488" cy="3713335"/>
          </a:xfrm>
        </p:spPr>
        <p:txBody>
          <a:bodyPr>
            <a:normAutofit/>
          </a:bodyPr>
          <a:lstStyle/>
          <a:p>
            <a:pPr algn="just">
              <a:buFont typeface="Arial"/>
              <a:buChar char="•"/>
            </a:pPr>
            <a:r>
              <a:rPr lang="en-GB" sz="3000" dirty="0">
                <a:cs typeface="Arial"/>
              </a:rPr>
              <a:t>Costly and time-consuming, identification is not significant. In some instances, clients’ order requirements are handled by supplier’s who do not have sufficient stocks, thus resulting in poor customer experience and loss of revenue</a:t>
            </a:r>
            <a:r>
              <a:rPr lang="en-GB" sz="3200" dirty="0">
                <a:latin typeface="Arial"/>
                <a:cs typeface="Arial"/>
              </a:rPr>
              <a:t>. </a:t>
            </a:r>
            <a:endParaRPr lang="en-US" sz="3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15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22606"/>
            <a:ext cx="7583488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rial Black"/>
                <a:cs typeface="Arial Black"/>
              </a:rPr>
              <a:t>Business Motivation</a:t>
            </a:r>
            <a:r>
              <a:rPr lang="en-GB" dirty="0">
                <a:latin typeface="Arial Black"/>
                <a:cs typeface="Arial Black"/>
              </a:rPr>
              <a:t/>
            </a:r>
            <a:br>
              <a:rPr lang="en-GB" dirty="0">
                <a:latin typeface="Arial Black"/>
                <a:cs typeface="Arial Black"/>
              </a:rPr>
            </a:b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59097"/>
            <a:ext cx="7583488" cy="4407835"/>
          </a:xfrm>
        </p:spPr>
        <p:txBody>
          <a:bodyPr>
            <a:normAutofit fontScale="25000" lnSpcReduction="20000"/>
          </a:bodyPr>
          <a:lstStyle/>
          <a:p>
            <a:pPr>
              <a:buFont typeface="Arial"/>
              <a:buChar char="•"/>
            </a:pPr>
            <a:r>
              <a:rPr lang="en-GB" sz="12000" dirty="0">
                <a:cs typeface="Arial"/>
              </a:rPr>
              <a:t>D</a:t>
            </a:r>
            <a:r>
              <a:rPr lang="en-GB" sz="12000" dirty="0" smtClean="0">
                <a:cs typeface="Arial"/>
              </a:rPr>
              <a:t>evelop </a:t>
            </a:r>
            <a:r>
              <a:rPr lang="en-GB" sz="12000" dirty="0">
                <a:cs typeface="Arial"/>
              </a:rPr>
              <a:t>a system, which provides faster process, interactive, responsive and user-friendly interface. </a:t>
            </a:r>
          </a:p>
          <a:p>
            <a:pPr>
              <a:buFont typeface="Arial"/>
              <a:buChar char="•"/>
            </a:pPr>
            <a:r>
              <a:rPr lang="en-GB" sz="12000" dirty="0" smtClean="0">
                <a:cs typeface="Arial"/>
              </a:rPr>
              <a:t>Simplify </a:t>
            </a:r>
            <a:r>
              <a:rPr lang="en-GB" sz="12000" dirty="0">
                <a:cs typeface="Arial"/>
              </a:rPr>
              <a:t>the process of identifying </a:t>
            </a:r>
            <a:r>
              <a:rPr lang="en-GB" sz="12000" dirty="0" smtClean="0">
                <a:cs typeface="Arial"/>
              </a:rPr>
              <a:t>suppliers </a:t>
            </a:r>
            <a:r>
              <a:rPr lang="en-GB" sz="12000" dirty="0">
                <a:cs typeface="Arial"/>
              </a:rPr>
              <a:t>and minimize the amount of human factored errors</a:t>
            </a:r>
            <a:r>
              <a:rPr lang="en-GB" sz="12000" dirty="0" smtClean="0">
                <a:cs typeface="Arial"/>
              </a:rPr>
              <a:t>.</a:t>
            </a:r>
            <a:endParaRPr lang="en-GB" sz="12000" dirty="0">
              <a:cs typeface="Arial"/>
            </a:endParaRPr>
          </a:p>
          <a:p>
            <a:pPr>
              <a:buFont typeface="Arial"/>
              <a:buChar char="•"/>
            </a:pPr>
            <a:r>
              <a:rPr lang="en-GB" sz="12000" dirty="0">
                <a:cs typeface="Arial"/>
              </a:rPr>
              <a:t>R</a:t>
            </a:r>
            <a:r>
              <a:rPr lang="en-GB" sz="12000" dirty="0" smtClean="0">
                <a:cs typeface="Arial"/>
              </a:rPr>
              <a:t>epetitive </a:t>
            </a:r>
            <a:r>
              <a:rPr lang="en-GB" sz="12000" dirty="0">
                <a:cs typeface="Arial"/>
              </a:rPr>
              <a:t>task reduction within a workplace. The system would aid in reducing repetitive, and time-consuming work.</a:t>
            </a:r>
          </a:p>
          <a:p>
            <a:endParaRPr lang="en-GB" sz="8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5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9589"/>
              </p:ext>
            </p:extLst>
          </p:nvPr>
        </p:nvGraphicFramePr>
        <p:xfrm>
          <a:off x="597157" y="634806"/>
          <a:ext cx="8087712" cy="57662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43856"/>
                <a:gridCol w="4043856"/>
              </a:tblGrid>
              <a:tr h="19220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Arial Black"/>
                          <a:cs typeface="Arial Black"/>
                        </a:rPr>
                        <a:t>Business Need:</a:t>
                      </a:r>
                      <a:endParaRPr lang="en-US" sz="3200" dirty="0">
                        <a:latin typeface="Arial Black"/>
                        <a:cs typeface="Arial Blac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§"/>
                      </a:pPr>
                      <a:r>
                        <a:rPr lang="en-US" sz="2000" b="0" i="0" dirty="0" smtClean="0">
                          <a:latin typeface="+mn-lt"/>
                          <a:cs typeface="Arial"/>
                        </a:rPr>
                        <a:t>Classify</a:t>
                      </a:r>
                      <a:r>
                        <a:rPr lang="en-US" sz="2000" b="0" i="0" baseline="0" dirty="0" smtClean="0">
                          <a:latin typeface="+mn-lt"/>
                          <a:cs typeface="Arial"/>
                        </a:rPr>
                        <a:t> customer’s order requirement to the best supplier based on customer’s location</a:t>
                      </a:r>
                      <a:endParaRPr lang="en-US" sz="2000" b="0" i="0" dirty="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19220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Arial Black"/>
                          <a:cs typeface="Arial Black"/>
                        </a:rPr>
                        <a:t>Solution:</a:t>
                      </a:r>
                      <a:endParaRPr lang="en-US" sz="3200" dirty="0">
                        <a:latin typeface="Arial Black"/>
                        <a:cs typeface="Arial Blac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sz="2000" dirty="0" smtClean="0">
                          <a:latin typeface="+mn-lt"/>
                          <a:cs typeface="Arial"/>
                        </a:rPr>
                        <a:t>Using</a:t>
                      </a:r>
                      <a:r>
                        <a:rPr lang="en-US" sz="2000" baseline="0" dirty="0" smtClean="0">
                          <a:latin typeface="+mn-lt"/>
                          <a:cs typeface="Arial"/>
                        </a:rPr>
                        <a:t> Order dataset, </a:t>
                      </a:r>
                      <a:endParaRPr lang="en-US" sz="2000" dirty="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19220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Arial Black"/>
                          <a:cs typeface="Arial Black"/>
                        </a:rPr>
                        <a:t>Objective and Goals:</a:t>
                      </a:r>
                      <a:endParaRPr lang="en-US" sz="3200" dirty="0">
                        <a:latin typeface="Arial Black"/>
                        <a:cs typeface="Arial Blac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sz="2000" dirty="0" smtClean="0">
                          <a:latin typeface="+mn-lt"/>
                          <a:cs typeface="Arial"/>
                        </a:rPr>
                        <a:t>CSV to Database</a:t>
                      </a:r>
                      <a:r>
                        <a:rPr lang="en-US" sz="2000" baseline="0" dirty="0" smtClean="0">
                          <a:latin typeface="+mn-lt"/>
                          <a:cs typeface="Arial"/>
                        </a:rPr>
                        <a:t>.</a:t>
                      </a:r>
                      <a:endParaRPr lang="en-US" sz="2000" dirty="0" smtClean="0">
                        <a:latin typeface="+mn-lt"/>
                        <a:cs typeface="Arial"/>
                      </a:endParaRP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sz="2000" dirty="0" smtClean="0">
                          <a:latin typeface="+mn-lt"/>
                          <a:cs typeface="Arial"/>
                        </a:rPr>
                        <a:t>CSV</a:t>
                      </a:r>
                      <a:r>
                        <a:rPr lang="en-US" sz="2000" baseline="0" dirty="0" smtClean="0">
                          <a:latin typeface="+mn-lt"/>
                          <a:cs typeface="Arial"/>
                        </a:rPr>
                        <a:t>  Data Analysis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sz="2000" baseline="0" dirty="0" smtClean="0">
                          <a:latin typeface="+mn-lt"/>
                          <a:cs typeface="Arial"/>
                        </a:rPr>
                        <a:t>Build Machine Learning Algorithm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sz="2000" baseline="0" dirty="0" smtClean="0">
                          <a:latin typeface="+mn-lt"/>
                          <a:cs typeface="Arial"/>
                        </a:rPr>
                        <a:t>Evaluate Model</a:t>
                      </a:r>
                      <a:endParaRPr lang="en-US" sz="2000" dirty="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57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9463" y="0"/>
            <a:ext cx="7583488" cy="11430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Exploratory Data Analysis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3000" b="1" dirty="0" smtClean="0">
                <a:cs typeface="Arial"/>
              </a:rPr>
              <a:t>Data Structure</a:t>
            </a:r>
          </a:p>
          <a:p>
            <a:pPr>
              <a:buFont typeface="Arial"/>
              <a:buChar char="•"/>
            </a:pPr>
            <a:endParaRPr lang="en-US" b="1" dirty="0">
              <a:latin typeface="Arial"/>
              <a:cs typeface="Arial"/>
            </a:endParaRPr>
          </a:p>
        </p:txBody>
      </p:sp>
      <p:pic>
        <p:nvPicPr>
          <p:cNvPr id="4" name="Picture 3" descr="Screen Shot 2021-11-11 at 18.1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9" y="1811867"/>
            <a:ext cx="7785287" cy="46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0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1-11-11 at 18.2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1" y="2483341"/>
            <a:ext cx="7867758" cy="38323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7184" y="544349"/>
            <a:ext cx="7521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>
                <a:cs typeface="Arial"/>
              </a:rPr>
              <a:t>The info() method provide us with insightful description of the data, particularly the total number of rows, each attributes type and the number if non null values</a:t>
            </a:r>
            <a:r>
              <a:rPr lang="en-US" sz="3000" dirty="0" smtClean="0">
                <a:latin typeface="Arial"/>
                <a:cs typeface="Arial"/>
              </a:rPr>
              <a:t>.</a:t>
            </a:r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50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2148</TotalTime>
  <Words>314</Words>
  <Application>Microsoft Macintosh PowerPoint</Application>
  <PresentationFormat>On-screen Show (4:3)</PresentationFormat>
  <Paragraphs>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Pixel</vt:lpstr>
      <vt:lpstr>Technical Task</vt:lpstr>
      <vt:lpstr>  Business Specification  </vt:lpstr>
      <vt:lpstr>Current Business Solution </vt:lpstr>
      <vt:lpstr>Business Process Diagram  </vt:lpstr>
      <vt:lpstr>Business Limitation</vt:lpstr>
      <vt:lpstr>Business Motivation 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Nominal Variable to Dummy Variable</vt:lpstr>
      <vt:lpstr>Model Evaluation</vt:lpstr>
      <vt:lpstr>Decision Tree Evaluation </vt:lpstr>
      <vt:lpstr>PowerPoint Presentation</vt:lpstr>
      <vt:lpstr>PowerPoint Presentation</vt:lpstr>
      <vt:lpstr>PowerPoint Presentation</vt:lpstr>
      <vt:lpstr>ENTITY RELATIONS DIAGRAM</vt:lpstr>
      <vt:lpstr>System Requirement</vt:lpstr>
      <vt:lpstr>System Architecture</vt:lpstr>
    </vt:vector>
  </TitlesOfParts>
  <Company>A'Yah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Grain Broker </dc:title>
  <dc:creator>Yah'nik Immanu'el</dc:creator>
  <cp:lastModifiedBy>Yah'nik Immanu'el</cp:lastModifiedBy>
  <cp:revision>28</cp:revision>
  <dcterms:created xsi:type="dcterms:W3CDTF">2021-11-11T00:19:24Z</dcterms:created>
  <dcterms:modified xsi:type="dcterms:W3CDTF">2021-11-12T19:45:15Z</dcterms:modified>
</cp:coreProperties>
</file>