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60" r:id="rId5"/>
    <p:sldId id="263" r:id="rId6"/>
    <p:sldId id="256" r:id="rId7"/>
    <p:sldId id="269" r:id="rId8"/>
    <p:sldId id="265" r:id="rId9"/>
    <p:sldId id="270" r:id="rId10"/>
    <p:sldId id="272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D2FB-2DDA-4F52-BB1C-70259A979CC9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4B98E-5861-4FEF-95E9-4D9AC283F6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4483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EneRIC</a:t>
            </a:r>
            <a:r>
              <a:rPr lang="es-ES" dirty="0"/>
              <a:t> , </a:t>
            </a:r>
            <a:r>
              <a:rPr lang="es-ES" dirty="0" err="1"/>
              <a:t>Eneric</a:t>
            </a:r>
            <a:r>
              <a:rPr lang="es-ES" dirty="0"/>
              <a:t> mas que un proyecto es una oportunidad de ayudar para los países subdesarrollados,   </a:t>
            </a:r>
            <a:r>
              <a:rPr lang="es-ES" dirty="0" err="1"/>
              <a:t>Eneric</a:t>
            </a:r>
            <a:r>
              <a:rPr lang="es-ES" dirty="0"/>
              <a:t> usa 5G y un análisis dinámico de inteligencia artificial  , permitiendo interconectar un país entero con una ventada de  bajo coste económico y de bajos recursos .</a:t>
            </a:r>
          </a:p>
          <a:p>
            <a:endParaRPr lang="es-ES" dirty="0"/>
          </a:p>
          <a:p>
            <a:endParaRPr lang="es-ES" dirty="0"/>
          </a:p>
          <a:p>
            <a:r>
              <a:rPr lang="en-US" b="1" dirty="0"/>
              <a:t>Today, I am here to present </a:t>
            </a:r>
            <a:r>
              <a:rPr lang="en-US" b="1" dirty="0" err="1"/>
              <a:t>Eneric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Eneric</a:t>
            </a:r>
            <a:r>
              <a:rPr lang="en-US" dirty="0"/>
              <a:t>?</a:t>
            </a:r>
          </a:p>
          <a:p>
            <a:r>
              <a:rPr lang="en-US" dirty="0" err="1"/>
              <a:t>Eneric</a:t>
            </a:r>
            <a:r>
              <a:rPr lang="en-US" dirty="0"/>
              <a:t> is more than just a project; it is an opportunity to help underdeveloped countries.</a:t>
            </a:r>
          </a:p>
          <a:p>
            <a:r>
              <a:rPr lang="en-US" dirty="0"/>
              <a:t> </a:t>
            </a:r>
            <a:r>
              <a:rPr lang="en-US" dirty="0" err="1"/>
              <a:t>Eneric</a:t>
            </a:r>
            <a:r>
              <a:rPr lang="en-US" dirty="0"/>
              <a:t> uses 5G and dynamic artificial intelligence analysis, allowing an entire country to be interconnected at a low economic cost and with minimal resources.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92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graphs on the screen, we can get a real idea of the impact </a:t>
            </a:r>
            <a:r>
              <a:rPr lang="en-US" dirty="0" err="1"/>
              <a:t>Eneric</a:t>
            </a:r>
            <a:r>
              <a:rPr lang="en-US" dirty="0"/>
              <a:t> can have, reducing economic and energy costs by 60%.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QUE COMPARAMOS, €, POWER , AND WHAT MOER </a:t>
            </a:r>
          </a:p>
          <a:p>
            <a:endParaRPr lang="es-ES" dirty="0"/>
          </a:p>
          <a:p>
            <a:r>
              <a:rPr lang="es-ES" dirty="0"/>
              <a:t> ! 1 INFRAESTRUCURA R.A.N</a:t>
            </a:r>
          </a:p>
          <a:p>
            <a:r>
              <a:rPr lang="es-ES" dirty="0"/>
              <a:t>4KW * 24H  =  14,4€</a:t>
            </a:r>
          </a:p>
          <a:p>
            <a:endParaRPr lang="es-ES" dirty="0"/>
          </a:p>
          <a:p>
            <a:r>
              <a:rPr lang="es-ES" dirty="0"/>
              <a:t>Dia </a:t>
            </a:r>
          </a:p>
          <a:p>
            <a:r>
              <a:rPr lang="es-ES" dirty="0"/>
              <a:t>Mes 432 €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PRECIO BASADO EN ESPAÑA  0,1705 €/kWh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24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D2523-FF80-371D-8C48-88172C339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2CDB6A-B09A-AB17-B53E-A7293EEED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148CC6D-5593-5BEC-42CC-CAD9B673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EneRIC</a:t>
            </a:r>
            <a:r>
              <a:rPr lang="es-ES" dirty="0"/>
              <a:t> , </a:t>
            </a:r>
            <a:r>
              <a:rPr lang="es-ES" dirty="0" err="1"/>
              <a:t>Eneric</a:t>
            </a:r>
            <a:r>
              <a:rPr lang="es-ES" dirty="0"/>
              <a:t> mas que un proyecto es una oportunidad de ayudar para los países subdesarrollados,   </a:t>
            </a:r>
            <a:r>
              <a:rPr lang="es-ES" dirty="0" err="1"/>
              <a:t>Eneric</a:t>
            </a:r>
            <a:r>
              <a:rPr lang="es-ES" dirty="0"/>
              <a:t> usa 5G y un análisis dinámico de inteligencia artificial  , permitiendo interconectar un país entero con una ventada de  bajo coste económico y de bajos recursos .</a:t>
            </a:r>
          </a:p>
          <a:p>
            <a:endParaRPr lang="es-ES" dirty="0"/>
          </a:p>
          <a:p>
            <a:endParaRPr lang="es-ES" dirty="0"/>
          </a:p>
          <a:p>
            <a:r>
              <a:rPr lang="en-US" b="1" dirty="0"/>
              <a:t>Today, I am here to present </a:t>
            </a:r>
            <a:r>
              <a:rPr lang="en-US" b="1" dirty="0" err="1"/>
              <a:t>Eneric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Eneric</a:t>
            </a:r>
            <a:r>
              <a:rPr lang="en-US" dirty="0"/>
              <a:t>?</a:t>
            </a:r>
          </a:p>
          <a:p>
            <a:r>
              <a:rPr lang="en-US" dirty="0" err="1"/>
              <a:t>Eneric</a:t>
            </a:r>
            <a:r>
              <a:rPr lang="en-US" dirty="0"/>
              <a:t> is more than just a project; it is an opportunity to help underdeveloped countries.</a:t>
            </a:r>
          </a:p>
          <a:p>
            <a:r>
              <a:rPr lang="en-US" dirty="0"/>
              <a:t> </a:t>
            </a:r>
            <a:r>
              <a:rPr lang="en-US" dirty="0" err="1"/>
              <a:t>Eneric</a:t>
            </a:r>
            <a:r>
              <a:rPr lang="en-US" dirty="0"/>
              <a:t> uses 5G and dynamic artificial intelligence analysis, allowing an entire country to be interconnected at a low economic cost and with minimal resources.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F3B802-70EF-14C1-D085-D65AF6783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32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32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50E7-5293-29E7-8210-EAAC326B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C5264EA-1594-78FD-FBA3-0B53B9991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5CBD5D-892C-472F-6C90-3F88C64EA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BBDB60-E9FD-8A9B-456C-27783ABEF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56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DC63-D763-2EA1-8F1B-925CBDB0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620568-BABE-AA5C-B24F-2A431223D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3AF6E31-1BD1-DFBC-AEBE-363F35F8A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EneRIC</a:t>
            </a:r>
            <a:r>
              <a:rPr lang="es-ES" dirty="0"/>
              <a:t> , </a:t>
            </a:r>
            <a:r>
              <a:rPr lang="es-ES" dirty="0" err="1"/>
              <a:t>Eneric</a:t>
            </a:r>
            <a:r>
              <a:rPr lang="es-ES" dirty="0"/>
              <a:t> mas que un proyecto es una oportunidad de ayudar para los países subdesarrollados,   </a:t>
            </a:r>
            <a:r>
              <a:rPr lang="es-ES" dirty="0" err="1"/>
              <a:t>Eneric</a:t>
            </a:r>
            <a:r>
              <a:rPr lang="es-ES" dirty="0"/>
              <a:t> usa 5G y un análisis dinámico de inteligencia artificial  , permitiendo interconectar un país entero con una ventada de  bajo coste económico y de bajos recursos .</a:t>
            </a:r>
          </a:p>
          <a:p>
            <a:endParaRPr lang="es-ES" dirty="0"/>
          </a:p>
          <a:p>
            <a:endParaRPr lang="es-ES" dirty="0"/>
          </a:p>
          <a:p>
            <a:r>
              <a:rPr lang="en-US" b="1" dirty="0"/>
              <a:t>Today, I am here to present </a:t>
            </a:r>
            <a:r>
              <a:rPr lang="en-US" b="1" dirty="0" err="1"/>
              <a:t>Eneric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What is </a:t>
            </a:r>
            <a:r>
              <a:rPr lang="en-US" dirty="0" err="1"/>
              <a:t>Eneric</a:t>
            </a:r>
            <a:r>
              <a:rPr lang="en-US" dirty="0"/>
              <a:t>?</a:t>
            </a:r>
          </a:p>
          <a:p>
            <a:r>
              <a:rPr lang="en-US" dirty="0" err="1"/>
              <a:t>Eneric</a:t>
            </a:r>
            <a:r>
              <a:rPr lang="en-US" dirty="0"/>
              <a:t> is more than just a project; it is an opportunity to help underdeveloped countries.</a:t>
            </a:r>
          </a:p>
          <a:p>
            <a:r>
              <a:rPr lang="en-US" dirty="0"/>
              <a:t> </a:t>
            </a:r>
            <a:r>
              <a:rPr lang="en-US" dirty="0" err="1"/>
              <a:t>Eneric</a:t>
            </a:r>
            <a:r>
              <a:rPr lang="en-US" dirty="0"/>
              <a:t> uses 5G and dynamic artificial intelligence analysis, allowing an entire country to be interconnected at a low economic cost and with minimal resources.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403E33-67CF-4DAC-3966-1787EB49B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54B98E-5861-4FEF-95E9-4D9AC283F6B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51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D862B-7CBE-BD81-5BCE-6EA0590B9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4A067-FB69-0EF6-B558-A6721849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0850B-5C7A-058E-7AA1-53D9C92B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0D103-C2EA-A593-0F5B-CE409503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438A5-6FBD-5DD5-35B7-8402B1A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23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55CD7-41C7-AE0B-0FB2-92B5BCCF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20C72C-9DB6-3AC1-885D-405C5290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CD0D3-94FC-09F6-60A6-B1DB1A00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0CFE4-52EA-E828-7A24-6A8F226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2FA63-688E-4A21-B027-77DF0A5C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64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0DF28-0C44-C1AC-149B-2EA48B274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DCF088-7FF9-434F-D5CB-AC4ED170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8CB3E-87EE-83FD-7441-38D13145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67CFE7-796D-ED90-C599-25FF363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7473C4-186E-A111-4E12-B5703FD8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33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A8BA-1829-270E-0CC1-70EDF45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9B6F6-7F84-8C9B-3507-35E2FB06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41B65E-36C6-3BE9-7732-26001B08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29327-4CA3-AB3E-C15B-8830E91D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D80950-D4F9-C2C1-5204-91A77C52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17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C81C0-B6E4-10CA-B4D3-37BCFF92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42F2D3-FA08-31EE-EB3B-643389C46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9B026-79BA-CBDF-5328-83308324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478A2E-51F7-6584-5CAA-5D8246370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0F90C1-B565-51C5-8C3E-0AB31A6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77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68A94-A6A0-D13D-78CE-289425B9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97F46-5ACF-C3D7-AA17-D7832842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DFF634-5908-61D3-6126-14BB1DDF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D13027-95C9-F5AF-86A4-F48FB7D0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21B46B-3FCF-3356-9AF8-2040C5F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0605CF-542B-CF82-C266-E303B161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844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AB3F5-27A5-E4E7-BE31-742EA392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84A6D-4CEF-19AE-2CB6-66E021F59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CAA2A4-533E-1D5A-4341-E4C8D20BC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798F6B-0448-9F22-78E3-0F0650F62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31FA61-BC31-0848-4359-6B7EFA546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0D597E-47C5-99CB-52DB-EB93BD08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2268AB-8E42-FB8B-11B4-BF22EB5C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00D75D-679D-4ACE-924D-6AA8521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58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73CD-D774-5FA6-7AB4-3886F05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DBD804-244E-FA78-A5FB-81542E5A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5B06B6-8A40-6180-2AD9-24DF4D0E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1AC4B0-7726-A107-E32D-98686DAA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858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B313A1-8097-CF83-46EC-A0E77A79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7896DB6-7F5F-C2E1-672A-289C618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E12CE8-E7E1-AD55-CA8F-BF29FA8E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391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7774A-DAFB-8EC8-C421-C819059E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7C9914-1B1F-0053-D1BF-161D366F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8A1017-0CD2-BA03-CD31-91996DA2E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258608-39AA-E645-883C-20DA4DC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A36F6C-3888-2593-B5D3-ECDBD56E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B84AF6-E40B-08BB-970F-252D36AB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6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23139-72D2-3906-86F4-316F58E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71C761F-B2A9-24F8-E647-6AFFF8632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A92C0-B806-7D9A-585F-D2FCD0A9E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2103E7-61B5-0CF0-CA2E-837E387C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AF696-3549-7945-275D-781707DA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2EA4D-115D-DC4B-2645-1FCA4FD6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70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389895-BD2B-0E66-6668-0AE3D219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E86BB-3E3D-DF21-AE2C-9F8376E6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0099AB-BB9C-95FD-BCDA-7B90E6BD2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68461-0255-4352-8108-4D70F24A8FDB}" type="datetimeFigureOut">
              <a:rPr lang="es-ES" smtClean="0"/>
              <a:t>01/03/2025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A6FC3-7E8E-D09C-6F6C-BDFCB3672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C0123-3327-5D2A-8EA3-B48335E75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BBE1-91C7-466C-8E47-6F6A97927B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88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5gs.org/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microsoft.com/office/2007/relationships/hdphoto" Target="../media/hdphoto6.wdp"/><Relationship Id="rId3" Type="http://schemas.openxmlformats.org/officeDocument/2006/relationships/image" Target="../media/image14.png"/><Relationship Id="rId7" Type="http://schemas.microsoft.com/office/2007/relationships/hdphoto" Target="../media/hdphoto3.wdp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hdphoto" Target="../media/hdphoto5.wdp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microsoft.com/office/2007/relationships/hdphoto" Target="../media/hdphoto2.wdp"/><Relationship Id="rId9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21.png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.png"/><Relationship Id="rId7" Type="http://schemas.microsoft.com/office/2007/relationships/hdphoto" Target="../media/hdphoto9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1D22554-F91B-4B63-04E8-FB3C47EB773C}"/>
              </a:ext>
            </a:extLst>
          </p:cNvPr>
          <p:cNvSpPr txBox="1"/>
          <p:nvPr/>
        </p:nvSpPr>
        <p:spPr>
          <a:xfrm>
            <a:off x="6640959" y="3456472"/>
            <a:ext cx="323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CONNECTING PEOPLE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95CCD0-0939-A9D2-3BA4-84CE1D2886A1}"/>
              </a:ext>
            </a:extLst>
          </p:cNvPr>
          <p:cNvSpPr txBox="1"/>
          <p:nvPr/>
        </p:nvSpPr>
        <p:spPr>
          <a:xfrm>
            <a:off x="9143332" y="6324782"/>
            <a:ext cx="2997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</a:t>
            </a:r>
            <a:r>
              <a:rPr lang="es-ES" b="1" dirty="0">
                <a:effectLst/>
              </a:rPr>
              <a:t>itor</a:t>
            </a:r>
            <a:r>
              <a:rPr lang="es-ES" b="1" dirty="0"/>
              <a:t> M</a:t>
            </a:r>
            <a:r>
              <a:rPr lang="es-ES" b="1" dirty="0">
                <a:effectLst/>
              </a:rPr>
              <a:t>urgui, Eloy </a:t>
            </a:r>
            <a:r>
              <a:rPr lang="es-ES" b="1" dirty="0" err="1">
                <a:effectLst/>
              </a:rPr>
              <a:t>LLoveras</a:t>
            </a:r>
            <a:endParaRPr lang="es-ES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F959336-17F7-18EF-834A-A9CFB148F507}"/>
              </a:ext>
            </a:extLst>
          </p:cNvPr>
          <p:cNvSpPr/>
          <p:nvPr/>
        </p:nvSpPr>
        <p:spPr>
          <a:xfrm>
            <a:off x="-515026" y="2503703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E5E4C3E-F73D-1F34-00C4-8E4227C4117D}"/>
              </a:ext>
            </a:extLst>
          </p:cNvPr>
          <p:cNvSpPr/>
          <p:nvPr/>
        </p:nvSpPr>
        <p:spPr>
          <a:xfrm>
            <a:off x="1875076" y="-646423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68E1091-53F6-529B-7D1E-5A33C1F1665A}"/>
              </a:ext>
            </a:extLst>
          </p:cNvPr>
          <p:cNvSpPr/>
          <p:nvPr/>
        </p:nvSpPr>
        <p:spPr>
          <a:xfrm>
            <a:off x="1011883" y="3160900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24C784B-010A-82BE-11ED-0ED539F0817F}"/>
              </a:ext>
            </a:extLst>
          </p:cNvPr>
          <p:cNvSpPr/>
          <p:nvPr/>
        </p:nvSpPr>
        <p:spPr>
          <a:xfrm>
            <a:off x="2538793" y="2205164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26875E3-339D-4C29-C6B8-6D689BA83A2D}"/>
              </a:ext>
            </a:extLst>
          </p:cNvPr>
          <p:cNvSpPr/>
          <p:nvPr/>
        </p:nvSpPr>
        <p:spPr>
          <a:xfrm>
            <a:off x="793417" y="931551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0F600DF-445D-6037-6063-46AB05D02C09}"/>
              </a:ext>
            </a:extLst>
          </p:cNvPr>
          <p:cNvSpPr/>
          <p:nvPr/>
        </p:nvSpPr>
        <p:spPr>
          <a:xfrm>
            <a:off x="2314770" y="699476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C1092AA-A887-1D9E-D4D5-3CFCD16B8204}"/>
              </a:ext>
            </a:extLst>
          </p:cNvPr>
          <p:cNvSpPr/>
          <p:nvPr/>
        </p:nvSpPr>
        <p:spPr>
          <a:xfrm>
            <a:off x="2538793" y="3495198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6E12F2-91CC-5784-44D2-7BBD7920C267}"/>
              </a:ext>
            </a:extLst>
          </p:cNvPr>
          <p:cNvSpPr/>
          <p:nvPr/>
        </p:nvSpPr>
        <p:spPr>
          <a:xfrm>
            <a:off x="-20014" y="223628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0B2F5DD-D803-143B-92FA-F722F84AF4CE}"/>
              </a:ext>
            </a:extLst>
          </p:cNvPr>
          <p:cNvSpPr/>
          <p:nvPr/>
        </p:nvSpPr>
        <p:spPr>
          <a:xfrm>
            <a:off x="1011883" y="2005386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Dibujo con letras blancas&#10;&#10;El contenido generado por IA puede ser incorrecto.">
            <a:extLst>
              <a:ext uri="{FF2B5EF4-FFF2-40B4-BE49-F238E27FC236}">
                <a16:creationId xmlns:a16="http://schemas.microsoft.com/office/drawing/2014/main" id="{AC1DCA6D-A076-F015-613B-2F0166670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76" y="1413604"/>
            <a:ext cx="5920350" cy="204286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352CDF7-ABF8-040B-EFE1-56F28F30363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037" y="61500"/>
            <a:ext cx="309756" cy="637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5ADF686-B2B6-0544-35CF-51A21334D56E}"/>
              </a:ext>
            </a:extLst>
          </p:cNvPr>
          <p:cNvCxnSpPr>
            <a:stCxn id="13" idx="3"/>
            <a:endCxn id="19" idx="7"/>
          </p:cNvCxnSpPr>
          <p:nvPr/>
        </p:nvCxnSpPr>
        <p:spPr>
          <a:xfrm flipH="1">
            <a:off x="584235" y="-42173"/>
            <a:ext cx="1394514" cy="369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4CBC1F9-364A-5B77-5319-A3C82E07B162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1501339" y="1053438"/>
            <a:ext cx="813431" cy="232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F92397D-42CC-E708-73DB-1CD4161E1977}"/>
              </a:ext>
            </a:extLst>
          </p:cNvPr>
          <p:cNvCxnSpPr>
            <a:stCxn id="19" idx="4"/>
          </p:cNvCxnSpPr>
          <p:nvPr/>
        </p:nvCxnSpPr>
        <p:spPr>
          <a:xfrm>
            <a:off x="333947" y="931551"/>
            <a:ext cx="459470" cy="176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610BA39-F74D-0CFD-9AAC-DF0957047939}"/>
              </a:ext>
            </a:extLst>
          </p:cNvPr>
          <p:cNvCxnSpPr>
            <a:stCxn id="16" idx="3"/>
            <a:endCxn id="12" idx="7"/>
          </p:cNvCxnSpPr>
          <p:nvPr/>
        </p:nvCxnSpPr>
        <p:spPr>
          <a:xfrm flipH="1">
            <a:off x="89223" y="1535801"/>
            <a:ext cx="807867" cy="1071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B38A1B9-1D7B-3FBF-B079-173FB1CD852D}"/>
              </a:ext>
            </a:extLst>
          </p:cNvPr>
          <p:cNvCxnSpPr>
            <a:stCxn id="14" idx="0"/>
            <a:endCxn id="20" idx="4"/>
          </p:cNvCxnSpPr>
          <p:nvPr/>
        </p:nvCxnSpPr>
        <p:spPr>
          <a:xfrm flipV="1">
            <a:off x="1365844" y="2713309"/>
            <a:ext cx="0" cy="447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6863589-F61D-0953-BC04-9A40D1C0B5BD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1147378" y="1639474"/>
            <a:ext cx="218466" cy="365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68B4451-33FE-04C4-95A3-E3FD8EDB9214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2892754" y="2913087"/>
            <a:ext cx="0" cy="582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E10A2836-B0F8-74EC-42D6-CF0156690C18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 flipV="1">
            <a:off x="1719805" y="2359348"/>
            <a:ext cx="818988" cy="19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C3C2D22C-1A02-311F-AF50-9CED5AF5FBB9}"/>
              </a:ext>
            </a:extLst>
          </p:cNvPr>
          <p:cNvSpPr txBox="1">
            <a:spLocks/>
          </p:cNvSpPr>
          <p:nvPr/>
        </p:nvSpPr>
        <p:spPr>
          <a:xfrm>
            <a:off x="5644252" y="1291362"/>
            <a:ext cx="5401597" cy="2626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600" b="1" dirty="0">
                <a:solidFill>
                  <a:srgbClr val="0070C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EnerR C</a:t>
            </a:r>
          </a:p>
        </p:txBody>
      </p:sp>
      <p:pic>
        <p:nvPicPr>
          <p:cNvPr id="49" name="Imagen 48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DB0FA4A6-A9C8-863E-950C-AA039C59A0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19" b="66773" l="10000" r="90000">
                        <a14:foregroundMark x1="62162" y1="21078" x2="62162" y2="21078"/>
                        <a14:foregroundMark x1="62162" y1="15196" x2="62162" y2="15196"/>
                        <a14:foregroundMark x1="50676" y1="31863" x2="50676" y2="31863"/>
                        <a14:foregroundMark x1="45270" y1="27451" x2="45270" y2="27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808"/>
          <a:stretch/>
        </p:blipFill>
        <p:spPr>
          <a:xfrm>
            <a:off x="8520857" y="1407399"/>
            <a:ext cx="1970938" cy="20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0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559C0056-47A3-8BE6-BB66-6554784692B0}"/>
              </a:ext>
            </a:extLst>
          </p:cNvPr>
          <p:cNvSpPr txBox="1"/>
          <p:nvPr/>
        </p:nvSpPr>
        <p:spPr>
          <a:xfrm>
            <a:off x="448440" y="1210662"/>
            <a:ext cx="2828151" cy="1119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b="1" dirty="0">
                <a:solidFill>
                  <a:srgbClr val="0070C0"/>
                </a:solidFill>
              </a:rPr>
              <a:t>FLEXIBLE</a:t>
            </a:r>
            <a:r>
              <a:rPr lang="es-ES" sz="1600" dirty="0"/>
              <a:t>  </a:t>
            </a:r>
            <a:r>
              <a:rPr lang="es-ES" sz="1600" dirty="0" err="1"/>
              <a:t>service</a:t>
            </a:r>
            <a:r>
              <a:rPr lang="es-ES" sz="1600" dirty="0"/>
              <a:t> </a:t>
            </a:r>
            <a:r>
              <a:rPr lang="es-ES" sz="1600" dirty="0" err="1"/>
              <a:t>delivery</a:t>
            </a:r>
            <a:r>
              <a:rPr lang="es-ES" sz="1600" dirty="0"/>
              <a:t>, </a:t>
            </a:r>
            <a:r>
              <a:rPr lang="es-ES" sz="1600" dirty="0" err="1"/>
              <a:t>an</a:t>
            </a:r>
            <a:r>
              <a:rPr lang="es-ES" sz="1600" dirty="0"/>
              <a:t> </a:t>
            </a:r>
            <a:r>
              <a:rPr lang="es-ES" sz="1600" dirty="0" err="1"/>
              <a:t>QoE</a:t>
            </a:r>
            <a:r>
              <a:rPr lang="es-ES" sz="1600" dirty="0"/>
              <a:t> </a:t>
            </a:r>
            <a:r>
              <a:rPr lang="es-ES" sz="1600" dirty="0" err="1"/>
              <a:t>enchanced</a:t>
            </a:r>
            <a:r>
              <a:rPr lang="es-ES" sz="1600" dirty="0"/>
              <a:t> </a:t>
            </a:r>
            <a:r>
              <a:rPr lang="es-ES" sz="1600" dirty="0" err="1"/>
              <a:t>by</a:t>
            </a:r>
            <a:r>
              <a:rPr lang="es-ES" sz="1600" dirty="0"/>
              <a:t> AI </a:t>
            </a:r>
            <a:r>
              <a:rPr lang="es-ES" sz="1600" dirty="0" err="1"/>
              <a:t>model</a:t>
            </a:r>
            <a:r>
              <a:rPr lang="es-ES" sz="1600" dirty="0"/>
              <a:t> </a:t>
            </a:r>
            <a:r>
              <a:rPr lang="es-ES" sz="1600" dirty="0" err="1"/>
              <a:t>to</a:t>
            </a:r>
            <a:r>
              <a:rPr lang="es-ES" sz="1600" dirty="0"/>
              <a:t> </a:t>
            </a:r>
            <a:r>
              <a:rPr lang="es-ES" sz="1600" dirty="0" err="1"/>
              <a:t>adapt</a:t>
            </a:r>
            <a:r>
              <a:rPr lang="es-ES" sz="1600" dirty="0"/>
              <a:t> </a:t>
            </a:r>
            <a:r>
              <a:rPr lang="es-ES" sz="1600" dirty="0" err="1"/>
              <a:t>dynamically</a:t>
            </a:r>
            <a:r>
              <a:rPr lang="es-ES" sz="1600" dirty="0"/>
              <a:t>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network</a:t>
            </a:r>
            <a:endParaRPr lang="es-ES" sz="16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CAA7385-D7DE-4343-B22D-8F305044BACC}"/>
              </a:ext>
            </a:extLst>
          </p:cNvPr>
          <p:cNvSpPr/>
          <p:nvPr/>
        </p:nvSpPr>
        <p:spPr>
          <a:xfrm>
            <a:off x="475488" y="243840"/>
            <a:ext cx="3377184" cy="621792"/>
          </a:xfrm>
          <a:prstGeom prst="roundRect">
            <a:avLst>
              <a:gd name="adj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latin typeface="72 Black" panose="020B0A04030603020204" pitchFamily="34" charset="0"/>
                <a:cs typeface="72 Black" panose="020B0A04030603020204" pitchFamily="34" charset="0"/>
              </a:rPr>
              <a:t>EneRIC</a:t>
            </a:r>
            <a:r>
              <a:rPr lang="es-ES" sz="2000" dirty="0">
                <a:latin typeface="72 Black" panose="020B0A04030603020204" pitchFamily="34" charset="0"/>
                <a:cs typeface="72 Black" panose="020B0A04030603020204" pitchFamily="34" charset="0"/>
              </a:rPr>
              <a:t> Comparative</a:t>
            </a:r>
          </a:p>
        </p:txBody>
      </p:sp>
      <p:pic>
        <p:nvPicPr>
          <p:cNvPr id="36" name="Imagen 35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65F0A37-70DF-7EA6-52CA-71A52883F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8" y="2547036"/>
            <a:ext cx="3523484" cy="1468826"/>
          </a:xfrm>
          <a:prstGeom prst="rect">
            <a:avLst/>
          </a:prstGeom>
        </p:spPr>
      </p:pic>
      <p:pic>
        <p:nvPicPr>
          <p:cNvPr id="37" name="Imagen 36" descr="Gráfico&#10;&#10;El contenido generado por IA puede ser incorrecto.">
            <a:extLst>
              <a:ext uri="{FF2B5EF4-FFF2-40B4-BE49-F238E27FC236}">
                <a16:creationId xmlns:a16="http://schemas.microsoft.com/office/drawing/2014/main" id="{F065042D-2562-D0B4-4B0C-72A6C3171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41" y="1587449"/>
            <a:ext cx="7679119" cy="4087489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8AFA045-F9C8-5CCB-B791-5E223B2F89A7}"/>
              </a:ext>
            </a:extLst>
          </p:cNvPr>
          <p:cNvSpPr txBox="1"/>
          <p:nvPr/>
        </p:nvSpPr>
        <p:spPr>
          <a:xfrm>
            <a:off x="8991600" y="4785360"/>
            <a:ext cx="513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 err="1"/>
              <a:t>EneRIC</a:t>
            </a:r>
            <a:endParaRPr lang="es-ES" sz="11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59D7B4C-88CB-B5FF-AD2E-402F1967D651}"/>
              </a:ext>
            </a:extLst>
          </p:cNvPr>
          <p:cNvSpPr txBox="1"/>
          <p:nvPr/>
        </p:nvSpPr>
        <p:spPr>
          <a:xfrm>
            <a:off x="8991600" y="5000804"/>
            <a:ext cx="1228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Actually</a:t>
            </a:r>
            <a:r>
              <a:rPr lang="es-ES" sz="800" dirty="0"/>
              <a:t> </a:t>
            </a:r>
            <a:r>
              <a:rPr lang="es-ES" sz="800" dirty="0" err="1"/>
              <a:t>Infrastructures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9621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8535E7D-4523-58F8-72C5-C842E0CD3C41}"/>
              </a:ext>
            </a:extLst>
          </p:cNvPr>
          <p:cNvSpPr/>
          <p:nvPr/>
        </p:nvSpPr>
        <p:spPr>
          <a:xfrm>
            <a:off x="360398" y="469182"/>
            <a:ext cx="3377184" cy="621792"/>
          </a:xfrm>
          <a:prstGeom prst="roundRect">
            <a:avLst>
              <a:gd name="adj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 err="1">
                <a:latin typeface="72 Black" panose="020B0A04030603020204" pitchFamily="34" charset="0"/>
                <a:cs typeface="72 Black" panose="020B0A04030603020204" pitchFamily="34" charset="0"/>
              </a:rPr>
              <a:t>EneRIC</a:t>
            </a:r>
            <a:r>
              <a:rPr lang="es-ES" sz="2000" dirty="0">
                <a:latin typeface="72 Black" panose="020B0A04030603020204" pitchFamily="34" charset="0"/>
                <a:cs typeface="72 Black" panose="020B0A04030603020204" pitchFamily="34" charset="0"/>
              </a:rPr>
              <a:t> Architecture</a:t>
            </a:r>
          </a:p>
        </p:txBody>
      </p:sp>
      <p:pic>
        <p:nvPicPr>
          <p:cNvPr id="44" name="Imagen 43" descr="Diagrama&#10;&#10;El contenido generado por IA puede ser incorrecto.">
            <a:extLst>
              <a:ext uri="{FF2B5EF4-FFF2-40B4-BE49-F238E27FC236}">
                <a16:creationId xmlns:a16="http://schemas.microsoft.com/office/drawing/2014/main" id="{91ADA69B-AFD1-6EDC-C2D6-391795A1B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374" y="1104345"/>
            <a:ext cx="8294833" cy="5059348"/>
          </a:xfrm>
          <a:prstGeom prst="rect">
            <a:avLst/>
          </a:prstGeom>
        </p:spPr>
      </p:pic>
      <p:pic>
        <p:nvPicPr>
          <p:cNvPr id="45" name="Picture 4" descr="LAB iA | LinkedIn">
            <a:extLst>
              <a:ext uri="{FF2B5EF4-FFF2-40B4-BE49-F238E27FC236}">
                <a16:creationId xmlns:a16="http://schemas.microsoft.com/office/drawing/2014/main" id="{B4885802-8FBC-4A6A-DEBD-7379463F2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32688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O-RAN ALLIANCE e.V">
            <a:extLst>
              <a:ext uri="{FF2B5EF4-FFF2-40B4-BE49-F238E27FC236}">
                <a16:creationId xmlns:a16="http://schemas.microsoft.com/office/drawing/2014/main" id="{81611A04-6240-59E3-DD95-4AF92E676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" y="1426774"/>
            <a:ext cx="1740089" cy="62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srsRAN · GitHub">
            <a:extLst>
              <a:ext uri="{FF2B5EF4-FFF2-40B4-BE49-F238E27FC236}">
                <a16:creationId xmlns:a16="http://schemas.microsoft.com/office/drawing/2014/main" id="{4393FE32-FD40-FA3D-042A-5CCCE12B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3" y="2086399"/>
            <a:ext cx="1452508" cy="145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hlinkClick r:id="rId6"/>
            <a:extLst>
              <a:ext uri="{FF2B5EF4-FFF2-40B4-BE49-F238E27FC236}">
                <a16:creationId xmlns:a16="http://schemas.microsoft.com/office/drawing/2014/main" id="{2B54EFED-5069-B900-F37B-B668E8EC8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411163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pen5GS">
            <a:extLst>
              <a:ext uri="{FF2B5EF4-FFF2-40B4-BE49-F238E27FC236}">
                <a16:creationId xmlns:a16="http://schemas.microsoft.com/office/drawing/2014/main" id="{14D6DF82-70FE-9A17-444C-02E85735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03" y="3181221"/>
            <a:ext cx="2292567" cy="57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24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30A6B-0BB9-3B9D-22A8-903A3AC7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6B820F89-F98E-D711-0A9D-489B4CBC71AE}"/>
              </a:ext>
            </a:extLst>
          </p:cNvPr>
          <p:cNvSpPr/>
          <p:nvPr/>
        </p:nvSpPr>
        <p:spPr>
          <a:xfrm>
            <a:off x="8867109" y="2796164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3CB0C3C-F4DF-EF0B-24C6-FE04FEBD9194}"/>
              </a:ext>
            </a:extLst>
          </p:cNvPr>
          <p:cNvSpPr/>
          <p:nvPr/>
        </p:nvSpPr>
        <p:spPr>
          <a:xfrm>
            <a:off x="11257211" y="-353962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032E72-E34B-8D9A-B4DA-3DE2E903581F}"/>
              </a:ext>
            </a:extLst>
          </p:cNvPr>
          <p:cNvSpPr/>
          <p:nvPr/>
        </p:nvSpPr>
        <p:spPr>
          <a:xfrm>
            <a:off x="10394018" y="3453361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A94ABF3-8069-2E45-5730-2FDB943C953E}"/>
              </a:ext>
            </a:extLst>
          </p:cNvPr>
          <p:cNvSpPr/>
          <p:nvPr/>
        </p:nvSpPr>
        <p:spPr>
          <a:xfrm>
            <a:off x="11920928" y="2497625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B3442FD0-1668-C3BD-16F2-9D10EE7626C3}"/>
              </a:ext>
            </a:extLst>
          </p:cNvPr>
          <p:cNvSpPr/>
          <p:nvPr/>
        </p:nvSpPr>
        <p:spPr>
          <a:xfrm>
            <a:off x="10175552" y="1224012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F6FBB3C-9CD3-2264-1C8F-FC4372CB05CA}"/>
              </a:ext>
            </a:extLst>
          </p:cNvPr>
          <p:cNvSpPr/>
          <p:nvPr/>
        </p:nvSpPr>
        <p:spPr>
          <a:xfrm>
            <a:off x="11696905" y="991937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09DE540-29CF-6706-BF08-F20CB0BB449C}"/>
              </a:ext>
            </a:extLst>
          </p:cNvPr>
          <p:cNvSpPr/>
          <p:nvPr/>
        </p:nvSpPr>
        <p:spPr>
          <a:xfrm>
            <a:off x="11920928" y="3787659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EAF3F92-A240-008E-ED56-D10AD5CC26F6}"/>
              </a:ext>
            </a:extLst>
          </p:cNvPr>
          <p:cNvSpPr/>
          <p:nvPr/>
        </p:nvSpPr>
        <p:spPr>
          <a:xfrm>
            <a:off x="9362121" y="516089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8ABDB7F-F06D-2588-C5E9-9BC986861D0F}"/>
              </a:ext>
            </a:extLst>
          </p:cNvPr>
          <p:cNvSpPr/>
          <p:nvPr/>
        </p:nvSpPr>
        <p:spPr>
          <a:xfrm>
            <a:off x="10394018" y="2297847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28C77D5-0EC6-27F1-2CC7-C20118654014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1611172" y="353961"/>
            <a:ext cx="309756" cy="637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9E5C203-D279-3C20-A39D-2DF95BB34582}"/>
              </a:ext>
            </a:extLst>
          </p:cNvPr>
          <p:cNvCxnSpPr>
            <a:stCxn id="13" idx="3"/>
            <a:endCxn id="19" idx="7"/>
          </p:cNvCxnSpPr>
          <p:nvPr/>
        </p:nvCxnSpPr>
        <p:spPr>
          <a:xfrm flipH="1">
            <a:off x="9966370" y="250288"/>
            <a:ext cx="1394514" cy="369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41A247F-7839-54D6-ED84-92B421D24CAD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10883474" y="1345899"/>
            <a:ext cx="813431" cy="232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A8F5FA5-AABE-2A4F-033C-9C96169F5D23}"/>
              </a:ext>
            </a:extLst>
          </p:cNvPr>
          <p:cNvCxnSpPr>
            <a:stCxn id="19" idx="4"/>
          </p:cNvCxnSpPr>
          <p:nvPr/>
        </p:nvCxnSpPr>
        <p:spPr>
          <a:xfrm>
            <a:off x="9716082" y="1224012"/>
            <a:ext cx="459470" cy="176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C18D1CC-BD3D-9A7B-77F1-8A433A3055EB}"/>
              </a:ext>
            </a:extLst>
          </p:cNvPr>
          <p:cNvCxnSpPr>
            <a:stCxn id="16" idx="3"/>
            <a:endCxn id="12" idx="7"/>
          </p:cNvCxnSpPr>
          <p:nvPr/>
        </p:nvCxnSpPr>
        <p:spPr>
          <a:xfrm flipH="1">
            <a:off x="9471358" y="1828262"/>
            <a:ext cx="807867" cy="1071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67E31F7-D94F-8738-6BBD-49CA9157706D}"/>
              </a:ext>
            </a:extLst>
          </p:cNvPr>
          <p:cNvCxnSpPr>
            <a:stCxn id="14" idx="0"/>
            <a:endCxn id="20" idx="4"/>
          </p:cNvCxnSpPr>
          <p:nvPr/>
        </p:nvCxnSpPr>
        <p:spPr>
          <a:xfrm flipV="1">
            <a:off x="10747979" y="3005770"/>
            <a:ext cx="0" cy="447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8B3A6741-E9E0-010E-CCDC-0C573093553D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10529513" y="1931935"/>
            <a:ext cx="218466" cy="365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7C1F6604-E40E-DA1F-2706-948E7138BA3B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12274889" y="3205548"/>
            <a:ext cx="0" cy="582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B1559F47-2AA3-94D1-F3B1-A82F694EA402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 flipV="1">
            <a:off x="11101940" y="2651809"/>
            <a:ext cx="818988" cy="19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26D024ED-888E-213D-2388-6BBDF80EB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478"/>
            <a:ext cx="5432214" cy="2084899"/>
          </a:xfrm>
          <a:prstGeom prst="rect">
            <a:avLst/>
          </a:prstGeom>
        </p:spPr>
      </p:pic>
      <p:pic>
        <p:nvPicPr>
          <p:cNvPr id="6146" name="Picture 2" descr="Llama 2 Model Details">
            <a:extLst>
              <a:ext uri="{FF2B5EF4-FFF2-40B4-BE49-F238E27FC236}">
                <a16:creationId xmlns:a16="http://schemas.microsoft.com/office/drawing/2014/main" id="{DE02BF67-3745-538C-1476-21ACD4D9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39" y="2242157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rofile for lablab.ai">
            <a:extLst>
              <a:ext uri="{FF2B5EF4-FFF2-40B4-BE49-F238E27FC236}">
                <a16:creationId xmlns:a16="http://schemas.microsoft.com/office/drawing/2014/main" id="{E300B93C-1263-2B13-CF83-A1FE613BE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26" y="36579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1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2D71401-7023-D3D1-1CBC-61F1D9FDB044}"/>
              </a:ext>
            </a:extLst>
          </p:cNvPr>
          <p:cNvSpPr/>
          <p:nvPr/>
        </p:nvSpPr>
        <p:spPr>
          <a:xfrm>
            <a:off x="360398" y="469182"/>
            <a:ext cx="3377184" cy="621792"/>
          </a:xfrm>
          <a:prstGeom prst="roundRect">
            <a:avLst>
              <a:gd name="adj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72 Black" panose="020B0A04030603020204" pitchFamily="34" charset="0"/>
                <a:cs typeface="72 Black" panose="020B0A04030603020204" pitchFamily="34" charset="0"/>
              </a:rPr>
              <a:t>PESTEL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917157E-7F56-8FA6-F5DA-299E22F85FDC}"/>
              </a:ext>
            </a:extLst>
          </p:cNvPr>
          <p:cNvSpPr/>
          <p:nvPr/>
        </p:nvSpPr>
        <p:spPr>
          <a:xfrm>
            <a:off x="5732850" y="109097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38ABDD-DFF2-A130-74F1-BDA8981C4BE6}"/>
              </a:ext>
            </a:extLst>
          </p:cNvPr>
          <p:cNvSpPr txBox="1"/>
          <p:nvPr/>
        </p:nvSpPr>
        <p:spPr>
          <a:xfrm>
            <a:off x="6315582" y="1278685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POLITICAL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D1065466-43D9-DB25-D414-A622E065B752}"/>
              </a:ext>
            </a:extLst>
          </p:cNvPr>
          <p:cNvSpPr/>
          <p:nvPr/>
        </p:nvSpPr>
        <p:spPr>
          <a:xfrm>
            <a:off x="8968811" y="109097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BA13AD75-7DDA-FEF1-9CFA-90EFAA4EEB49}"/>
              </a:ext>
            </a:extLst>
          </p:cNvPr>
          <p:cNvSpPr txBox="1"/>
          <p:nvPr/>
        </p:nvSpPr>
        <p:spPr>
          <a:xfrm>
            <a:off x="9551543" y="127868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ECONOMIC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08EBF0C5-0B97-EB5C-8FC3-8BD1D0B3F360}"/>
              </a:ext>
            </a:extLst>
          </p:cNvPr>
          <p:cNvSpPr/>
          <p:nvPr/>
        </p:nvSpPr>
        <p:spPr>
          <a:xfrm>
            <a:off x="5732850" y="395996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81D0472-BDF6-F86E-84F4-AAAFCFFEF978}"/>
              </a:ext>
            </a:extLst>
          </p:cNvPr>
          <p:cNvSpPr txBox="1"/>
          <p:nvPr/>
        </p:nvSpPr>
        <p:spPr>
          <a:xfrm>
            <a:off x="5904411" y="4147675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SOCIAL FACTORS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736CEE88-F6B9-9BA7-7098-24EFC32CC027}"/>
              </a:ext>
            </a:extLst>
          </p:cNvPr>
          <p:cNvSpPr/>
          <p:nvPr/>
        </p:nvSpPr>
        <p:spPr>
          <a:xfrm>
            <a:off x="8968811" y="395996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B1E3DC2C-DCCB-DC33-61F4-99380DB97406}"/>
              </a:ext>
            </a:extLst>
          </p:cNvPr>
          <p:cNvSpPr txBox="1"/>
          <p:nvPr/>
        </p:nvSpPr>
        <p:spPr>
          <a:xfrm>
            <a:off x="9140372" y="414767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TECHNOLOGICAL </a:t>
            </a:r>
          </a:p>
        </p:txBody>
      </p:sp>
      <p:pic>
        <p:nvPicPr>
          <p:cNvPr id="9218" name="Picture 2" descr="Bad economy icon: Más de 2,802 ilustraciones y dibujos de stock con  licencia libres de regalías | Shutterstock">
            <a:extLst>
              <a:ext uri="{FF2B5EF4-FFF2-40B4-BE49-F238E27FC236}">
                <a16:creationId xmlns:a16="http://schemas.microsoft.com/office/drawing/2014/main" id="{173D8238-DD38-0E57-1A6D-7AEDC4072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5778" y1="52444" x2="25778" y2="52444"/>
                        <a14:foregroundMark x1="35556" y1="53778" x2="35556" y2="53778"/>
                        <a14:foregroundMark x1="46222" y1="60889" x2="46222" y2="60889"/>
                        <a14:foregroundMark x1="56000" y1="61333" x2="56000" y2="61333"/>
                        <a14:foregroundMark x1="67111" y1="69778" x2="67111" y2="69778"/>
                        <a14:foregroundMark x1="77333" y1="70222" x2="77333" y2="70222"/>
                        <a14:foregroundMark x1="75111" y1="60444" x2="75111" y2="60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19" y="1665582"/>
            <a:ext cx="1705257" cy="170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Education Icon PNGs for Free Download">
            <a:extLst>
              <a:ext uri="{FF2B5EF4-FFF2-40B4-BE49-F238E27FC236}">
                <a16:creationId xmlns:a16="http://schemas.microsoft.com/office/drawing/2014/main" id="{3CECB028-AD45-64CE-BAA0-1157A32C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946" y="5273217"/>
            <a:ext cx="1239183" cy="75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ealthcare Icon - Free PNG &amp; SVG 3349252 - Noun Project">
            <a:extLst>
              <a:ext uri="{FF2B5EF4-FFF2-40B4-BE49-F238E27FC236}">
                <a16:creationId xmlns:a16="http://schemas.microsoft.com/office/drawing/2014/main" id="{8A9B8D3E-EDA7-1886-EABB-7CAD4C96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9111" y1="60444" x2="59111" y2="60444"/>
                        <a14:foregroundMark x1="58667" y1="51556" x2="58667" y2="51556"/>
                        <a14:foregroundMark x1="52444" y1="45778" x2="52444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85" y="4249548"/>
            <a:ext cx="1661360" cy="166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-commerce Icon Line Vector Isolate On: vector de stock (libre de regalías)  1135761530 | Shutterstock">
            <a:extLst>
              <a:ext uri="{FF2B5EF4-FFF2-40B4-BE49-F238E27FC236}">
                <a16:creationId xmlns:a16="http://schemas.microsoft.com/office/drawing/2014/main" id="{C9C3BE8E-2706-2530-0AA1-0314188F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8889" y1="68240" x2="38889" y2="682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282" y="4311680"/>
            <a:ext cx="1496293" cy="161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omepage - Orkun Logistics">
            <a:extLst>
              <a:ext uri="{FF2B5EF4-FFF2-40B4-BE49-F238E27FC236}">
                <a16:creationId xmlns:a16="http://schemas.microsoft.com/office/drawing/2014/main" id="{00A51DA3-3F69-F7D6-53CD-A563D4555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4000" b="97333" l="3556" r="96889">
                        <a14:foregroundMark x1="17333" y1="14222" x2="17333" y2="14222"/>
                        <a14:foregroundMark x1="25333" y1="7111" x2="25333" y2="7111"/>
                        <a14:foregroundMark x1="30667" y1="14222" x2="30667" y2="14222"/>
                        <a14:foregroundMark x1="24000" y1="4000" x2="24000" y2="4000"/>
                        <a14:foregroundMark x1="38222" y1="18667" x2="38222" y2="18667"/>
                        <a14:foregroundMark x1="50222" y1="30222" x2="50222" y2="30222"/>
                        <a14:foregroundMark x1="38667" y1="33778" x2="38667" y2="33778"/>
                        <a14:foregroundMark x1="31556" y1="28889" x2="31556" y2="28889"/>
                        <a14:foregroundMark x1="22222" y1="18667" x2="22222" y2="18667"/>
                        <a14:foregroundMark x1="67111" y1="29333" x2="67111" y2="29333"/>
                        <a14:foregroundMark x1="62667" y1="59111" x2="62667" y2="59111"/>
                        <a14:foregroundMark x1="71556" y1="52000" x2="71556" y2="52000"/>
                        <a14:foregroundMark x1="77778" y1="60000" x2="77778" y2="60000"/>
                        <a14:foregroundMark x1="67111" y1="67556" x2="67111" y2="67556"/>
                        <a14:foregroundMark x1="45333" y1="67111" x2="45333" y2="67111"/>
                        <a14:foregroundMark x1="45333" y1="57778" x2="45333" y2="57778"/>
                        <a14:foregroundMark x1="77333" y1="77333" x2="77333" y2="77333"/>
                        <a14:foregroundMark x1="84889" y1="71556" x2="84889" y2="71556"/>
                        <a14:foregroundMark x1="93778" y1="79111" x2="93778" y2="79111"/>
                        <a14:foregroundMark x1="87111" y1="81778" x2="87111" y2="81778"/>
                        <a14:foregroundMark x1="97333" y1="76444" x2="97333" y2="76444"/>
                        <a14:foregroundMark x1="25778" y1="73333" x2="25778" y2="73333"/>
                        <a14:foregroundMark x1="20889" y1="76444" x2="20889" y2="76444"/>
                        <a14:foregroundMark x1="15111" y1="78222" x2="15111" y2="78222"/>
                        <a14:foregroundMark x1="8889" y1="80889" x2="8889" y2="80889"/>
                        <a14:foregroundMark x1="3556" y1="83556" x2="3556" y2="83556"/>
                        <a14:foregroundMark x1="28889" y1="93333" x2="28889" y2="93333"/>
                        <a14:foregroundMark x1="20000" y1="97333" x2="20000" y2="9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19" y="4563493"/>
            <a:ext cx="1660587" cy="16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57,700+ Politician Icon Stock Illustrations, Royalty-Free Vector Graphics &amp;  Clip Art - iStock | Female politician icon">
            <a:extLst>
              <a:ext uri="{FF2B5EF4-FFF2-40B4-BE49-F238E27FC236}">
                <a16:creationId xmlns:a16="http://schemas.microsoft.com/office/drawing/2014/main" id="{4FD53369-6AFC-B3D1-E2AC-059362BB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srgbClr val="A02B93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8667" y1="39111" x2="58667" y2="39111"/>
                        <a14:foregroundMark x1="54667" y1="32889" x2="54667" y2="32889"/>
                        <a14:foregroundMark x1="51111" y1="22667" x2="51111" y2="22667"/>
                        <a14:foregroundMark x1="53778" y1="23111" x2="53778" y2="23111"/>
                        <a14:foregroundMark x1="52444" y1="21778" x2="52444" y2="21778"/>
                        <a14:backgroundMark x1="58667" y1="38222" x2="58667" y2="3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05763"/>
            <a:ext cx="1763174" cy="176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93DED-F476-AA1F-4E07-E756E03D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D54332F-808E-8029-692F-94FE2E91B170}"/>
              </a:ext>
            </a:extLst>
          </p:cNvPr>
          <p:cNvSpPr/>
          <p:nvPr/>
        </p:nvSpPr>
        <p:spPr>
          <a:xfrm>
            <a:off x="360398" y="469182"/>
            <a:ext cx="3377184" cy="621792"/>
          </a:xfrm>
          <a:prstGeom prst="roundRect">
            <a:avLst>
              <a:gd name="adj" fmla="val 50000"/>
            </a:avLst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 dirty="0">
                <a:latin typeface="72 Black" panose="020B0A04030603020204" pitchFamily="34" charset="0"/>
                <a:cs typeface="72 Black" panose="020B0A04030603020204" pitchFamily="34" charset="0"/>
              </a:rPr>
              <a:t>PESTEL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02AB52B1-0C2E-D8C2-551B-FB0B79EC933C}"/>
              </a:ext>
            </a:extLst>
          </p:cNvPr>
          <p:cNvSpPr/>
          <p:nvPr/>
        </p:nvSpPr>
        <p:spPr>
          <a:xfrm>
            <a:off x="5691411" y="238129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DAF44ED-DD29-3B1A-D1F0-F254A6572EB6}"/>
              </a:ext>
            </a:extLst>
          </p:cNvPr>
          <p:cNvSpPr txBox="1"/>
          <p:nvPr/>
        </p:nvSpPr>
        <p:spPr>
          <a:xfrm>
            <a:off x="5923886" y="26241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LEGAL FACTORS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EF74A4B-FA4F-FFAC-D41E-B68C3D0A54E9}"/>
              </a:ext>
            </a:extLst>
          </p:cNvPr>
          <p:cNvSpPr/>
          <p:nvPr/>
        </p:nvSpPr>
        <p:spPr>
          <a:xfrm>
            <a:off x="8927372" y="2381294"/>
            <a:ext cx="2578030" cy="2498298"/>
          </a:xfrm>
          <a:prstGeom prst="roundRect">
            <a:avLst/>
          </a:prstGeom>
          <a:solidFill>
            <a:srgbClr val="0B1E38"/>
          </a:solidFill>
          <a:ln>
            <a:solidFill>
              <a:srgbClr val="0B1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9021188-BC42-E239-275B-34200BB71605}"/>
              </a:ext>
            </a:extLst>
          </p:cNvPr>
          <p:cNvSpPr txBox="1"/>
          <p:nvPr/>
        </p:nvSpPr>
        <p:spPr>
          <a:xfrm>
            <a:off x="9134852" y="2485633"/>
            <a:ext cx="2297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ENVIRONMENTAL </a:t>
            </a:r>
          </a:p>
          <a:p>
            <a:pPr algn="ctr"/>
            <a:r>
              <a:rPr lang="es-ES" dirty="0">
                <a:solidFill>
                  <a:schemeClr val="bg2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FACTORS</a:t>
            </a:r>
          </a:p>
        </p:txBody>
      </p:sp>
      <p:pic>
        <p:nvPicPr>
          <p:cNvPr id="10242" name="Picture 2" descr="Law Icon Vectores, Iconos, Gráficos y Fondos para Descargar Gratis">
            <a:extLst>
              <a:ext uri="{FF2B5EF4-FFF2-40B4-BE49-F238E27FC236}">
                <a16:creationId xmlns:a16="http://schemas.microsoft.com/office/drawing/2014/main" id="{EBD505D5-7D58-2B1B-B603-EB59D832E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840" y="28087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nvironment icon SVG Vector &amp; PNG Free Download | UXWing">
            <a:extLst>
              <a:ext uri="{FF2B5EF4-FFF2-40B4-BE49-F238E27FC236}">
                <a16:creationId xmlns:a16="http://schemas.microsoft.com/office/drawing/2014/main" id="{9FCD564C-6FC0-2F49-1195-C1E5E635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425" b="96903" l="2691" r="98206">
                        <a14:foregroundMark x1="2691" y1="59735" x2="2691" y2="59735"/>
                        <a14:foregroundMark x1="58744" y1="4425" x2="58744" y2="4425"/>
                        <a14:foregroundMark x1="94170" y1="38938" x2="94170" y2="38938"/>
                        <a14:foregroundMark x1="42601" y1="78761" x2="42601" y2="78761"/>
                        <a14:foregroundMark x1="49776" y1="93805" x2="49776" y2="93805"/>
                        <a14:foregroundMark x1="49776" y1="93805" x2="49776" y2="93805"/>
                        <a14:foregroundMark x1="40807" y1="66814" x2="40807" y2="66814"/>
                        <a14:foregroundMark x1="51121" y1="95575" x2="51121" y2="95575"/>
                        <a14:foregroundMark x1="51570" y1="96903" x2="51570" y2="96903"/>
                        <a14:foregroundMark x1="69955" y1="92035" x2="69955" y2="92035"/>
                        <a14:foregroundMark x1="98206" y1="47788" x2="98206" y2="477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743" y="3236303"/>
            <a:ext cx="1483057" cy="150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77DA-22CD-96F5-4525-CC1F936F5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DBB6816-BCAD-DDCF-E663-9F61BFC976FD}"/>
              </a:ext>
            </a:extLst>
          </p:cNvPr>
          <p:cNvSpPr txBox="1"/>
          <p:nvPr/>
        </p:nvSpPr>
        <p:spPr>
          <a:xfrm>
            <a:off x="6734316" y="2104368"/>
            <a:ext cx="323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CONNECTING PEOPLE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1A1AFD2-EBFA-4E86-7413-58468B2C19C2}"/>
              </a:ext>
            </a:extLst>
          </p:cNvPr>
          <p:cNvSpPr/>
          <p:nvPr/>
        </p:nvSpPr>
        <p:spPr>
          <a:xfrm>
            <a:off x="-515026" y="2503703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A79B25C-D76C-8F43-9E59-98151ABF7975}"/>
              </a:ext>
            </a:extLst>
          </p:cNvPr>
          <p:cNvSpPr/>
          <p:nvPr/>
        </p:nvSpPr>
        <p:spPr>
          <a:xfrm>
            <a:off x="1875076" y="-646423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5C33142-B7A0-FEEF-26FF-DC5A4B998FCE}"/>
              </a:ext>
            </a:extLst>
          </p:cNvPr>
          <p:cNvSpPr/>
          <p:nvPr/>
        </p:nvSpPr>
        <p:spPr>
          <a:xfrm>
            <a:off x="1011883" y="3160900"/>
            <a:ext cx="707922" cy="70792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BDBA73-CE7F-E1F1-FAA1-829582047A48}"/>
              </a:ext>
            </a:extLst>
          </p:cNvPr>
          <p:cNvSpPr/>
          <p:nvPr/>
        </p:nvSpPr>
        <p:spPr>
          <a:xfrm>
            <a:off x="2538793" y="2205164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9A0A594-39B7-4DE8-1117-4AF4C4E04DC2}"/>
              </a:ext>
            </a:extLst>
          </p:cNvPr>
          <p:cNvSpPr/>
          <p:nvPr/>
        </p:nvSpPr>
        <p:spPr>
          <a:xfrm>
            <a:off x="793417" y="931551"/>
            <a:ext cx="707922" cy="70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C17E122-7026-1CB3-8C5F-C604F31A3895}"/>
              </a:ext>
            </a:extLst>
          </p:cNvPr>
          <p:cNvSpPr/>
          <p:nvPr/>
        </p:nvSpPr>
        <p:spPr>
          <a:xfrm>
            <a:off x="2314770" y="699476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8E9CDF5-1732-5CBB-0398-8314368BF47D}"/>
              </a:ext>
            </a:extLst>
          </p:cNvPr>
          <p:cNvSpPr/>
          <p:nvPr/>
        </p:nvSpPr>
        <p:spPr>
          <a:xfrm>
            <a:off x="2538793" y="3495198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1422698-3EE1-73C3-AEEC-676D6EA0D0E5}"/>
              </a:ext>
            </a:extLst>
          </p:cNvPr>
          <p:cNvSpPr/>
          <p:nvPr/>
        </p:nvSpPr>
        <p:spPr>
          <a:xfrm>
            <a:off x="-20014" y="223628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FC246F5-C71A-8C00-514F-690D9A39CFE4}"/>
              </a:ext>
            </a:extLst>
          </p:cNvPr>
          <p:cNvSpPr/>
          <p:nvPr/>
        </p:nvSpPr>
        <p:spPr>
          <a:xfrm>
            <a:off x="1011883" y="2005386"/>
            <a:ext cx="707922" cy="7079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2" name="Imagen 21" descr="Dibujo con letras blancas&#10;&#10;El contenido generado por IA puede ser incorrecto.">
            <a:extLst>
              <a:ext uri="{FF2B5EF4-FFF2-40B4-BE49-F238E27FC236}">
                <a16:creationId xmlns:a16="http://schemas.microsoft.com/office/drawing/2014/main" id="{E21E0E3C-D4F1-0558-DA08-3317E4A8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233" y="61500"/>
            <a:ext cx="5920350" cy="2042868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51B222D-8658-0147-114A-881DA9E51703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229037" y="61500"/>
            <a:ext cx="309756" cy="637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821B0013-1027-7028-17A6-CBACF119EC2E}"/>
              </a:ext>
            </a:extLst>
          </p:cNvPr>
          <p:cNvCxnSpPr>
            <a:stCxn id="13" idx="3"/>
            <a:endCxn id="19" idx="7"/>
          </p:cNvCxnSpPr>
          <p:nvPr/>
        </p:nvCxnSpPr>
        <p:spPr>
          <a:xfrm flipH="1">
            <a:off x="584235" y="-42173"/>
            <a:ext cx="1394514" cy="369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E7FC1F8-3DED-40D3-9880-593FD329043F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 flipV="1">
            <a:off x="1501339" y="1053438"/>
            <a:ext cx="813431" cy="2320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80BD87D-0C7A-FC63-8FF9-89141FFDACFF}"/>
              </a:ext>
            </a:extLst>
          </p:cNvPr>
          <p:cNvCxnSpPr>
            <a:stCxn id="19" idx="4"/>
          </p:cNvCxnSpPr>
          <p:nvPr/>
        </p:nvCxnSpPr>
        <p:spPr>
          <a:xfrm>
            <a:off x="333947" y="931551"/>
            <a:ext cx="459470" cy="1761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A0DD454-FD25-CA9A-67EB-8A02C553D4EC}"/>
              </a:ext>
            </a:extLst>
          </p:cNvPr>
          <p:cNvCxnSpPr>
            <a:stCxn id="16" idx="3"/>
            <a:endCxn id="12" idx="7"/>
          </p:cNvCxnSpPr>
          <p:nvPr/>
        </p:nvCxnSpPr>
        <p:spPr>
          <a:xfrm flipH="1">
            <a:off x="89223" y="1535801"/>
            <a:ext cx="807867" cy="1071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717A5EF-2510-089F-215F-00FFC8CEBFF7}"/>
              </a:ext>
            </a:extLst>
          </p:cNvPr>
          <p:cNvCxnSpPr>
            <a:stCxn id="14" idx="0"/>
            <a:endCxn id="20" idx="4"/>
          </p:cNvCxnSpPr>
          <p:nvPr/>
        </p:nvCxnSpPr>
        <p:spPr>
          <a:xfrm flipV="1">
            <a:off x="1365844" y="2713309"/>
            <a:ext cx="0" cy="4475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0797237-355B-C5B0-6629-1F4C371287BC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1147378" y="1639474"/>
            <a:ext cx="218466" cy="3659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1E35D05F-83A2-CB81-366E-7FD8CC487B7C}"/>
              </a:ext>
            </a:extLst>
          </p:cNvPr>
          <p:cNvCxnSpPr>
            <a:cxnSpLocks/>
            <a:stCxn id="18" idx="0"/>
            <a:endCxn id="15" idx="4"/>
          </p:cNvCxnSpPr>
          <p:nvPr/>
        </p:nvCxnSpPr>
        <p:spPr>
          <a:xfrm flipV="1">
            <a:off x="2892754" y="2913087"/>
            <a:ext cx="0" cy="582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EA4A54B-5701-6002-EABB-3108336112BB}"/>
              </a:ext>
            </a:extLst>
          </p:cNvPr>
          <p:cNvCxnSpPr>
            <a:stCxn id="15" idx="2"/>
            <a:endCxn id="20" idx="6"/>
          </p:cNvCxnSpPr>
          <p:nvPr/>
        </p:nvCxnSpPr>
        <p:spPr>
          <a:xfrm flipH="1" flipV="1">
            <a:off x="1719805" y="2359348"/>
            <a:ext cx="818988" cy="1997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ítulo 1">
            <a:extLst>
              <a:ext uri="{FF2B5EF4-FFF2-40B4-BE49-F238E27FC236}">
                <a16:creationId xmlns:a16="http://schemas.microsoft.com/office/drawing/2014/main" id="{13EF14B4-4C6F-0CE9-F659-40BC35B792FA}"/>
              </a:ext>
            </a:extLst>
          </p:cNvPr>
          <p:cNvSpPr txBox="1">
            <a:spLocks/>
          </p:cNvSpPr>
          <p:nvPr/>
        </p:nvSpPr>
        <p:spPr>
          <a:xfrm>
            <a:off x="5737609" y="-60742"/>
            <a:ext cx="5401597" cy="2626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9600" b="1" dirty="0">
                <a:solidFill>
                  <a:srgbClr val="0070C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EnerR C</a:t>
            </a:r>
          </a:p>
        </p:txBody>
      </p:sp>
      <p:pic>
        <p:nvPicPr>
          <p:cNvPr id="49" name="Imagen 48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927DB124-D099-8E46-8DF7-B1D2E1098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419" b="66773" l="10000" r="90000">
                        <a14:foregroundMark x1="62162" y1="21078" x2="62162" y2="21078"/>
                        <a14:foregroundMark x1="62162" y1="15196" x2="62162" y2="15196"/>
                        <a14:foregroundMark x1="50676" y1="31863" x2="50676" y2="31863"/>
                        <a14:foregroundMark x1="45270" y1="27451" x2="45270" y2="274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808"/>
          <a:stretch/>
        </p:blipFill>
        <p:spPr>
          <a:xfrm>
            <a:off x="8614214" y="55295"/>
            <a:ext cx="1970938" cy="2015567"/>
          </a:xfrm>
          <a:prstGeom prst="rect">
            <a:avLst/>
          </a:prstGeom>
        </p:spPr>
      </p:pic>
      <p:pic>
        <p:nvPicPr>
          <p:cNvPr id="3" name="Imagen 2" descr="Un joven sentado en una silla&#10;&#10;El contenido generado por IA puede ser incorrecto.">
            <a:extLst>
              <a:ext uri="{FF2B5EF4-FFF2-40B4-BE49-F238E27FC236}">
                <a16:creationId xmlns:a16="http://schemas.microsoft.com/office/drawing/2014/main" id="{928A7988-3886-9A3E-675F-6718B70CE9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7222" l="10000" r="90000">
                        <a14:foregroundMark x1="40625" y1="77500" x2="40625" y2="77500"/>
                        <a14:foregroundMark x1="40625" y1="77500" x2="48906" y2="85694"/>
                        <a14:foregroundMark x1="48906" y1="85694" x2="62578" y2="89861"/>
                        <a14:foregroundMark x1="69219" y1="93472" x2="51016" y2="97222"/>
                        <a14:foregroundMark x1="48438" y1="26806" x2="55469" y2="25833"/>
                        <a14:foregroundMark x1="55547" y1="25972" x2="58672" y2="32917"/>
                        <a14:foregroundMark x1="58672" y1="32917" x2="58750" y2="33333"/>
                        <a14:foregroundMark x1="52500" y1="21389" x2="54922" y2="21667"/>
                        <a14:foregroundMark x1="46250" y1="27222" x2="44063" y2="36806"/>
                        <a14:foregroundMark x1="44063" y1="36806" x2="44063" y2="38194"/>
                        <a14:foregroundMark x1="44063" y1="38194" x2="43984" y2="29444"/>
                        <a14:foregroundMark x1="43984" y1="29444" x2="45078" y2="27778"/>
                        <a14:foregroundMark x1="49766" y1="21667" x2="49766" y2="21667"/>
                        <a14:foregroundMark x1="49141" y1="21111" x2="49141" y2="21111"/>
                        <a14:foregroundMark x1="50547" y1="20694" x2="50547" y2="20694"/>
                        <a14:foregroundMark x1="52109" y1="20278" x2="52109" y2="20278"/>
                        <a14:foregroundMark x1="52500" y1="19861" x2="52500" y2="19861"/>
                        <a14:foregroundMark x1="53359" y1="19861" x2="53359" y2="19861"/>
                        <a14:foregroundMark x1="51172" y1="19861" x2="51172" y2="19861"/>
                        <a14:foregroundMark x1="50859" y1="19861" x2="50859" y2="19861"/>
                        <a14:foregroundMark x1="56719" y1="22917" x2="56719" y2="22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138" y="3511074"/>
            <a:ext cx="5920349" cy="33301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494CBC8-8E4E-585D-B9B7-AC92FF864DC8}"/>
              </a:ext>
            </a:extLst>
          </p:cNvPr>
          <p:cNvSpPr txBox="1"/>
          <p:nvPr/>
        </p:nvSpPr>
        <p:spPr>
          <a:xfrm>
            <a:off x="192896" y="6427168"/>
            <a:ext cx="457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https://www.linkedin.com/in/eloylloverasgil/</a:t>
            </a:r>
          </a:p>
        </p:txBody>
      </p:sp>
      <p:pic>
        <p:nvPicPr>
          <p:cNvPr id="11266" name="Picture 2" descr="Aitor Murgui González">
            <a:extLst>
              <a:ext uri="{FF2B5EF4-FFF2-40B4-BE49-F238E27FC236}">
                <a16:creationId xmlns:a16="http://schemas.microsoft.com/office/drawing/2014/main" id="{CE137D75-DBBD-BC86-6D0F-52B824D9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362" y="4089277"/>
            <a:ext cx="2726177" cy="272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C934D2-FF4F-BC48-4DB5-C967BD01DC7E}"/>
              </a:ext>
            </a:extLst>
          </p:cNvPr>
          <p:cNvSpPr txBox="1"/>
          <p:nvPr/>
        </p:nvSpPr>
        <p:spPr>
          <a:xfrm>
            <a:off x="4867944" y="6427168"/>
            <a:ext cx="732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https://www.linkedin.com/in/aitor-murgui-gonz%C3%A1lez-a744b1227/</a:t>
            </a:r>
          </a:p>
        </p:txBody>
      </p:sp>
    </p:spTree>
    <p:extLst>
      <p:ext uri="{BB962C8B-B14F-4D97-AF65-F5344CB8AC3E}">
        <p14:creationId xmlns:p14="http://schemas.microsoft.com/office/powerpoint/2010/main" val="2089056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ab91271-e808-44a1-a585-679b10611e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F1712C7F837A42A835D70C292E581D" ma:contentTypeVersion="18" ma:contentTypeDescription="Crea un document nou" ma:contentTypeScope="" ma:versionID="1fa933528e3482b6dd49027a5c7253ce">
  <xsd:schema xmlns:xsd="http://www.w3.org/2001/XMLSchema" xmlns:xs="http://www.w3.org/2001/XMLSchema" xmlns:p="http://schemas.microsoft.com/office/2006/metadata/properties" xmlns:ns3="9ab91271-e808-44a1-a585-679b10611ee5" xmlns:ns4="b3f997c3-8b64-4783-9803-d50feeed2965" targetNamespace="http://schemas.microsoft.com/office/2006/metadata/properties" ma:root="true" ma:fieldsID="58eb765dfc0b820fb78697348296e5d6" ns3:_="" ns4:_="">
    <xsd:import namespace="9ab91271-e808-44a1-a585-679b10611ee5"/>
    <xsd:import namespace="b3f997c3-8b64-4783-9803-d50feeed296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91271-e808-44a1-a585-679b10611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997c3-8b64-4783-9803-d50feeed296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t amb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'ha compartit amb detal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indicació per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8C08C4-E9BC-4867-8E4C-031EA931ADE6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b3f997c3-8b64-4783-9803-d50feeed2965"/>
    <ds:schemaRef ds:uri="9ab91271-e808-44a1-a585-679b10611ee5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935AD3-4899-4F39-9296-560A00530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b91271-e808-44a1-a585-679b10611ee5"/>
    <ds:schemaRef ds:uri="b3f997c3-8b64-4783-9803-d50feeed29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4CC40-204F-4AD3-9131-821593B98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452</Words>
  <Application>Microsoft Office PowerPoint</Application>
  <PresentationFormat>Panorámica</PresentationFormat>
  <Paragraphs>61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72 Black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 RUBIO, IRENE</dc:creator>
  <cp:lastModifiedBy>GIL RUBIO, IRENE</cp:lastModifiedBy>
  <cp:revision>26</cp:revision>
  <dcterms:created xsi:type="dcterms:W3CDTF">2025-02-28T19:05:51Z</dcterms:created>
  <dcterms:modified xsi:type="dcterms:W3CDTF">2025-03-01T19:27:52Z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0x010100F8F1712C7F837A42A835D70C292E581D</vt:lpwstr>
  </property>
</Properties>
</file>