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52"/>
  </p:notesMasterIdLst>
  <p:handoutMasterIdLst>
    <p:handoutMasterId r:id="rId53"/>
  </p:handoutMasterIdLst>
  <p:sldIdLst>
    <p:sldId id="450" r:id="rId7"/>
    <p:sldId id="474" r:id="rId8"/>
    <p:sldId id="489" r:id="rId9"/>
    <p:sldId id="463" r:id="rId10"/>
    <p:sldId id="475" r:id="rId11"/>
    <p:sldId id="484" r:id="rId12"/>
    <p:sldId id="490" r:id="rId13"/>
    <p:sldId id="491" r:id="rId14"/>
    <p:sldId id="492" r:id="rId15"/>
    <p:sldId id="493" r:id="rId16"/>
    <p:sldId id="494" r:id="rId17"/>
    <p:sldId id="485" r:id="rId18"/>
    <p:sldId id="495" r:id="rId19"/>
    <p:sldId id="496" r:id="rId20"/>
    <p:sldId id="497" r:id="rId21"/>
    <p:sldId id="498" r:id="rId22"/>
    <p:sldId id="476" r:id="rId23"/>
    <p:sldId id="477" r:id="rId24"/>
    <p:sldId id="456" r:id="rId25"/>
    <p:sldId id="481" r:id="rId26"/>
    <p:sldId id="499" r:id="rId27"/>
    <p:sldId id="500" r:id="rId28"/>
    <p:sldId id="501" r:id="rId29"/>
    <p:sldId id="502" r:id="rId30"/>
    <p:sldId id="503" r:id="rId31"/>
    <p:sldId id="443" r:id="rId32"/>
    <p:sldId id="442" r:id="rId33"/>
    <p:sldId id="444" r:id="rId34"/>
    <p:sldId id="441" r:id="rId35"/>
    <p:sldId id="445" r:id="rId36"/>
    <p:sldId id="446" r:id="rId37"/>
    <p:sldId id="488" r:id="rId38"/>
    <p:sldId id="504" r:id="rId39"/>
    <p:sldId id="505" r:id="rId40"/>
    <p:sldId id="506" r:id="rId41"/>
    <p:sldId id="507" r:id="rId42"/>
    <p:sldId id="508" r:id="rId43"/>
    <p:sldId id="509" r:id="rId44"/>
    <p:sldId id="512" r:id="rId45"/>
    <p:sldId id="514" r:id="rId46"/>
    <p:sldId id="515" r:id="rId47"/>
    <p:sldId id="448" r:id="rId48"/>
    <p:sldId id="447" r:id="rId49"/>
    <p:sldId id="449" r:id="rId50"/>
    <p:sldId id="486" r:id="rId5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Cornell" initials="JC" lastIdx="7" clrIdx="0"/>
  <p:cmAuthor id="1" name="Bill Chou" initials="B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43"/>
    <a:srgbClr val="FFFF9F"/>
    <a:srgbClr val="FFFF4F"/>
    <a:srgbClr val="FFFF99"/>
    <a:srgbClr val="FFD961"/>
    <a:srgbClr val="B6CBE4"/>
    <a:srgbClr val="131313"/>
    <a:srgbClr val="95B3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0270" autoAdjust="0"/>
  </p:normalViewPr>
  <p:slideViewPr>
    <p:cSldViewPr>
      <p:cViewPr varScale="1">
        <p:scale>
          <a:sx n="103" d="100"/>
          <a:sy n="103" d="100"/>
        </p:scale>
        <p:origin x="17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2923"/>
    </p:cViewPr>
  </p:sorterViewPr>
  <p:notesViewPr>
    <p:cSldViewPr>
      <p:cViewPr varScale="1">
        <p:scale>
          <a:sx n="52" d="100"/>
          <a:sy n="52" d="100"/>
        </p:scale>
        <p:origin x="-2558" y="-101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2866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6" tIns="46658" rIns="93316" bIns="466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3316" tIns="46658" rIns="93316" bIns="466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3316" tIns="46658" rIns="93316" bIns="46658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1577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 free</a:t>
            </a:r>
            <a:r>
              <a:rPr lang="en-US" baseline="0" dirty="0" smtClean="0"/>
              <a:t> to adapt the table of contents and hide slides based on what you are going to show or not.</a:t>
            </a:r>
          </a:p>
          <a:p>
            <a:r>
              <a:rPr lang="en-US" baseline="0" smtClean="0"/>
              <a:t>The Readme.docx </a:t>
            </a:r>
            <a:r>
              <a:rPr lang="en-US" baseline="0" dirty="0" smtClean="0"/>
              <a:t>file gives a good overview of what should be shown and what </a:t>
            </a:r>
            <a:r>
              <a:rPr lang="en-US" baseline="0" smtClean="0"/>
              <a:t>is optional.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1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24141-4613-4171-A088-49737C3F3225}" type="slidenum">
              <a:rPr lang="en-GB"/>
              <a:pPr/>
              <a:t>11</a:t>
            </a:fld>
            <a:endParaRPr lang="en-GB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4560570"/>
            <a:ext cx="6177280" cy="4320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6945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77867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73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6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7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1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0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7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2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6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2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7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5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open the final model, run it, show SM 3D visualization</a:t>
            </a:r>
            <a:r>
              <a:rPr lang="en-US" baseline="0" dirty="0" smtClean="0"/>
              <a:t> as well as scope; explain shortly the blocks on the top-level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Simulink Projects is an interactive tool in Simulink for managing your project files and connecting to source</a:t>
            </a:r>
          </a:p>
          <a:p>
            <a:r>
              <a:rPr lang="en-US" dirty="0" smtClean="0"/>
              <a:t>control software. It promotes effective collaboration across teams.</a:t>
            </a:r>
          </a:p>
          <a:p>
            <a:endParaRPr lang="en-US" dirty="0" smtClean="0"/>
          </a:p>
          <a:p>
            <a:r>
              <a:rPr lang="en-US" dirty="0" smtClean="0"/>
              <a:t>Using Simulink Projects gives the possibility</a:t>
            </a:r>
            <a:r>
              <a:rPr lang="en-US" baseline="0" dirty="0" smtClean="0"/>
              <a:t> to the team to get benefits of standard IDEs with integrated</a:t>
            </a:r>
          </a:p>
          <a:p>
            <a:r>
              <a:rPr lang="en-US" baseline="0" dirty="0" smtClean="0"/>
              <a:t>version control system and allows team members to get a good overview of the entire projects.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Simulink Projects do integrate Source Control System. By default, SVN is defined as the standard Version</a:t>
            </a:r>
          </a:p>
          <a:p>
            <a:r>
              <a:rPr lang="en-US" dirty="0" smtClean="0"/>
              <a:t>Control System for Simulink</a:t>
            </a:r>
            <a:r>
              <a:rPr lang="en-US" baseline="0" dirty="0" smtClean="0"/>
              <a:t> Projects. </a:t>
            </a:r>
            <a:r>
              <a:rPr lang="en-US" dirty="0" smtClean="0"/>
              <a:t>However, the Version Control System “Git” is also supported by</a:t>
            </a:r>
          </a:p>
          <a:p>
            <a:r>
              <a:rPr lang="en-US" dirty="0" smtClean="0"/>
              <a:t>Simulink Projects. If another Source Control System is commonly</a:t>
            </a:r>
            <a:r>
              <a:rPr lang="en-US" baseline="0" dirty="0" smtClean="0"/>
              <a:t> </a:t>
            </a:r>
            <a:r>
              <a:rPr lang="en-US" dirty="0" smtClean="0"/>
              <a:t>used</a:t>
            </a:r>
            <a:r>
              <a:rPr lang="en-US" baseline="0" dirty="0" smtClean="0"/>
              <a:t> in the company, it can be linked to</a:t>
            </a:r>
          </a:p>
          <a:p>
            <a:r>
              <a:rPr lang="en-US" baseline="0" dirty="0" smtClean="0"/>
              <a:t>Simulink by using the </a:t>
            </a:r>
            <a:r>
              <a:rPr lang="en-US" dirty="0" smtClean="0"/>
              <a:t>Source Control Adapter SDK.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3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Here is the representation of the SVN Architecture: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 the </a:t>
            </a:r>
            <a:r>
              <a:rPr lang="en-US" b="1" dirty="0" smtClean="0"/>
              <a:t>server side</a:t>
            </a:r>
            <a:r>
              <a:rPr lang="en-US" dirty="0" smtClean="0"/>
              <a:t>,</a:t>
            </a:r>
            <a:r>
              <a:rPr lang="en-US" baseline="0" dirty="0" smtClean="0"/>
              <a:t> there are the SVN repositories related to different projects inside the company that</a:t>
            </a:r>
            <a:br>
              <a:rPr lang="en-US" baseline="0" dirty="0" smtClean="0"/>
            </a:br>
            <a:r>
              <a:rPr lang="en-US" baseline="0" dirty="0" smtClean="0"/>
              <a:t>are interfaced with either the Subversion Server or the CollabNet Subversion Server.</a:t>
            </a:r>
            <a:br>
              <a:rPr lang="en-US" baseline="0" dirty="0" smtClean="0"/>
            </a:br>
            <a:r>
              <a:rPr lang="en-US" u="sng" baseline="0" dirty="0" smtClean="0"/>
              <a:t>Subversion Server</a:t>
            </a:r>
            <a:r>
              <a:rPr lang="en-US" baseline="0" dirty="0" smtClean="0"/>
              <a:t>: it runs the simple svn protocol which is not WebDAV compliant. WebDAV stands for</a:t>
            </a:r>
            <a:br>
              <a:rPr lang="en-US" baseline="0" dirty="0" smtClean="0"/>
            </a:br>
            <a:r>
              <a:rPr lang="en-US" baseline="0" dirty="0" smtClean="0"/>
              <a:t>Web Distributed Authoring and Versioning. It is an extension of the Hypertext Transfer Protocol (HTTP)</a:t>
            </a:r>
            <a:br>
              <a:rPr lang="en-US" baseline="0" dirty="0" smtClean="0"/>
            </a:br>
            <a:r>
              <a:rPr lang="en-US" baseline="0" dirty="0" smtClean="0"/>
              <a:t>that facilitates collaboration between users in editing and managing documents and files stored on</a:t>
            </a:r>
            <a:br>
              <a:rPr lang="en-US" baseline="0" dirty="0" smtClean="0"/>
            </a:br>
            <a:r>
              <a:rPr lang="en-US" baseline="0" dirty="0" smtClean="0"/>
              <a:t>World Wide Web servers.</a:t>
            </a:r>
            <a:br>
              <a:rPr lang="en-US" baseline="0" dirty="0" smtClean="0"/>
            </a:br>
            <a:r>
              <a:rPr lang="en-US" u="sng" baseline="0" dirty="0" smtClean="0"/>
              <a:t>CollabNet Subversion Edge</a:t>
            </a:r>
            <a:r>
              <a:rPr lang="en-US" baseline="0" dirty="0" smtClean="0"/>
              <a:t>: it runs the HTTP/HTTPS protocols which are WebDAV compliant. This also</a:t>
            </a:r>
            <a:br>
              <a:rPr lang="en-US" baseline="0" dirty="0" smtClean="0"/>
            </a:br>
            <a:r>
              <a:rPr lang="en-US" baseline="0" dirty="0" smtClean="0"/>
              <a:t>allows users to get access to the Web Viewer Interface for Subversion repositories. This gives the</a:t>
            </a:r>
            <a:br>
              <a:rPr lang="en-US" baseline="0" dirty="0" smtClean="0"/>
            </a:br>
            <a:r>
              <a:rPr lang="en-US" baseline="0" dirty="0" smtClean="0"/>
              <a:t>possibility to team leaders to get an overview of a specific project by navigating through its different</a:t>
            </a:r>
            <a:br>
              <a:rPr lang="en-US" baseline="0" dirty="0" smtClean="0"/>
            </a:br>
            <a:r>
              <a:rPr lang="en-US" baseline="0" dirty="0" smtClean="0"/>
              <a:t>files directly online without having to create locally a working copy of the project.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 the </a:t>
            </a:r>
            <a:r>
              <a:rPr lang="en-US" b="1" baseline="0" dirty="0" smtClean="0"/>
              <a:t>client side</a:t>
            </a:r>
            <a:r>
              <a:rPr lang="en-US" baseline="0" dirty="0" smtClean="0"/>
              <a:t>, there are the working copies related to the different projects located on the SVN</a:t>
            </a:r>
            <a:br>
              <a:rPr lang="en-US" baseline="0" dirty="0" smtClean="0"/>
            </a:br>
            <a:r>
              <a:rPr lang="en-US" baseline="0" dirty="0" smtClean="0"/>
              <a:t>repositories. They are directly controlled by the SVN command line client which can be driven by a</a:t>
            </a:r>
            <a:br>
              <a:rPr lang="en-US" baseline="0" dirty="0" smtClean="0"/>
            </a:br>
            <a:r>
              <a:rPr lang="en-US" baseline="0" dirty="0" smtClean="0"/>
              <a:t>graphical interface like TortoiseSVN.</a:t>
            </a:r>
            <a:br>
              <a:rPr lang="en-US" baseline="0" dirty="0" smtClean="0"/>
            </a:br>
            <a:r>
              <a:rPr lang="en-US" baseline="0" dirty="0" smtClean="0"/>
              <a:t>The exchange of data between the clients and the server can be done via the svn or http/https</a:t>
            </a:r>
            <a:br>
              <a:rPr lang="en-US" baseline="0" dirty="0" smtClean="0"/>
            </a:br>
            <a:r>
              <a:rPr lang="en-US" baseline="0" dirty="0" smtClean="0"/>
              <a:t>protocols, or locally if the Subversion Server is installed on the same computer.</a:t>
            </a:r>
          </a:p>
          <a:p>
            <a:endParaRPr lang="en-US" dirty="0" smtClean="0"/>
          </a:p>
          <a:p>
            <a:r>
              <a:rPr lang="en-US" dirty="0" smtClean="0"/>
              <a:t>For the setup of the Hardware on the network, their are: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server running CollabNet Subversion Edge plus its Backup Server which can process nightly builds</a:t>
            </a:r>
            <a:br>
              <a:rPr lang="en-US" baseline="0" dirty="0" smtClean="0"/>
            </a:br>
            <a:r>
              <a:rPr lang="en-US" baseline="0" dirty="0" smtClean="0"/>
              <a:t>of every repositories in order to check the integrity of them.</a:t>
            </a:r>
            <a:br>
              <a:rPr lang="en-US" baseline="0" dirty="0" smtClean="0"/>
            </a:br>
            <a:r>
              <a:rPr lang="en-US" baseline="0" dirty="0" smtClean="0"/>
              <a:t>The Server can be setup so that it serves data over either an HTTP or HTTPS connections depending on</a:t>
            </a:r>
            <a:br>
              <a:rPr lang="en-US" baseline="0" dirty="0" smtClean="0"/>
            </a:br>
            <a:r>
              <a:rPr lang="en-US" baseline="0" dirty="0" smtClean="0"/>
              <a:t>the network that is used by the team members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5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58" y="191"/>
            <a:ext cx="9148057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67600" y="136498"/>
            <a:ext cx="1465342" cy="290585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105275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96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96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457200" y="1628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3600" dirty="0" smtClean="0"/>
              <a:t>Model-Based-Design workflow using the Inverted Pendulum Problem</a:t>
            </a:r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4509120"/>
            <a:ext cx="406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215383"/>
              </a:buClr>
              <a:buSzPct val="75000"/>
            </a:pPr>
            <a:r>
              <a:rPr lang="de-DE" sz="1600" b="1" dirty="0">
                <a:solidFill>
                  <a:schemeClr val="bg1"/>
                </a:solidFill>
                <a:latin typeface="Futura" pitchFamily="34" charset="0"/>
              </a:rPr>
              <a:t>Mr. Sebastien Dupertuis</a:t>
            </a:r>
          </a:p>
          <a:p>
            <a:pPr>
              <a:spcBef>
                <a:spcPct val="20000"/>
              </a:spcBef>
              <a:buClr>
                <a:srgbClr val="215383"/>
              </a:buClr>
              <a:buSzPct val="75000"/>
            </a:pPr>
            <a:r>
              <a:rPr lang="en-US" sz="1200" b="1" i="1" dirty="0">
                <a:solidFill>
                  <a:schemeClr val="bg1"/>
                </a:solidFill>
                <a:latin typeface="Futura" pitchFamily="34" charset="0"/>
              </a:rPr>
              <a:t>Applications Engineer</a:t>
            </a:r>
            <a:endParaRPr lang="de-DE" sz="1200" b="1" dirty="0">
              <a:solidFill>
                <a:schemeClr val="bg1"/>
              </a:solidFill>
              <a:latin typeface="Futura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" y="5791201"/>
            <a:ext cx="406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215383"/>
              </a:buClr>
              <a:buSzPct val="75000"/>
            </a:pPr>
            <a:r>
              <a:rPr lang="de-DE" sz="1600" b="1" dirty="0">
                <a:solidFill>
                  <a:schemeClr val="bg1"/>
                </a:solidFill>
                <a:latin typeface="Futura" pitchFamily="34" charset="0"/>
              </a:rPr>
              <a:t>Wednesday, March 11, 2015</a:t>
            </a:r>
          </a:p>
        </p:txBody>
      </p:sp>
    </p:spTree>
    <p:extLst>
      <p:ext uri="{BB962C8B-B14F-4D97-AF65-F5344CB8AC3E}">
        <p14:creationId xmlns:p14="http://schemas.microsoft.com/office/powerpoint/2010/main" val="40169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7" y="1124744"/>
            <a:ext cx="3218967" cy="562099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Management: </a:t>
            </a:r>
            <a:r>
              <a:rPr lang="en-US" dirty="0" smtClean="0"/>
              <a:t>Subversion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3"/>
          <a:stretch/>
        </p:blipFill>
        <p:spPr>
          <a:xfrm>
            <a:off x="4589481" y="1340769"/>
            <a:ext cx="4230991" cy="5269582"/>
          </a:xfrm>
        </p:spPr>
      </p:pic>
      <p:sp>
        <p:nvSpPr>
          <p:cNvPr id="21" name="Rounded Rectangle 20"/>
          <p:cNvSpPr/>
          <p:nvPr/>
        </p:nvSpPr>
        <p:spPr>
          <a:xfrm>
            <a:off x="1404000" y="2052000"/>
            <a:ext cx="1151776" cy="2817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99992" y="1268760"/>
            <a:ext cx="2304256" cy="54814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2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Configuration Management: Typical </a:t>
            </a:r>
            <a:r>
              <a:rPr lang="en-US" sz="2800" dirty="0" smtClean="0"/>
              <a:t>Workflow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51" y="1238863"/>
            <a:ext cx="3252498" cy="5574513"/>
          </a:xfrm>
        </p:spPr>
      </p:pic>
    </p:spTree>
    <p:extLst>
      <p:ext uri="{BB962C8B-B14F-4D97-AF65-F5344CB8AC3E}">
        <p14:creationId xmlns:p14="http://schemas.microsoft.com/office/powerpoint/2010/main" val="16873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1" y="1600199"/>
            <a:ext cx="6077798" cy="49346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Simulink Data Dictionary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6705" y="2288275"/>
            <a:ext cx="1128215" cy="109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4025" y="6267450"/>
            <a:ext cx="133350" cy="1333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86" y="3085533"/>
            <a:ext cx="4677428" cy="29293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57086" y="3090082"/>
            <a:ext cx="4677428" cy="29247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urved Connector 10"/>
          <p:cNvCxnSpPr>
            <a:stCxn id="3" idx="3"/>
            <a:endCxn id="9" idx="0"/>
          </p:cNvCxnSpPr>
          <p:nvPr/>
        </p:nvCxnSpPr>
        <p:spPr>
          <a:xfrm>
            <a:off x="3884920" y="2342866"/>
            <a:ext cx="610880" cy="747216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9" idx="2"/>
          </p:cNvCxnSpPr>
          <p:nvPr/>
        </p:nvCxnSpPr>
        <p:spPr>
          <a:xfrm flipV="1">
            <a:off x="1857375" y="6014880"/>
            <a:ext cx="2638425" cy="314468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Management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2819400"/>
            <a:ext cx="3276600" cy="3657600"/>
          </a:xfrm>
        </p:spPr>
        <p:txBody>
          <a:bodyPr/>
          <a:lstStyle/>
          <a:p>
            <a:pPr lvl="0"/>
            <a:r>
              <a:rPr lang="en-US" sz="2400" dirty="0"/>
              <a:t>Change </a:t>
            </a:r>
            <a:r>
              <a:rPr lang="en-US" sz="2400" dirty="0" smtClean="0"/>
              <a:t>tracking and </a:t>
            </a:r>
            <a:r>
              <a:rPr lang="en-US" sz="2400" dirty="0"/>
              <a:t>differencing</a:t>
            </a:r>
          </a:p>
          <a:p>
            <a:pPr lvl="0"/>
            <a:r>
              <a:rPr lang="en-US" sz="2400" dirty="0"/>
              <a:t>Defined relationship with </a:t>
            </a:r>
            <a:r>
              <a:rPr lang="en-US" sz="2400" dirty="0" smtClean="0"/>
              <a:t>SLDD file</a:t>
            </a:r>
            <a:endParaRPr lang="en-US" sz="2400" dirty="0"/>
          </a:p>
          <a:p>
            <a:pPr lvl="0"/>
            <a:r>
              <a:rPr lang="en-US" sz="2400" dirty="0"/>
              <a:t>Componentization</a:t>
            </a:r>
          </a:p>
          <a:p>
            <a:pPr lvl="0"/>
            <a:r>
              <a:rPr lang="en-US" sz="2400" dirty="0"/>
              <a:t>Scalability and </a:t>
            </a:r>
            <a:r>
              <a:rPr lang="en-US" sz="2400" dirty="0" smtClean="0"/>
              <a:t>performance</a:t>
            </a:r>
          </a:p>
          <a:p>
            <a:pPr lvl="0"/>
            <a:r>
              <a:rPr lang="en-US" sz="2400" dirty="0" smtClean="0"/>
              <a:t>Integration with Simulink Projects 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2819400" cy="838200"/>
          </a:xfrm>
        </p:spPr>
        <p:txBody>
          <a:bodyPr/>
          <a:lstStyle/>
          <a:p>
            <a:r>
              <a:rPr lang="en-US" dirty="0"/>
              <a:t>Provides management for </a:t>
            </a:r>
            <a:r>
              <a:rPr lang="en-US" dirty="0" smtClean="0"/>
              <a:t>global design </a:t>
            </a:r>
            <a:r>
              <a:rPr lang="en-US" dirty="0"/>
              <a:t>data: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1513076"/>
            <a:ext cx="3048000" cy="37881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3733800" y="2024628"/>
            <a:ext cx="914400" cy="914400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SLX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4038600" y="2329428"/>
            <a:ext cx="914400" cy="914400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SLX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0" y="2100828"/>
            <a:ext cx="1981200" cy="9144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48400" y="2558028"/>
            <a:ext cx="1981200" cy="9144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00800" y="3015228"/>
            <a:ext cx="1981200" cy="9144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3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4343400" y="2634228"/>
            <a:ext cx="914400" cy="914400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SLX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3733800" y="3853428"/>
            <a:ext cx="914400" cy="91440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SLDD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File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4038600" y="4158228"/>
            <a:ext cx="914400" cy="91440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SLDD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File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4343400" y="4463028"/>
            <a:ext cx="914400" cy="91440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SLDD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File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6248400" y="4256276"/>
            <a:ext cx="1981200" cy="816352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Global Data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239000" y="3875276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lg" len="lg"/>
            <a:tailEnd type="non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5257800" y="4691628"/>
            <a:ext cx="1066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rot="5400000" flipV="1">
            <a:off x="5704075" y="2340357"/>
            <a:ext cx="21853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Management: </a:t>
            </a:r>
            <a:r>
              <a:rPr lang="en-US" dirty="0" smtClean="0"/>
              <a:t>Migration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76350"/>
            <a:ext cx="7467601" cy="548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409950"/>
            <a:ext cx="5295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Up Arrow 1"/>
          <p:cNvSpPr>
            <a:spLocks noChangeAspect="1"/>
          </p:cNvSpPr>
          <p:nvPr/>
        </p:nvSpPr>
        <p:spPr>
          <a:xfrm rot="20216274">
            <a:off x="5964831" y="4793352"/>
            <a:ext cx="133254" cy="255792"/>
          </a:xfrm>
          <a:custGeom>
            <a:avLst/>
            <a:gdLst>
              <a:gd name="connsiteX0" fmla="*/ 0 w 767425"/>
              <a:gd name="connsiteY0" fmla="*/ 976472 h 1473136"/>
              <a:gd name="connsiteX1" fmla="*/ 383713 w 767425"/>
              <a:gd name="connsiteY1" fmla="*/ 0 h 1473136"/>
              <a:gd name="connsiteX2" fmla="*/ 767425 w 767425"/>
              <a:gd name="connsiteY2" fmla="*/ 976472 h 1473136"/>
              <a:gd name="connsiteX3" fmla="*/ 467976 w 767425"/>
              <a:gd name="connsiteY3" fmla="*/ 976472 h 1473136"/>
              <a:gd name="connsiteX4" fmla="*/ 467976 w 767425"/>
              <a:gd name="connsiteY4" fmla="*/ 1473136 h 1473136"/>
              <a:gd name="connsiteX5" fmla="*/ 299449 w 767425"/>
              <a:gd name="connsiteY5" fmla="*/ 1473136 h 1473136"/>
              <a:gd name="connsiteX6" fmla="*/ 299449 w 767425"/>
              <a:gd name="connsiteY6" fmla="*/ 976472 h 1473136"/>
              <a:gd name="connsiteX7" fmla="*/ 0 w 767425"/>
              <a:gd name="connsiteY7" fmla="*/ 976472 h 1473136"/>
              <a:gd name="connsiteX0" fmla="*/ 0 w 767425"/>
              <a:gd name="connsiteY0" fmla="*/ 976472 h 1473136"/>
              <a:gd name="connsiteX1" fmla="*/ 383713 w 767425"/>
              <a:gd name="connsiteY1" fmla="*/ 0 h 1473136"/>
              <a:gd name="connsiteX2" fmla="*/ 767425 w 767425"/>
              <a:gd name="connsiteY2" fmla="*/ 976472 h 1473136"/>
              <a:gd name="connsiteX3" fmla="*/ 467976 w 767425"/>
              <a:gd name="connsiteY3" fmla="*/ 976472 h 1473136"/>
              <a:gd name="connsiteX4" fmla="*/ 467976 w 767425"/>
              <a:gd name="connsiteY4" fmla="*/ 1473136 h 1473136"/>
              <a:gd name="connsiteX5" fmla="*/ 299449 w 767425"/>
              <a:gd name="connsiteY5" fmla="*/ 1473136 h 1473136"/>
              <a:gd name="connsiteX6" fmla="*/ 301706 w 767425"/>
              <a:gd name="connsiteY6" fmla="*/ 873909 h 1473136"/>
              <a:gd name="connsiteX7" fmla="*/ 0 w 767425"/>
              <a:gd name="connsiteY7" fmla="*/ 976472 h 1473136"/>
              <a:gd name="connsiteX0" fmla="*/ 0 w 767425"/>
              <a:gd name="connsiteY0" fmla="*/ 976472 h 1473136"/>
              <a:gd name="connsiteX1" fmla="*/ 383713 w 767425"/>
              <a:gd name="connsiteY1" fmla="*/ 0 h 1473136"/>
              <a:gd name="connsiteX2" fmla="*/ 767425 w 767425"/>
              <a:gd name="connsiteY2" fmla="*/ 976472 h 1473136"/>
              <a:gd name="connsiteX3" fmla="*/ 461469 w 767425"/>
              <a:gd name="connsiteY3" fmla="*/ 870179 h 1473136"/>
              <a:gd name="connsiteX4" fmla="*/ 467976 w 767425"/>
              <a:gd name="connsiteY4" fmla="*/ 1473136 h 1473136"/>
              <a:gd name="connsiteX5" fmla="*/ 299449 w 767425"/>
              <a:gd name="connsiteY5" fmla="*/ 1473136 h 1473136"/>
              <a:gd name="connsiteX6" fmla="*/ 301706 w 767425"/>
              <a:gd name="connsiteY6" fmla="*/ 873909 h 1473136"/>
              <a:gd name="connsiteX7" fmla="*/ 0 w 767425"/>
              <a:gd name="connsiteY7" fmla="*/ 976472 h 147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7425" h="1473136">
                <a:moveTo>
                  <a:pt x="0" y="976472"/>
                </a:moveTo>
                <a:lnTo>
                  <a:pt x="383713" y="0"/>
                </a:lnTo>
                <a:lnTo>
                  <a:pt x="767425" y="976472"/>
                </a:lnTo>
                <a:lnTo>
                  <a:pt x="461469" y="870179"/>
                </a:lnTo>
                <a:lnTo>
                  <a:pt x="467976" y="1473136"/>
                </a:lnTo>
                <a:lnTo>
                  <a:pt x="299449" y="1473136"/>
                </a:lnTo>
                <a:cubicBezTo>
                  <a:pt x="300201" y="1273394"/>
                  <a:pt x="300954" y="1073651"/>
                  <a:pt x="301706" y="873909"/>
                </a:cubicBezTo>
                <a:lnTo>
                  <a:pt x="0" y="976472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43200" y="3028950"/>
            <a:ext cx="12192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19400" y="3181350"/>
            <a:ext cx="838200" cy="188367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01000" cy="990600"/>
          </a:xfrm>
        </p:spPr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Management: </a:t>
            </a:r>
            <a:r>
              <a:rPr lang="en-US" dirty="0" smtClean="0"/>
              <a:t>Change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2" y="1905000"/>
            <a:ext cx="8541236" cy="41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533400" y="2438400"/>
            <a:ext cx="7239000" cy="1066800"/>
          </a:xfrm>
          <a:prstGeom prst="roundRect">
            <a:avLst>
              <a:gd name="adj" fmla="val 16667"/>
            </a:avLst>
          </a:prstGeom>
          <a:gradFill>
            <a:gsLst>
              <a:gs pos="95000">
                <a:srgbClr val="FFFF00"/>
              </a:gs>
              <a:gs pos="7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innerShdw dist="177800" dir="16200000">
              <a:schemeClr val="tx1">
                <a:alpha val="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486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 model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project overview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Plant modelling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Introduction to SimMechanics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 smtClean="0">
                <a:solidFill>
                  <a:prstClr val="black"/>
                </a:solidFill>
              </a:rPr>
              <a:t>Modelling the inverted pendulum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 logic modelling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Stateflow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Controller modelling and analysis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 design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PID tuning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verification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Automatic code generation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In-the-Loop verification methodologies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SimMechanics</a:t>
            </a:r>
          </a:p>
        </p:txBody>
      </p:sp>
      <p:sp>
        <p:nvSpPr>
          <p:cNvPr id="164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imulate </a:t>
            </a:r>
            <a:r>
              <a:rPr lang="en-US" dirty="0"/>
              <a:t>and visualize 3D </a:t>
            </a:r>
            <a:r>
              <a:rPr lang="en-US" dirty="0" err="1" smtClean="0"/>
              <a:t>multibody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mechanical systems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Construct model using rigid bodies, </a:t>
            </a:r>
            <a:br>
              <a:rPr lang="en-US" dirty="0" smtClean="0"/>
            </a:br>
            <a:r>
              <a:rPr lang="en-US" dirty="0" smtClean="0"/>
              <a:t>joints, and forces</a:t>
            </a:r>
          </a:p>
          <a:p>
            <a:pPr lvl="1"/>
            <a:r>
              <a:rPr lang="en-US" dirty="0" smtClean="0"/>
              <a:t>Model matches structure of system</a:t>
            </a:r>
          </a:p>
          <a:p>
            <a:pPr lvl="1"/>
            <a:r>
              <a:rPr lang="en-US" dirty="0" smtClean="0"/>
              <a:t>No need to derive and program equations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Primary uses</a:t>
            </a:r>
          </a:p>
          <a:p>
            <a:pPr lvl="1"/>
            <a:r>
              <a:rPr lang="en-US" dirty="0" smtClean="0"/>
              <a:t>System-level dynamics analysis</a:t>
            </a:r>
          </a:p>
          <a:p>
            <a:pPr lvl="1"/>
            <a:r>
              <a:rPr lang="en-US" dirty="0" smtClean="0"/>
              <a:t>Control development in Simulink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6508741" y="600301"/>
            <a:ext cx="2497545" cy="2376225"/>
            <a:chOff x="5796136" y="3045842"/>
            <a:chExt cx="3096344" cy="2945936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6408264" y="3045842"/>
              <a:ext cx="540000" cy="2052000"/>
            </a:xfrm>
            <a:prstGeom prst="round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3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SimMechanics</a:t>
              </a:r>
              <a:endParaRPr lang="de-DE" sz="1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7704408" y="3045842"/>
              <a:ext cx="540000" cy="2052000"/>
            </a:xfrm>
            <a:prstGeom prst="roundRect">
              <a:avLst/>
            </a:prstGeom>
            <a:solidFill>
              <a:srgbClr val="0099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SimDriveline</a:t>
              </a:r>
              <a:endParaRPr lang="de-DE" sz="1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7056336" y="3045842"/>
              <a:ext cx="540000" cy="2052000"/>
            </a:xfrm>
            <a:prstGeom prst="roundRect">
              <a:avLst/>
            </a:prstGeom>
            <a:solidFill>
              <a:srgbClr val="CC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3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SimHydraulics</a:t>
              </a:r>
              <a:endParaRPr lang="de-DE" sz="1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8352480" y="3045842"/>
              <a:ext cx="540000" cy="2052000"/>
            </a:xfrm>
            <a:prstGeom prst="roundRect">
              <a:avLst/>
            </a:prstGeom>
            <a:solidFill>
              <a:srgbClr val="0000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SimElectronics</a:t>
              </a:r>
              <a:endParaRPr lang="de-DE" sz="1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4" name="Abgerundetes Rechteck 43"/>
            <p:cNvSpPr/>
            <p:nvPr/>
          </p:nvSpPr>
          <p:spPr bwMode="auto">
            <a:xfrm>
              <a:off x="5796136" y="3045842"/>
              <a:ext cx="540000" cy="2052000"/>
            </a:xfrm>
            <a:prstGeom prst="round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SimPowerSystems</a:t>
              </a:r>
              <a:endParaRPr lang="de-DE" sz="1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Abgerundetes Rechteck 44"/>
            <p:cNvSpPr/>
            <p:nvPr/>
          </p:nvSpPr>
          <p:spPr bwMode="auto">
            <a:xfrm>
              <a:off x="5796136" y="5097842"/>
              <a:ext cx="3096344" cy="446312"/>
            </a:xfrm>
            <a:prstGeom prst="round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b="1" dirty="0" smtClean="0">
                  <a:solidFill>
                    <a:schemeClr val="bg1"/>
                  </a:solidFill>
                  <a:latin typeface="Arial" charset="0"/>
                </a:rPr>
                <a:t>Simscape</a:t>
              </a: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5796136" y="5545466"/>
              <a:ext cx="3096344" cy="446312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72000" tIns="45720" rIns="72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MATLAB, Simulink</a:t>
              </a:r>
              <a:endParaRPr kumimoji="0" lang="de-DE" sz="1400" i="0" u="none" strike="noStrike" cap="none" normalizeH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12" y="3987566"/>
            <a:ext cx="1281004" cy="2705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7446681" y="3191317"/>
            <a:ext cx="1202586" cy="956073"/>
            <a:chOff x="456" y="1654"/>
            <a:chExt cx="883" cy="70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456" y="1851"/>
              <a:ext cx="7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528" y="1660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616" y="1658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700" y="1658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V="1">
              <a:off x="788" y="1656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868" y="1658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956" y="1656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V="1">
              <a:off x="1040" y="1656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 flipV="1">
              <a:off x="1128" y="1654"/>
              <a:ext cx="201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858" y="1850"/>
              <a:ext cx="406" cy="408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Oval 23"/>
            <p:cNvSpPr>
              <a:spLocks noChangeArrowheads="1"/>
            </p:cNvSpPr>
            <p:nvPr/>
          </p:nvSpPr>
          <p:spPr bwMode="auto">
            <a:xfrm>
              <a:off x="1143" y="2160"/>
              <a:ext cx="196" cy="196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>
              <a:off x="864" y="1867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08" y="4279783"/>
            <a:ext cx="1794764" cy="2120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44575" name="AutoShape 31"/>
          <p:cNvSpPr>
            <a:spLocks noChangeArrowheads="1"/>
          </p:cNvSpPr>
          <p:nvPr/>
        </p:nvSpPr>
        <p:spPr bwMode="auto">
          <a:xfrm rot="1800000">
            <a:off x="7398674" y="3579652"/>
            <a:ext cx="292130" cy="868538"/>
          </a:xfrm>
          <a:prstGeom prst="downArrow">
            <a:avLst>
              <a:gd name="adj1" fmla="val 47583"/>
              <a:gd name="adj2" fmla="val 71646"/>
            </a:avLst>
          </a:prstGeom>
          <a:solidFill>
            <a:srgbClr val="6699FF"/>
          </a:solidFill>
          <a:ln w="12700">
            <a:solidFill>
              <a:srgbClr val="3333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45" y="4038600"/>
            <a:ext cx="3359755" cy="24676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Modelling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 smtClean="0"/>
              <a:t>Simscape</a:t>
            </a:r>
            <a:r>
              <a:rPr lang="de-CH" sz="2000" dirty="0" smtClean="0"/>
              <a:t>: Multi-Domain </a:t>
            </a:r>
            <a:r>
              <a:rPr lang="de-CH" sz="2000" dirty="0" err="1" smtClean="0"/>
              <a:t>Modelling</a:t>
            </a:r>
            <a:r>
              <a:rPr lang="de-CH" sz="2000" dirty="0" smtClean="0"/>
              <a:t> </a:t>
            </a:r>
            <a:br>
              <a:rPr lang="de-CH" sz="2000" dirty="0" smtClean="0"/>
            </a:br>
            <a:r>
              <a:rPr lang="de-CH" sz="2000" dirty="0" smtClean="0">
                <a:sym typeface="Wingdings" panose="05000000000000000000" pitchFamily="2" charset="2"/>
              </a:rPr>
              <a:t> </a:t>
            </a:r>
            <a:r>
              <a:rPr lang="de-CH" sz="2000" dirty="0" err="1">
                <a:sym typeface="Wingdings" panose="05000000000000000000" pitchFamily="2" charset="2"/>
              </a:rPr>
              <a:t>E</a:t>
            </a:r>
            <a:r>
              <a:rPr lang="de-CH" sz="2000" dirty="0" err="1" smtClean="0">
                <a:sym typeface="Wingdings" panose="05000000000000000000" pitchFamily="2" charset="2"/>
              </a:rPr>
              <a:t>nergy</a:t>
            </a:r>
            <a:r>
              <a:rPr lang="de-CH" sz="2000" dirty="0" smtClean="0">
                <a:sym typeface="Wingdings" panose="05000000000000000000" pitchFamily="2" charset="2"/>
              </a:rPr>
              <a:t> </a:t>
            </a:r>
            <a:r>
              <a:rPr lang="de-CH" sz="2000" dirty="0" err="1" smtClean="0">
                <a:sym typeface="Wingdings" panose="05000000000000000000" pitchFamily="2" charset="2"/>
              </a:rPr>
              <a:t>flow</a:t>
            </a:r>
            <a:r>
              <a:rPr lang="de-CH" sz="2000" dirty="0" smtClean="0">
                <a:sym typeface="Wingdings" panose="05000000000000000000" pitchFamily="2" charset="2"/>
              </a:rPr>
              <a:t> </a:t>
            </a:r>
            <a:r>
              <a:rPr lang="de-CH" sz="2000" dirty="0" err="1" smtClean="0">
                <a:sym typeface="Wingdings" panose="05000000000000000000" pitchFamily="2" charset="2"/>
              </a:rPr>
              <a:t>dynamics</a:t>
            </a:r>
            <a:endParaRPr lang="de-CH" sz="2000" dirty="0" smtClean="0"/>
          </a:p>
          <a:p>
            <a:endParaRPr lang="de-CH" sz="2000" dirty="0" smtClean="0"/>
          </a:p>
          <a:p>
            <a:r>
              <a:rPr lang="de-CH" sz="2000" dirty="0" err="1" smtClean="0"/>
              <a:t>SimMechanics</a:t>
            </a:r>
            <a:r>
              <a:rPr lang="de-CH" sz="2000" dirty="0" smtClean="0"/>
              <a:t>: Multibody </a:t>
            </a:r>
            <a:r>
              <a:rPr lang="de-CH" sz="2000" dirty="0" err="1" smtClean="0"/>
              <a:t>mechanical</a:t>
            </a:r>
            <a:r>
              <a:rPr lang="de-CH" sz="2000" dirty="0" smtClean="0"/>
              <a:t> </a:t>
            </a:r>
            <a:r>
              <a:rPr lang="de-CH" sz="2000" dirty="0" err="1" smtClean="0"/>
              <a:t>model</a:t>
            </a:r>
            <a:r>
              <a:rPr lang="de-CH" sz="2000" dirty="0" smtClean="0"/>
              <a:t> </a:t>
            </a:r>
            <a:br>
              <a:rPr lang="de-CH" sz="2000" dirty="0" smtClean="0"/>
            </a:br>
            <a:r>
              <a:rPr lang="de-CH" sz="2000" dirty="0" smtClean="0">
                <a:sym typeface="Wingdings" panose="05000000000000000000" pitchFamily="2" charset="2"/>
              </a:rPr>
              <a:t> </a:t>
            </a:r>
            <a:r>
              <a:rPr lang="de-CH" sz="2000" dirty="0" err="1">
                <a:sym typeface="Wingdings" panose="05000000000000000000" pitchFamily="2" charset="2"/>
              </a:rPr>
              <a:t>W</a:t>
            </a:r>
            <a:r>
              <a:rPr lang="de-CH" sz="2000" dirty="0" err="1" smtClean="0"/>
              <a:t>hat</a:t>
            </a:r>
            <a:r>
              <a:rPr lang="de-CH" sz="2000" dirty="0" smtClean="0"/>
              <a:t> </a:t>
            </a:r>
            <a:r>
              <a:rPr lang="de-CH" sz="2000" dirty="0" err="1" smtClean="0"/>
              <a:t>is</a:t>
            </a:r>
            <a:r>
              <a:rPr lang="de-CH" sz="2000" dirty="0" smtClean="0"/>
              <a:t> relevant?</a:t>
            </a:r>
          </a:p>
          <a:p>
            <a:pPr marL="0" indent="0">
              <a:buNone/>
            </a:pPr>
            <a:r>
              <a:rPr lang="de-CH" sz="2000" dirty="0" smtClean="0"/>
              <a:t>    </a:t>
            </a:r>
            <a:r>
              <a:rPr lang="de-CH" sz="2000" dirty="0" err="1" smtClean="0"/>
              <a:t>Mechanical</a:t>
            </a:r>
            <a:r>
              <a:rPr lang="de-CH" sz="2000" dirty="0" smtClean="0"/>
              <a:t> </a:t>
            </a:r>
            <a:r>
              <a:rPr lang="de-CH" sz="2000" dirty="0" err="1" smtClean="0"/>
              <a:t>dynamics</a:t>
            </a:r>
            <a:r>
              <a:rPr lang="de-CH" sz="2000" dirty="0"/>
              <a:t> </a:t>
            </a:r>
            <a:r>
              <a:rPr lang="de-CH" sz="2000" dirty="0" smtClean="0"/>
              <a:t>– </a:t>
            </a:r>
            <a:r>
              <a:rPr lang="de-CH" sz="2000" dirty="0" err="1" smtClean="0"/>
              <a:t>location</a:t>
            </a:r>
            <a:r>
              <a:rPr lang="de-CH" sz="2000" dirty="0" smtClean="0"/>
              <a:t>, </a:t>
            </a:r>
            <a:r>
              <a:rPr lang="de-CH" sz="2000" dirty="0" err="1" smtClean="0"/>
              <a:t>movement</a:t>
            </a:r>
            <a:endParaRPr lang="de-CH" sz="2000" dirty="0" smtClean="0"/>
          </a:p>
          <a:p>
            <a:pPr marL="0" indent="0">
              <a:buNone/>
            </a:pPr>
            <a:r>
              <a:rPr lang="de-CH" sz="2000" dirty="0" smtClean="0"/>
              <a:t/>
            </a:r>
            <a:br>
              <a:rPr lang="de-CH" sz="2000" dirty="0" smtClean="0"/>
            </a:br>
            <a:endParaRPr lang="de-CH" sz="2000" dirty="0"/>
          </a:p>
          <a:p>
            <a:pPr>
              <a:buFont typeface="Symbol" panose="05050102010706020507" pitchFamily="18" charset="2"/>
              <a:buChar char="-"/>
            </a:pPr>
            <a:r>
              <a:rPr lang="de-CH" sz="2000" dirty="0"/>
              <a:t>B</a:t>
            </a:r>
            <a:r>
              <a:rPr lang="de-CH" sz="2000" dirty="0" smtClean="0"/>
              <a:t>lock </a:t>
            </a:r>
            <a:r>
              <a:rPr lang="de-CH" sz="2000" b="1" dirty="0" err="1"/>
              <a:t>ports</a:t>
            </a:r>
            <a:r>
              <a:rPr lang="de-CH" sz="2000" dirty="0"/>
              <a:t> </a:t>
            </a:r>
            <a:r>
              <a:rPr lang="de-CH" sz="2000" dirty="0" err="1" smtClean="0"/>
              <a:t>represent</a:t>
            </a:r>
            <a:r>
              <a:rPr lang="de-CH" sz="2000" dirty="0" smtClean="0"/>
              <a:t> </a:t>
            </a:r>
            <a:r>
              <a:rPr lang="de-CH" sz="2000" b="1" dirty="0" err="1" smtClean="0"/>
              <a:t>coordinate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systems</a:t>
            </a:r>
            <a:endParaRPr lang="de-CH" sz="2000" b="1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CH" sz="2000" b="1" dirty="0" smtClean="0"/>
              <a:t>Blocks</a:t>
            </a:r>
            <a:r>
              <a:rPr lang="de-CH" sz="2000" dirty="0" smtClean="0"/>
              <a:t> </a:t>
            </a:r>
            <a:r>
              <a:rPr lang="de-CH" sz="2000" dirty="0" err="1" smtClean="0"/>
              <a:t>are</a:t>
            </a:r>
            <a:r>
              <a:rPr lang="de-CH" sz="2000" dirty="0" smtClean="0"/>
              <a:t> </a:t>
            </a:r>
            <a:r>
              <a:rPr lang="de-CH" sz="2000" b="1" dirty="0" err="1" smtClean="0"/>
              <a:t>bodies</a:t>
            </a:r>
            <a:r>
              <a:rPr lang="de-CH" sz="2000" dirty="0" smtClean="0"/>
              <a:t> </a:t>
            </a:r>
            <a:r>
              <a:rPr lang="de-CH" sz="2000" b="1" dirty="0" err="1" smtClean="0"/>
              <a:t>or</a:t>
            </a:r>
            <a:r>
              <a:rPr lang="de-CH" sz="2000" dirty="0" smtClean="0"/>
              <a:t> </a:t>
            </a:r>
            <a:r>
              <a:rPr lang="de-CH" sz="2000" b="1" dirty="0" err="1" smtClean="0"/>
              <a:t>coordinate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transforms</a:t>
            </a:r>
            <a:endParaRPr lang="de-CH" sz="2000" b="1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CH" sz="2000" dirty="0" smtClean="0"/>
              <a:t>Forces/</a:t>
            </a:r>
            <a:r>
              <a:rPr lang="de-CH" sz="2000" dirty="0" err="1" smtClean="0"/>
              <a:t>torques</a:t>
            </a:r>
            <a:r>
              <a:rPr lang="de-CH" sz="2000" dirty="0" smtClean="0"/>
              <a:t> </a:t>
            </a:r>
            <a:r>
              <a:rPr lang="de-CH" sz="2000" dirty="0" err="1" smtClean="0"/>
              <a:t>are</a:t>
            </a:r>
            <a:r>
              <a:rPr lang="de-CH" sz="2000" dirty="0" smtClean="0"/>
              <a:t> </a:t>
            </a:r>
            <a:r>
              <a:rPr lang="de-CH" sz="2000" dirty="0" err="1" smtClean="0"/>
              <a:t>applied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joints</a:t>
            </a:r>
            <a:endParaRPr lang="de-CH" sz="2000" dirty="0"/>
          </a:p>
        </p:txBody>
      </p:sp>
      <p:sp>
        <p:nvSpPr>
          <p:cNvPr id="5" name="Pfeil nach unten 4"/>
          <p:cNvSpPr/>
          <p:nvPr/>
        </p:nvSpPr>
        <p:spPr>
          <a:xfrm>
            <a:off x="3483768" y="3905250"/>
            <a:ext cx="685800" cy="381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517021"/>
            <a:ext cx="4419600" cy="1141636"/>
          </a:xfrm>
          <a:prstGeom prst="rect">
            <a:avLst/>
          </a:prstGeom>
        </p:spPr>
      </p:pic>
      <p:cxnSp>
        <p:nvCxnSpPr>
          <p:cNvPr id="13" name="Gerader Verbinder 12"/>
          <p:cNvCxnSpPr/>
          <p:nvPr/>
        </p:nvCxnSpPr>
        <p:spPr>
          <a:xfrm flipV="1">
            <a:off x="4800600" y="5517021"/>
            <a:ext cx="914400" cy="197979"/>
          </a:xfrm>
          <a:prstGeom prst="line">
            <a:avLst/>
          </a:prstGeom>
          <a:ln w="31750">
            <a:solidFill>
              <a:srgbClr val="95B3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Building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Pendulum</a:t>
            </a:r>
            <a:r>
              <a:rPr lang="de-CH" dirty="0" smtClean="0"/>
              <a:t> in </a:t>
            </a:r>
            <a:r>
              <a:rPr lang="de-CH" dirty="0" err="1" smtClean="0"/>
              <a:t>SimMechanics</a:t>
            </a:r>
            <a:endParaRPr lang="de-CH" dirty="0"/>
          </a:p>
        </p:txBody>
      </p:sp>
      <p:sp>
        <p:nvSpPr>
          <p:cNvPr id="5" name="Pfeil nach rechts 4"/>
          <p:cNvSpPr/>
          <p:nvPr/>
        </p:nvSpPr>
        <p:spPr>
          <a:xfrm>
            <a:off x="3886200" y="3782283"/>
            <a:ext cx="762000" cy="495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057400"/>
            <a:ext cx="2743200" cy="3952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2346667" cy="53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 Key Takeaways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de-CH" dirty="0" smtClean="0"/>
              <a:t>From one model to many targets using MATLAB and Simulink</a:t>
            </a:r>
          </a:p>
          <a:p>
            <a:endParaRPr lang="de-CH" dirty="0"/>
          </a:p>
          <a:p>
            <a:r>
              <a:rPr lang="de-CH" dirty="0" smtClean="0"/>
              <a:t>Automatic code generation out of an executable specification</a:t>
            </a:r>
          </a:p>
          <a:p>
            <a:endParaRPr lang="de-CH" dirty="0"/>
          </a:p>
          <a:p>
            <a:r>
              <a:rPr lang="de-CH" dirty="0" smtClean="0"/>
              <a:t>Bi-directional traceability between requirements, models and generated code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4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78937"/>
            <a:ext cx="6281737" cy="40420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Pendulum</a:t>
            </a:r>
            <a:endParaRPr lang="de-CH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3962400" y="1547769"/>
            <a:ext cx="0" cy="3321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741068" y="3100136"/>
            <a:ext cx="135732" cy="2209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5867400" y="1774496"/>
            <a:ext cx="947737" cy="2085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 flipV="1">
            <a:off x="6400800" y="3130765"/>
            <a:ext cx="228600" cy="6927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5" y="3657600"/>
            <a:ext cx="3564673" cy="309235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cxnSp>
        <p:nvCxnSpPr>
          <p:cNvPr id="22" name="Gerader Verbinder 21"/>
          <p:cNvCxnSpPr/>
          <p:nvPr/>
        </p:nvCxnSpPr>
        <p:spPr>
          <a:xfrm flipH="1">
            <a:off x="2514600" y="2590800"/>
            <a:ext cx="228600" cy="990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303" y="262606"/>
            <a:ext cx="2497930" cy="1208963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30" y="450287"/>
            <a:ext cx="3686175" cy="1257300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5380566"/>
            <a:ext cx="4238625" cy="1381125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6858" y="3930604"/>
            <a:ext cx="2809875" cy="1257300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38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533400" y="3505200"/>
            <a:ext cx="7239000" cy="1066800"/>
          </a:xfrm>
          <a:prstGeom prst="roundRect">
            <a:avLst>
              <a:gd name="adj" fmla="val 16667"/>
            </a:avLst>
          </a:prstGeom>
          <a:gradFill>
            <a:gsLst>
              <a:gs pos="95000">
                <a:srgbClr val="FFFF00"/>
              </a:gs>
              <a:gs pos="7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innerShdw dist="177800" dir="16200000">
              <a:schemeClr val="tx1">
                <a:alpha val="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486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 model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project overview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Plant modelling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SimMechanics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Modelling the inverted pendulum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Control logic modelling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Introduction to Stateflow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 smtClean="0">
                <a:solidFill>
                  <a:prstClr val="black"/>
                </a:solidFill>
              </a:rPr>
              <a:t>Controller modelling and analysis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 design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PID tuning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verification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Automatic code generation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In-the-Loop verification methodologies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Stateflow: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4648200"/>
          </a:xfrm>
        </p:spPr>
        <p:txBody>
          <a:bodyPr/>
          <a:lstStyle/>
          <a:p>
            <a:r>
              <a:rPr lang="en-US" dirty="0" smtClean="0"/>
              <a:t>Chart: A Stateflow chart that contains either</a:t>
            </a:r>
          </a:p>
          <a:p>
            <a:pPr lvl="1"/>
            <a:r>
              <a:rPr lang="en-US" sz="1800" dirty="0" smtClean="0"/>
              <a:t>State diagrams: A chart that contains </a:t>
            </a:r>
            <a:r>
              <a:rPr lang="en-US" sz="1800" dirty="0"/>
              <a:t>S</a:t>
            </a:r>
            <a:r>
              <a:rPr lang="en-US" sz="1800" dirty="0" smtClean="0"/>
              <a:t>tate(s)</a:t>
            </a:r>
          </a:p>
          <a:p>
            <a:pPr lvl="1"/>
            <a:r>
              <a:rPr lang="en-US" sz="1800" dirty="0" smtClean="0"/>
              <a:t>Flow charts: A chart that does not use State(s), only transitions and conditional logic.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NOTES: most Stateflow charts use a mixture of State diagrams and Flow Charts</a:t>
            </a:r>
          </a:p>
          <a:p>
            <a:endParaRPr lang="en-US" sz="2000" dirty="0" smtClean="0"/>
          </a:p>
          <a:p>
            <a:r>
              <a:rPr lang="en-US" dirty="0" smtClean="0"/>
              <a:t>Stateflow Functions:  discrete functions that can be called from within the Stateflow diagram</a:t>
            </a:r>
          </a:p>
          <a:p>
            <a:pPr lvl="1"/>
            <a:r>
              <a:rPr lang="en-US" sz="1800" dirty="0" smtClean="0"/>
              <a:t>Graphical functions</a:t>
            </a:r>
          </a:p>
          <a:p>
            <a:pPr lvl="1"/>
            <a:r>
              <a:rPr lang="en-US" sz="1800" dirty="0" smtClean="0"/>
              <a:t>Simulink functions</a:t>
            </a:r>
          </a:p>
          <a:p>
            <a:pPr lvl="1"/>
            <a:r>
              <a:rPr lang="en-US" sz="1800" dirty="0" smtClean="0"/>
              <a:t>MATLAB functions</a:t>
            </a:r>
          </a:p>
        </p:txBody>
      </p:sp>
    </p:spTree>
    <p:extLst>
      <p:ext uri="{BB962C8B-B14F-4D97-AF65-F5344CB8AC3E}">
        <p14:creationId xmlns:p14="http://schemas.microsoft.com/office/powerpoint/2010/main" val="36970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Stateflow: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76400"/>
          </a:xfrm>
        </p:spPr>
        <p:txBody>
          <a:bodyPr/>
          <a:lstStyle/>
          <a:p>
            <a:r>
              <a:rPr lang="en-US" dirty="0" smtClean="0"/>
              <a:t>Level: a level is a grouping of </a:t>
            </a:r>
            <a:r>
              <a:rPr lang="en-US" dirty="0"/>
              <a:t>S</a:t>
            </a:r>
            <a:r>
              <a:rPr lang="en-US" dirty="0" smtClean="0"/>
              <a:t>tateflow charts that is visible at one time. It can include nested Stateflow charts </a:t>
            </a:r>
          </a:p>
          <a:p>
            <a:pPr lvl="1"/>
            <a:r>
              <a:rPr lang="en-US" dirty="0" smtClean="0"/>
              <a:t>Subcharted states form a new level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53684"/>
            <a:ext cx="5486400" cy="447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2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Stateflow: States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In the following example, drawing one state within the boundaries of </a:t>
            </a:r>
            <a:r>
              <a:rPr lang="en-US" sz="1800" dirty="0" smtClean="0"/>
              <a:t>another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state </a:t>
            </a:r>
            <a:r>
              <a:rPr lang="en-US" sz="1800" dirty="0"/>
              <a:t>indicates that the inner state is a substate (or child) of the outer state (</a:t>
            </a:r>
            <a:r>
              <a:rPr lang="en-US" sz="1800" dirty="0" smtClean="0"/>
              <a:t>or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 smtClean="0"/>
              <a:t>superstate</a:t>
            </a:r>
            <a:r>
              <a:rPr lang="en-US" sz="1800" dirty="0"/>
              <a:t>). The outer state is the parent of the inner state: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059113"/>
            <a:ext cx="34766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962400" y="3330476"/>
            <a:ext cx="50149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Stateflow hierarchy can also be represented textually, in which the Stateflow chart is represented by the slash (/) character and each level in the hierarchy of states is separated by the period (.) character</a:t>
            </a:r>
          </a:p>
          <a:p>
            <a:pPr>
              <a:buFontTx/>
              <a:buChar char="•"/>
            </a:pPr>
            <a:r>
              <a:rPr lang="en-US" sz="1600" dirty="0"/>
              <a:t>/Car_done</a:t>
            </a:r>
          </a:p>
          <a:p>
            <a:pPr>
              <a:buFontTx/>
              <a:buChar char="•"/>
            </a:pPr>
            <a:r>
              <a:rPr lang="en-US" sz="1600" dirty="0"/>
              <a:t>/Car_done.Car_made</a:t>
            </a:r>
          </a:p>
          <a:p>
            <a:pPr>
              <a:buFontTx/>
              <a:buChar char="•"/>
            </a:pPr>
            <a:r>
              <a:rPr lang="en-US" sz="1600" dirty="0"/>
              <a:t>/Car_done.Car_shipped</a:t>
            </a:r>
          </a:p>
          <a:p>
            <a:pPr>
              <a:buFontTx/>
              <a:buChar char="•"/>
            </a:pPr>
            <a:r>
              <a:rPr lang="en-US" sz="1600" dirty="0"/>
              <a:t>/Car_done.Car_made.Parts_assembled</a:t>
            </a:r>
          </a:p>
          <a:p>
            <a:pPr>
              <a:buFontTx/>
              <a:buChar char="•"/>
            </a:pPr>
            <a:r>
              <a:rPr lang="en-US" sz="1600" dirty="0"/>
              <a:t>/Car_done.Car_made.Painted</a:t>
            </a:r>
          </a:p>
        </p:txBody>
      </p:sp>
    </p:spTree>
    <p:extLst>
      <p:ext uri="{BB962C8B-B14F-4D97-AF65-F5344CB8AC3E}">
        <p14:creationId xmlns:p14="http://schemas.microsoft.com/office/powerpoint/2010/main" val="40346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Stateflow: States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5815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State Actions:  After the name, you enter optional action statements for </a:t>
            </a:r>
            <a:r>
              <a:rPr lang="en-US" sz="1800" dirty="0" smtClean="0"/>
              <a:t>the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state </a:t>
            </a:r>
            <a:r>
              <a:rPr lang="en-US" sz="1800" dirty="0"/>
              <a:t>with a keyword label that identifies the type of action. You can </a:t>
            </a:r>
            <a:r>
              <a:rPr lang="en-US" sz="1800" dirty="0" smtClean="0"/>
              <a:t>specify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none</a:t>
            </a:r>
            <a:r>
              <a:rPr lang="en-US" sz="1800" dirty="0"/>
              <a:t>, some, or all of them. The colon after each keyword is required. </a:t>
            </a:r>
            <a:r>
              <a:rPr lang="en-US" sz="1800" dirty="0" smtClean="0"/>
              <a:t>The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slash </a:t>
            </a:r>
            <a:r>
              <a:rPr lang="en-US" sz="1800" dirty="0"/>
              <a:t>following the state name is optional as long as it is followed by </a:t>
            </a:r>
            <a:r>
              <a:rPr lang="en-US" sz="1800" dirty="0" smtClean="0"/>
              <a:t>a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carriage </a:t>
            </a:r>
            <a:r>
              <a:rPr lang="en-US" sz="1800" dirty="0"/>
              <a:t>return.</a:t>
            </a:r>
          </a:p>
        </p:txBody>
      </p:sp>
      <p:pic>
        <p:nvPicPr>
          <p:cNvPr id="149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444875"/>
            <a:ext cx="42576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589462" y="2819400"/>
            <a:ext cx="43592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 b="1" dirty="0"/>
              <a:t>Entry Action.</a:t>
            </a:r>
            <a:r>
              <a:rPr lang="en-US" sz="1000" dirty="0"/>
              <a:t>   Preceded by the prefix entry or en for short. In the preceding example, state On has entry action on_count=0. This means that the value of on_count is reset to 0 whenever state On becomes active (entered).</a:t>
            </a:r>
          </a:p>
          <a:p>
            <a:endParaRPr lang="en-US" sz="1000" dirty="0"/>
          </a:p>
          <a:p>
            <a:r>
              <a:rPr lang="en-US" sz="1000" b="1" dirty="0"/>
              <a:t>During Action.</a:t>
            </a:r>
            <a:r>
              <a:rPr lang="en-US" sz="1000" dirty="0"/>
              <a:t>   Preceded by the prefix during or du for short. In the preceding label example, state On has two during actions, light_on() and on_count++. These actions are executed whenever state On is already active and any event occurs.</a:t>
            </a:r>
          </a:p>
          <a:p>
            <a:endParaRPr lang="en-US" sz="1000" b="1" dirty="0"/>
          </a:p>
          <a:p>
            <a:r>
              <a:rPr lang="en-US" sz="1000" b="1" dirty="0"/>
              <a:t>Exit Action.   </a:t>
            </a:r>
            <a:r>
              <a:rPr lang="en-US" sz="1000" dirty="0"/>
              <a:t>Preceded by the prefix exit or ex for short. In the preceding label example, state Off has the exit action light_off(). If the state Off is active, but becomes inactive (exited), this action is executed.</a:t>
            </a:r>
          </a:p>
          <a:p>
            <a:endParaRPr lang="en-US" sz="1000" b="1" dirty="0"/>
          </a:p>
          <a:p>
            <a:r>
              <a:rPr lang="en-US" sz="1000" b="1" dirty="0"/>
              <a:t>On Event_Name Action.</a:t>
            </a:r>
            <a:r>
              <a:rPr lang="en-US" sz="1000" dirty="0"/>
              <a:t>   Preceded by the prefix on event_name, where event_name is a unique event. In the preceding label example, state On has an on power_outage action. If state On is active and the event power_outage occurs, the action handle_outage() is executed.</a:t>
            </a:r>
          </a:p>
          <a:p>
            <a:endParaRPr lang="en-US" sz="1000" dirty="0"/>
          </a:p>
          <a:p>
            <a:r>
              <a:rPr lang="en-US" sz="1000" b="1" dirty="0"/>
              <a:t>Bind Action. </a:t>
            </a:r>
            <a:r>
              <a:rPr lang="en-US" sz="1000" dirty="0"/>
              <a:t>  Preceded by the prefix bind. In the preceding label example, the data on_count is bound to the state On. This means that only the state On or a child of On can change the value of on_count. Other states, such as the state Off, can use on_count in its actions, but it cannot change its value in doing so.</a:t>
            </a:r>
          </a:p>
        </p:txBody>
      </p:sp>
    </p:spTree>
    <p:extLst>
      <p:ext uri="{BB962C8B-B14F-4D97-AF65-F5344CB8AC3E}">
        <p14:creationId xmlns:p14="http://schemas.microsoft.com/office/powerpoint/2010/main" val="18133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Stateflow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6858000" cy="565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206" b="95425"/>
          <a:stretch/>
        </p:blipFill>
        <p:spPr>
          <a:xfrm>
            <a:off x="7696200" y="2106615"/>
            <a:ext cx="1002690" cy="6365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10200" y="24384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00" y="51816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1321" y="1876578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entry: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during: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exit: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7" y="46395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Initialization: {}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819" y="356756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Condition: []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8" r="2206" b="85021"/>
          <a:stretch/>
        </p:blipFill>
        <p:spPr>
          <a:xfrm>
            <a:off x="7696200" y="5880100"/>
            <a:ext cx="100269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2" r="2206" b="75165"/>
          <a:stretch/>
        </p:blipFill>
        <p:spPr>
          <a:xfrm>
            <a:off x="7696200" y="4724400"/>
            <a:ext cx="1002690" cy="838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410200" y="64008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85420"/>
            <a:ext cx="9031817" cy="2103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2885420"/>
            <a:ext cx="1270156" cy="111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6527" y="2057400"/>
            <a:ext cx="848702" cy="3134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Logic</a:t>
            </a:r>
          </a:p>
        </p:txBody>
      </p:sp>
      <p:cxnSp>
        <p:nvCxnSpPr>
          <p:cNvPr id="23" name="Straight Arrow Connector 22"/>
          <p:cNvCxnSpPr>
            <a:stCxn id="8" idx="2"/>
            <a:endCxn id="7" idx="0"/>
          </p:cNvCxnSpPr>
          <p:nvPr/>
        </p:nvCxnSpPr>
        <p:spPr>
          <a:xfrm>
            <a:off x="5130878" y="2370829"/>
            <a:ext cx="0" cy="5145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60314" y="4038601"/>
            <a:ext cx="1340535" cy="950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5503711"/>
            <a:ext cx="848702" cy="3134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PID</a:t>
            </a:r>
          </a:p>
        </p:txBody>
      </p:sp>
      <p:cxnSp>
        <p:nvCxnSpPr>
          <p:cNvPr id="26" name="Straight Arrow Connector 25"/>
          <p:cNvCxnSpPr>
            <a:stCxn id="25" idx="0"/>
            <a:endCxn id="24" idx="2"/>
          </p:cNvCxnSpPr>
          <p:nvPr/>
        </p:nvCxnSpPr>
        <p:spPr>
          <a:xfrm flipH="1" flipV="1">
            <a:off x="6130582" y="4989121"/>
            <a:ext cx="8769" cy="514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6" y="1999796"/>
            <a:ext cx="4210638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sz="2000" dirty="0">
                <a:solidFill>
                  <a:schemeClr val="tx1"/>
                </a:solidFill>
              </a:rPr>
              <a:t>Simple state machine</a:t>
            </a:r>
          </a:p>
        </p:txBody>
      </p:sp>
      <p:sp>
        <p:nvSpPr>
          <p:cNvPr id="8" name="Freeform 7"/>
          <p:cNvSpPr/>
          <p:nvPr/>
        </p:nvSpPr>
        <p:spPr>
          <a:xfrm>
            <a:off x="1215694" y="3159920"/>
            <a:ext cx="1071562" cy="1695450"/>
          </a:xfrm>
          <a:custGeom>
            <a:avLst/>
            <a:gdLst>
              <a:gd name="connsiteX0" fmla="*/ 1071562 w 1071562"/>
              <a:gd name="connsiteY0" fmla="*/ 0 h 1695450"/>
              <a:gd name="connsiteX1" fmla="*/ 595312 w 1071562"/>
              <a:gd name="connsiteY1" fmla="*/ 416719 h 1695450"/>
              <a:gd name="connsiteX2" fmla="*/ 300037 w 1071562"/>
              <a:gd name="connsiteY2" fmla="*/ 419100 h 1695450"/>
              <a:gd name="connsiteX3" fmla="*/ 302419 w 1071562"/>
              <a:gd name="connsiteY3" fmla="*/ 700087 h 1695450"/>
              <a:gd name="connsiteX4" fmla="*/ 40481 w 1071562"/>
              <a:gd name="connsiteY4" fmla="*/ 902494 h 1695450"/>
              <a:gd name="connsiteX5" fmla="*/ 0 w 1071562"/>
              <a:gd name="connsiteY5" fmla="*/ 1023937 h 1695450"/>
              <a:gd name="connsiteX6" fmla="*/ 71437 w 1071562"/>
              <a:gd name="connsiteY6" fmla="*/ 1090612 h 1695450"/>
              <a:gd name="connsiteX7" fmla="*/ 107156 w 1071562"/>
              <a:gd name="connsiteY7" fmla="*/ 1143000 h 1695450"/>
              <a:gd name="connsiteX8" fmla="*/ 142875 w 1071562"/>
              <a:gd name="connsiteY8" fmla="*/ 1223962 h 1695450"/>
              <a:gd name="connsiteX9" fmla="*/ 171450 w 1071562"/>
              <a:gd name="connsiteY9" fmla="*/ 1302544 h 1695450"/>
              <a:gd name="connsiteX10" fmla="*/ 190500 w 1071562"/>
              <a:gd name="connsiteY10" fmla="*/ 1388269 h 1695450"/>
              <a:gd name="connsiteX11" fmla="*/ 192881 w 1071562"/>
              <a:gd name="connsiteY11" fmla="*/ 1533525 h 1695450"/>
              <a:gd name="connsiteX12" fmla="*/ 169069 w 1071562"/>
              <a:gd name="connsiteY12" fmla="*/ 1609725 h 1695450"/>
              <a:gd name="connsiteX13" fmla="*/ 130969 w 1071562"/>
              <a:gd name="connsiteY1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71562" h="1695450">
                <a:moveTo>
                  <a:pt x="1071562" y="0"/>
                </a:moveTo>
                <a:lnTo>
                  <a:pt x="595312" y="416719"/>
                </a:lnTo>
                <a:lnTo>
                  <a:pt x="300037" y="419100"/>
                </a:lnTo>
                <a:lnTo>
                  <a:pt x="302419" y="700087"/>
                </a:lnTo>
                <a:lnTo>
                  <a:pt x="40481" y="902494"/>
                </a:lnTo>
                <a:lnTo>
                  <a:pt x="0" y="1023937"/>
                </a:lnTo>
                <a:lnTo>
                  <a:pt x="71437" y="1090612"/>
                </a:lnTo>
                <a:lnTo>
                  <a:pt x="107156" y="1143000"/>
                </a:lnTo>
                <a:lnTo>
                  <a:pt x="142875" y="1223962"/>
                </a:lnTo>
                <a:lnTo>
                  <a:pt x="171450" y="1302544"/>
                </a:lnTo>
                <a:lnTo>
                  <a:pt x="190500" y="1388269"/>
                </a:lnTo>
                <a:cubicBezTo>
                  <a:pt x="191294" y="1436688"/>
                  <a:pt x="192087" y="1485106"/>
                  <a:pt x="192881" y="1533525"/>
                </a:cubicBezTo>
                <a:lnTo>
                  <a:pt x="169069" y="1609725"/>
                </a:lnTo>
                <a:lnTo>
                  <a:pt x="130969" y="16954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84930"/>
              </p:ext>
            </p:extLst>
          </p:nvPr>
        </p:nvGraphicFramePr>
        <p:xfrm>
          <a:off x="4724400" y="2093193"/>
          <a:ext cx="4191000" cy="9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5395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 this diagram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</a:t>
                      </a:r>
                      <a:r>
                        <a:rPr lang="en-US" baseline="0" noProof="0" dirty="0" smtClean="0"/>
                        <a:t> Stateflow</a:t>
                      </a:r>
                      <a:endParaRPr lang="en-US" noProof="0" dirty="0"/>
                    </a:p>
                  </a:txBody>
                  <a:tcPr/>
                </a:tc>
              </a:tr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ym typeface="Symbol" panose="05050102010706020507" pitchFamily="18" charset="2"/>
                        </a:rPr>
                        <a:t>’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dTheta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Torque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Torque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8051"/>
              </p:ext>
            </p:extLst>
          </p:nvPr>
        </p:nvGraphicFramePr>
        <p:xfrm>
          <a:off x="4724400" y="1760616"/>
          <a:ext cx="4191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Variables correspondence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85301"/>
              </p:ext>
            </p:extLst>
          </p:nvPr>
        </p:nvGraphicFramePr>
        <p:xfrm>
          <a:off x="4724400" y="3637672"/>
          <a:ext cx="4191000" cy="69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606"/>
                <a:gridCol w="2216394"/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 this diagram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</a:t>
                      </a:r>
                      <a:r>
                        <a:rPr lang="en-US" baseline="0" noProof="0" dirty="0" smtClean="0"/>
                        <a:t> Stateflow</a:t>
                      </a:r>
                      <a:endParaRPr lang="en-US" noProof="0" dirty="0"/>
                    </a:p>
                  </a:txBody>
                  <a:tcPr/>
                </a:tc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±Torque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±TORQUE_LEVEL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82276"/>
              </p:ext>
            </p:extLst>
          </p:nvPr>
        </p:nvGraphicFramePr>
        <p:xfrm>
          <a:off x="4724400" y="3286904"/>
          <a:ext cx="4191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Values correspondence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4909"/>
              </p:ext>
            </p:extLst>
          </p:nvPr>
        </p:nvGraphicFramePr>
        <p:xfrm>
          <a:off x="4724400" y="4864100"/>
          <a:ext cx="4191000" cy="69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606"/>
                <a:gridCol w="2216394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 this diagram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</a:t>
                      </a:r>
                      <a:r>
                        <a:rPr lang="en-US" baseline="0" noProof="0" dirty="0" smtClean="0"/>
                        <a:t> Stateflow</a:t>
                      </a:r>
                      <a:endParaRPr lang="en-US" noProof="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No</a:t>
                      </a:r>
                      <a:r>
                        <a:rPr lang="fr-CH" baseline="0" noProof="0" dirty="0" smtClean="0"/>
                        <a:t> </a:t>
                      </a:r>
                      <a:r>
                        <a:rPr lang="fr-CH" noProof="0" dirty="0" smtClean="0"/>
                        <a:t>Torque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Torque = 0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52889"/>
              </p:ext>
            </p:extLst>
          </p:nvPr>
        </p:nvGraphicFramePr>
        <p:xfrm>
          <a:off x="4724400" y="4520323"/>
          <a:ext cx="4191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Variables initialization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1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697459" cy="33946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sz="2000" dirty="0">
                <a:solidFill>
                  <a:schemeClr val="tx1"/>
                </a:solidFill>
              </a:rPr>
              <a:t>Simple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1605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533400" y="1295400"/>
            <a:ext cx="7239000" cy="1066800"/>
          </a:xfrm>
          <a:prstGeom prst="roundRect">
            <a:avLst>
              <a:gd name="adj" fmla="val 16667"/>
            </a:avLst>
          </a:prstGeom>
          <a:gradFill>
            <a:gsLst>
              <a:gs pos="95000">
                <a:srgbClr val="FFFF00"/>
              </a:gs>
              <a:gs pos="7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innerShdw dist="177800" dir="16200000">
              <a:schemeClr val="tx1">
                <a:alpha val="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486400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 smtClean="0">
                <a:solidFill>
                  <a:prstClr val="black"/>
                </a:solidFill>
              </a:rPr>
              <a:t>Introduction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 smtClean="0">
                <a:solidFill>
                  <a:prstClr val="black"/>
                </a:solidFill>
              </a:rPr>
              <a:t>Problem formulation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 smtClean="0">
                <a:solidFill>
                  <a:prstClr val="black"/>
                </a:solidFill>
              </a:rPr>
              <a:t>Base model and project overview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SimMechanics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Modelling the inverted pendulum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 logic modelling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Stateflow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Controller modelling and analysis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 design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PID tuning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verification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Automatic code generation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In-the-Loop verification methodologies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" y="1086171"/>
            <a:ext cx="4657143" cy="5771429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08572"/>
              </p:ext>
            </p:extLst>
          </p:nvPr>
        </p:nvGraphicFramePr>
        <p:xfrm>
          <a:off x="4724400" y="1455026"/>
          <a:ext cx="4191000" cy="144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4715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 this diagram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</a:t>
                      </a:r>
                      <a:r>
                        <a:rPr lang="en-US" baseline="0" noProof="0" dirty="0" smtClean="0"/>
                        <a:t> Stateflow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27335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ym typeface="Symbol" panose="05050102010706020507" pitchFamily="18" charset="2"/>
                        </a:rPr>
                        <a:t>’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dTheta</a:t>
                      </a:r>
                    </a:p>
                  </a:txBody>
                  <a:tcPr marT="0" marB="0" anchor="ctr"/>
                </a:tc>
              </a:tr>
              <a:tr h="27335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ym typeface="Symbol" panose="05050102010706020507" pitchFamily="18" charset="2"/>
                        </a:rPr>
                        <a:t>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Theta</a:t>
                      </a:r>
                    </a:p>
                  </a:txBody>
                  <a:tcPr marT="0" marB="0" anchor="ctr"/>
                </a:tc>
              </a:tr>
              <a:tr h="273354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Torque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Torque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273354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PID ON/OFF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Enable_Controller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90790"/>
              </p:ext>
            </p:extLst>
          </p:nvPr>
        </p:nvGraphicFramePr>
        <p:xfrm>
          <a:off x="4724400" y="1122459"/>
          <a:ext cx="4191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Variables correspondence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67868"/>
              </p:ext>
            </p:extLst>
          </p:nvPr>
        </p:nvGraphicFramePr>
        <p:xfrm>
          <a:off x="4734575" y="3327700"/>
          <a:ext cx="4191000" cy="166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606"/>
                <a:gridCol w="2216394"/>
              </a:tblGrid>
              <a:tr h="3466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 this diagram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</a:t>
                      </a:r>
                      <a:r>
                        <a:rPr lang="en-US" baseline="0" noProof="0" dirty="0" smtClean="0"/>
                        <a:t> Stateflow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330619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±Torque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±TORQUE_LEVEL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33061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ym typeface="Symbol" panose="05050102010706020507" pitchFamily="18" charset="2"/>
                        </a:rPr>
                        <a:t></a:t>
                      </a:r>
                      <a:r>
                        <a:rPr lang="en-US" baseline="-25000" noProof="0" dirty="0" smtClean="0">
                          <a:sym typeface="Symbol" panose="05050102010706020507" pitchFamily="18" charset="2"/>
                        </a:rPr>
                        <a:t>WAIT</a:t>
                      </a:r>
                      <a:endParaRPr lang="en-US" baseline="-250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THETA_WAIT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33061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ym typeface="Symbol" panose="05050102010706020507" pitchFamily="18" charset="2"/>
                        </a:rPr>
                        <a:t></a:t>
                      </a:r>
                      <a:r>
                        <a:rPr lang="en-US" baseline="-25000" noProof="0" dirty="0" smtClean="0">
                          <a:sym typeface="Symbol" panose="05050102010706020507" pitchFamily="18" charset="2"/>
                        </a:rPr>
                        <a:t>SWING</a:t>
                      </a:r>
                      <a:endParaRPr lang="en-US" baseline="-250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THETA_SWING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33061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ym typeface="Symbol" panose="05050102010706020507" pitchFamily="18" charset="2"/>
                        </a:rPr>
                        <a:t></a:t>
                      </a:r>
                      <a:r>
                        <a:rPr lang="en-US" baseline="-25000" noProof="0" dirty="0" smtClean="0">
                          <a:sym typeface="Symbol" panose="05050102010706020507" pitchFamily="18" charset="2"/>
                        </a:rPr>
                        <a:t>BALANCING</a:t>
                      </a:r>
                      <a:endParaRPr lang="en-US" baseline="-250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THETA_BALANCING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75212"/>
              </p:ext>
            </p:extLst>
          </p:nvPr>
        </p:nvGraphicFramePr>
        <p:xfrm>
          <a:off x="4734575" y="3048000"/>
          <a:ext cx="4191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Values correspondence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52400" y="6121687"/>
            <a:ext cx="1905000" cy="646331"/>
            <a:chOff x="152400" y="6121687"/>
            <a:chExt cx="1905000" cy="646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0200" y="6248400"/>
              <a:ext cx="457200" cy="39290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2400" y="6121687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Trigger signal</a:t>
              </a:r>
              <a:br>
                <a:rPr lang="en-US" dirty="0" smtClean="0">
                  <a:latin typeface="Arial" pitchFamily="34" charset="0"/>
                  <a:cs typeface="Arial" pitchFamily="34" charset="0"/>
                </a:rPr>
              </a:br>
              <a:r>
                <a:rPr lang="en-US" dirty="0" smtClean="0">
                  <a:latin typeface="Arial" pitchFamily="34" charset="0"/>
                  <a:cs typeface="Arial" pitchFamily="34" charset="0"/>
                </a:rPr>
                <a:t>generation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50218"/>
              </p:ext>
            </p:extLst>
          </p:nvPr>
        </p:nvGraphicFramePr>
        <p:xfrm>
          <a:off x="4726624" y="5493626"/>
          <a:ext cx="4191000" cy="1017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606"/>
                <a:gridCol w="2216394"/>
              </a:tblGrid>
              <a:tr h="33928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 this diagram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In</a:t>
                      </a:r>
                      <a:r>
                        <a:rPr lang="en-US" baseline="0" noProof="0" dirty="0" smtClean="0"/>
                        <a:t> Stateflow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339287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No</a:t>
                      </a:r>
                      <a:r>
                        <a:rPr lang="fr-CH" baseline="0" noProof="0" dirty="0" smtClean="0"/>
                        <a:t> </a:t>
                      </a:r>
                      <a:r>
                        <a:rPr lang="fr-CH" noProof="0" dirty="0" smtClean="0"/>
                        <a:t>Torque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Torque = 0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  <a:tr h="339287"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PID OFF</a:t>
                      </a:r>
                      <a:endParaRPr lang="en-US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noProof="0" dirty="0" smtClean="0"/>
                        <a:t>Enable_Controller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= 0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73712"/>
              </p:ext>
            </p:extLst>
          </p:nvPr>
        </p:nvGraphicFramePr>
        <p:xfrm>
          <a:off x="4724400" y="5161722"/>
          <a:ext cx="4191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Variables initialization</a:t>
                      </a:r>
                      <a:endParaRPr lang="en-US" noProof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 smtClean="0"/>
              <a:t>Controller </a:t>
            </a:r>
            <a:r>
              <a:rPr lang="en-US" sz="2000" dirty="0" smtClean="0">
                <a:solidFill>
                  <a:schemeClr val="tx1"/>
                </a:solidFill>
              </a:rPr>
              <a:t>Full state machine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170847" cy="532070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Full state </a:t>
            </a:r>
            <a:r>
              <a:rPr lang="en-US" sz="2000" dirty="0">
                <a:solidFill>
                  <a:schemeClr val="tx1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38246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Controller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Coverage Analysis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74" y="1752600"/>
            <a:ext cx="6096851" cy="4953692"/>
          </a:xfrm>
        </p:spPr>
      </p:pic>
      <p:sp>
        <p:nvSpPr>
          <p:cNvPr id="5" name="Rectangle 4"/>
          <p:cNvSpPr/>
          <p:nvPr/>
        </p:nvSpPr>
        <p:spPr>
          <a:xfrm>
            <a:off x="4724400" y="4572000"/>
            <a:ext cx="1828800" cy="1075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urved Connector 5"/>
          <p:cNvCxnSpPr>
            <a:endCxn id="8" idx="3"/>
          </p:cNvCxnSpPr>
          <p:nvPr/>
        </p:nvCxnSpPr>
        <p:spPr>
          <a:xfrm rot="16200000" flipV="1">
            <a:off x="4480013" y="4365711"/>
            <a:ext cx="260176" cy="228601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2200" y="4157729"/>
            <a:ext cx="2133600" cy="384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6223" y="5570417"/>
            <a:ext cx="1447800" cy="125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4423" y="2015565"/>
            <a:ext cx="152400" cy="1584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10" idx="1"/>
          </p:cNvCxnSpPr>
          <p:nvPr/>
        </p:nvCxnSpPr>
        <p:spPr>
          <a:xfrm flipV="1">
            <a:off x="2356223" y="2173999"/>
            <a:ext cx="914400" cy="34589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3080123" y="4542119"/>
            <a:ext cx="348877" cy="10282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8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533400" y="4648200"/>
            <a:ext cx="7239000" cy="1066800"/>
          </a:xfrm>
          <a:prstGeom prst="roundRect">
            <a:avLst>
              <a:gd name="adj" fmla="val 16667"/>
            </a:avLst>
          </a:prstGeom>
          <a:gradFill>
            <a:gsLst>
              <a:gs pos="95000">
                <a:srgbClr val="FFFF00"/>
              </a:gs>
              <a:gs pos="7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innerShdw dist="177800" dir="16200000">
              <a:schemeClr val="tx1">
                <a:alpha val="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486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 model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project overview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Plant modelling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SimMechanics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Modelling the inverted pendulum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logic modelling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Stateflow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Controller modelling and analysis</a:t>
            </a: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Control design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PID tuning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System identification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verification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Automatic code generation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In-the-Loop verification methodologies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1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85420"/>
            <a:ext cx="9031817" cy="2103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pendulum: </a:t>
            </a:r>
            <a:r>
              <a:rPr lang="en-US" dirty="0"/>
              <a:t>PID Tuning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69147" y="4019910"/>
            <a:ext cx="1337094" cy="1035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73283" y="5055079"/>
            <a:ext cx="685800" cy="675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7405" y="5725612"/>
            <a:ext cx="115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TUNE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</a:t>
            </a:r>
            <a:r>
              <a:rPr lang="en-US" dirty="0"/>
              <a:t>Tuning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50" y="1447800"/>
            <a:ext cx="5237099" cy="5222810"/>
          </a:xfrm>
        </p:spPr>
      </p:pic>
      <p:sp>
        <p:nvSpPr>
          <p:cNvPr id="5" name="Rounded Rectangle 4"/>
          <p:cNvSpPr/>
          <p:nvPr/>
        </p:nvSpPr>
        <p:spPr>
          <a:xfrm>
            <a:off x="5088147" y="4487174"/>
            <a:ext cx="6096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21" y="1447800"/>
            <a:ext cx="6858957" cy="50727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</a:t>
            </a:r>
            <a:r>
              <a:rPr lang="en-US" dirty="0"/>
              <a:t>Tuning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97390" y="1905001"/>
            <a:ext cx="451210" cy="4658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800752"/>
            <a:ext cx="2139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 enough time: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 time = 200s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 time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200s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34754" y="3832693"/>
            <a:ext cx="2063390" cy="9693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System identification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&gt;&gt; ident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4" y="2286000"/>
            <a:ext cx="666843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identification: Inverted Pendulum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Non linear fit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19600" y="838200"/>
            <a:ext cx="4419600" cy="4648200"/>
          </a:xfrm>
        </p:spPr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en-US" dirty="0" smtClean="0"/>
              <a:t>State space representation: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443822"/>
                <a:ext cx="3837781" cy="900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sSup>
                        <m:sSupPr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</m:e>
                        <m:sup>
                          <m: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acc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𝑇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𝑚𝑔𝑙</m:t>
                      </m:r>
                      <m:r>
                        <a:rPr lang="fr-C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⋅</m:t>
                      </m:r>
                      <m:func>
                        <m:funcPr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acc>
                      <m:r>
                        <a:rPr lang="fr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⟺</m:t>
                      </m:r>
                    </m:oMath>
                  </m:oMathPara>
                </a14:m>
                <a:endParaRPr lang="fr-CH" sz="2000" b="0" dirty="0" smtClean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fr-CH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𝜽</m:t>
                          </m:r>
                        </m:e>
                      </m:acc>
                      <m:r>
                        <a:rPr lang="fr-CH" sz="2000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𝒎</m:t>
                          </m:r>
                          <m:sSup>
                            <m:sSupPr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𝑻</m:t>
                          </m:r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𝒎𝒈𝒍</m:t>
                          </m:r>
                          <m:r>
                            <a:rPr lang="fr-CH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𝒔𝒊𝒏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𝒌</m:t>
                          </m:r>
                          <m:acc>
                            <m:accPr>
                              <m:chr m:val="̇"/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fr-C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43822"/>
                <a:ext cx="3837781" cy="900311"/>
              </a:xfrm>
              <a:prstGeom prst="rect">
                <a:avLst/>
              </a:prstGeom>
              <a:blipFill rotWithShape="0">
                <a:blip r:embed="rId3"/>
                <a:stretch>
                  <a:fillRect t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228600" y="838200"/>
            <a:ext cx="441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fr-CH" dirty="0" smtClean="0"/>
          </a:p>
          <a:p>
            <a:pPr marL="0" indent="0">
              <a:buFont typeface="Wingdings" pitchFamily="2" charset="2"/>
              <a:buNone/>
            </a:pPr>
            <a:endParaRPr lang="fr-CH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Plant Differential Equation: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5800" y="2443821"/>
                <a:ext cx="4562980" cy="328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H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fr-C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fr-CH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fr-CH" sz="2000" b="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CH" sz="2000" b="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fr-CH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fr-CH" sz="20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CH" sz="20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CH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fr-CH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𝑇</m:t>
                                </m:r>
                                <m:r>
                                  <a:rPr lang="fr-CH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r>
                                  <a:rPr lang="fr-CH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𝑚𝑔𝑙</m:t>
                                </m:r>
                                <m:r>
                                  <a:rPr lang="fr-CH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C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CH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r>
                                  <a:rPr lang="fr-CH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𝑘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⟺</m:t>
                      </m:r>
                    </m:oMath>
                  </m:oMathPara>
                </a14:m>
                <a:r>
                  <a:rPr lang="fr-CH" sz="2000" dirty="0" smtClean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/>
                </a:r>
                <a:br>
                  <a:rPr lang="fr-CH" sz="2000" dirty="0" smtClean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</a:br>
                <a:endParaRPr lang="fr-CH" sz="2000" dirty="0" smtClean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endParaRPr lang="fr-CH" sz="20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H" sz="2000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fr-CH" sz="2000" b="1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𝑻</m:t>
                                </m:r>
                                <m:r>
                                  <a:rPr lang="fr-CH" sz="2000" b="1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H" sz="2000" b="1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H" sz="2000" b="1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𝒈</m:t>
                                    </m:r>
                                  </m:num>
                                  <m:den>
                                    <m:r>
                                      <a:rPr lang="fr-CH" sz="2000" b="1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𝒍</m:t>
                                    </m:r>
                                  </m:den>
                                </m:f>
                                <m:r>
                                  <a:rPr lang="fr-CH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𝒔𝒊𝒏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CH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H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CH" sz="2000" b="1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H" sz="2000" b="1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𝒌</m:t>
                                    </m:r>
                                  </m:num>
                                  <m:den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𝒎</m:t>
                                    </m:r>
                                    <m:sSup>
                                      <m:sSupPr>
                                        <m:ctrlPr>
                                          <a:rPr lang="fr-CH" sz="2000" b="1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H" sz="2000" b="1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𝒍</m:t>
                                        </m:r>
                                      </m:e>
                                      <m:sup>
                                        <m:r>
                                          <a:rPr lang="fr-CH" sz="2000" b="1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̇"/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fr-CH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fr-CH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𝒈</m:t>
                      </m:r>
                      <m:r>
                        <a:rPr lang="fr-CH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fr-CH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𝟎</m:t>
                      </m:r>
                    </m:oMath>
                  </m:oMathPara>
                </a14:m>
                <a:endParaRPr lang="fr-CH" sz="20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endParaRPr lang="fr-CH" sz="2000" b="1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fr-CH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fr-CH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𝒅𝒕</m:t>
                          </m:r>
                        </m:den>
                      </m:f>
                      <m:r>
                        <a:rPr lang="fr-CH" sz="2000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fr-CH" sz="2000" b="1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𝑻</m:t>
                                </m:r>
                                <m:r>
                                  <a:rPr lang="fr-CH" sz="2000" b="1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𝒈</m:t>
                                    </m:r>
                                  </m:num>
                                  <m:den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𝒍</m:t>
                                    </m:r>
                                  </m:den>
                                </m:f>
                                <m:r>
                                  <a:rPr lang="fr-CH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𝒔𝒊𝒏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CH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H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CH" sz="2000" b="1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𝒌</m:t>
                                    </m:r>
                                  </m:num>
                                  <m:den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𝒎</m:t>
                                    </m:r>
                                    <m:sSup>
                                      <m:sSupPr>
                                        <m:ctrlPr>
                                          <a:rPr lang="fr-CH" sz="2000" b="1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H" sz="2000" b="1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𝒍</m:t>
                                        </m:r>
                                      </m:e>
                                      <m:sup>
                                        <m:r>
                                          <a:rPr lang="fr-CH" sz="2000" b="1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̇"/>
                                    <m:ctrlPr>
                                      <a:rPr lang="fr-CH" sz="2000" b="1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H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fr-CH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𝒈</m:t>
                      </m:r>
                      <m:r>
                        <a:rPr lang="fr-CH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&gt;</m:t>
                      </m:r>
                      <m:r>
                        <a:rPr lang="fr-CH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443821"/>
                <a:ext cx="4562980" cy="3288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fit of measurements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85" y="1447800"/>
            <a:ext cx="6053030" cy="5118497"/>
          </a:xfrm>
        </p:spPr>
      </p:pic>
    </p:spTree>
    <p:extLst>
      <p:ext uri="{BB962C8B-B14F-4D97-AF65-F5344CB8AC3E}">
        <p14:creationId xmlns:p14="http://schemas.microsoft.com/office/powerpoint/2010/main" val="15160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3" y="1447800"/>
            <a:ext cx="2346667" cy="5316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14800" y="1887667"/>
            <a:ext cx="4419600" cy="2743200"/>
          </a:xfrm>
        </p:spPr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en-US" dirty="0" smtClean="0"/>
              <a:t>Plant Differential Equation: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63219" y="3493289"/>
                <a:ext cx="3837781" cy="900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sSup>
                        <m:sSupPr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</m:e>
                        <m:sup>
                          <m: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acc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𝑇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𝑚𝑔𝑙</m:t>
                      </m:r>
                      <m:r>
                        <a:rPr lang="fr-C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⋅</m:t>
                      </m:r>
                      <m:func>
                        <m:funcPr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fr-CH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acc>
                      <m:r>
                        <a:rPr lang="fr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⟺</m:t>
                      </m:r>
                    </m:oMath>
                  </m:oMathPara>
                </a14:m>
                <a:endParaRPr lang="fr-CH" sz="2000" b="0" dirty="0" smtClean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fr-CH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𝜽</m:t>
                          </m:r>
                        </m:e>
                      </m:acc>
                      <m:r>
                        <a:rPr lang="fr-CH" sz="2000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𝒎</m:t>
                          </m:r>
                          <m:sSup>
                            <m:sSupPr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CH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𝑻</m:t>
                          </m:r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𝒎𝒈𝒍</m:t>
                          </m:r>
                          <m:r>
                            <a:rPr lang="fr-CH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𝒔𝒊𝒏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fr-CH" sz="20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𝒌</m:t>
                          </m:r>
                          <m:acc>
                            <m:accPr>
                              <m:chr m:val="̇"/>
                              <m:ctrlPr>
                                <a:rPr lang="fr-CH" sz="20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fr-C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19" y="3493289"/>
                <a:ext cx="3837781" cy="900311"/>
              </a:xfrm>
              <a:prstGeom prst="rect">
                <a:avLst/>
              </a:prstGeom>
              <a:blipFill rotWithShape="0">
                <a:blip r:embed="rId4"/>
                <a:stretch>
                  <a:fillRect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Inverted pendulum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3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 box implementation of a non linear 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64" y="1332739"/>
            <a:ext cx="6706536" cy="5449061"/>
          </a:xfrm>
        </p:spPr>
      </p:pic>
    </p:spTree>
    <p:extLst>
      <p:ext uri="{BB962C8B-B14F-4D97-AF65-F5344CB8AC3E}">
        <p14:creationId xmlns:p14="http://schemas.microsoft.com/office/powerpoint/2010/main" val="18104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533400" y="5715000"/>
            <a:ext cx="7239000" cy="1066800"/>
          </a:xfrm>
          <a:prstGeom prst="roundRect">
            <a:avLst>
              <a:gd name="adj" fmla="val 16667"/>
            </a:avLst>
          </a:prstGeom>
          <a:gradFill>
            <a:gsLst>
              <a:gs pos="95000">
                <a:srgbClr val="FFFF00"/>
              </a:gs>
              <a:gs pos="7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innerShdw dist="177800" dir="16200000">
              <a:schemeClr val="tx1">
                <a:alpha val="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486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 model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project overview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Plant modelling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SimMechanics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Modelling the inverted pendulum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logic modelling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Stateflow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Controller modelling and analysis</a:t>
            </a:r>
          </a:p>
          <a:p>
            <a:pPr marL="0" indent="0">
              <a:spcBef>
                <a:spcPts val="0"/>
              </a:spcBef>
              <a:buClr>
                <a:srgbClr val="125687"/>
              </a:buClr>
              <a:buNone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design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PID tuning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defRPr/>
            </a:pPr>
            <a:endParaRPr lang="en-US" sz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Code generation and verification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Automatic code generation</a:t>
            </a:r>
          </a:p>
          <a:p>
            <a:pPr lvl="1">
              <a:spcBef>
                <a:spcPts val="0"/>
              </a:spcBef>
              <a:buClr>
                <a:srgbClr val="125687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In-the-Loop verification </a:t>
            </a:r>
            <a:r>
              <a:rPr lang="en-US" dirty="0" smtClean="0">
                <a:solidFill>
                  <a:prstClr val="black"/>
                </a:solidFill>
              </a:rPr>
              <a:t>methodologies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82" y="1295400"/>
            <a:ext cx="3269436" cy="547001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 smtClean="0"/>
              <a:t>Code Generation and Verification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Variant Subsystems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55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 smtClean="0"/>
              <a:t>Code Generation and Verification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S-Function, SIL/PIL</a:t>
            </a: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74" y="1676400"/>
            <a:ext cx="6096851" cy="4953692"/>
          </a:xfrm>
        </p:spPr>
      </p:pic>
      <p:sp>
        <p:nvSpPr>
          <p:cNvPr id="7" name="Rectangle 6"/>
          <p:cNvSpPr/>
          <p:nvPr/>
        </p:nvSpPr>
        <p:spPr>
          <a:xfrm>
            <a:off x="4876800" y="4927600"/>
            <a:ext cx="1308100" cy="10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>
            <a:off x="5530850" y="5029200"/>
            <a:ext cx="793749" cy="69850"/>
          </a:xfrm>
          <a:prstGeom prst="curvedConnector3">
            <a:avLst>
              <a:gd name="adj1" fmla="val 4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599" y="4933950"/>
            <a:ext cx="1098549" cy="33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30350"/>
            <a:ext cx="8991600" cy="48704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 smtClean="0"/>
              <a:t>Code Generation and Verification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Simulation Data Inspector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52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 Key Takeaways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de-CH" dirty="0" smtClean="0"/>
              <a:t>From one model to many targets using MATLAB and Simulink</a:t>
            </a:r>
          </a:p>
          <a:p>
            <a:endParaRPr lang="de-CH" dirty="0"/>
          </a:p>
          <a:p>
            <a:r>
              <a:rPr lang="de-CH" dirty="0" smtClean="0"/>
              <a:t>Automatic code generation out of an executable specification</a:t>
            </a:r>
          </a:p>
          <a:p>
            <a:endParaRPr lang="de-CH" dirty="0"/>
          </a:p>
          <a:p>
            <a:r>
              <a:rPr lang="de-CH" dirty="0" smtClean="0"/>
              <a:t>Bi-directional traceability between requirements, models and generated code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8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 Overview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3107"/>
          <a:stretch/>
        </p:blipFill>
        <p:spPr>
          <a:xfrm>
            <a:off x="3200400" y="2971800"/>
            <a:ext cx="5457825" cy="3517101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51" y="1111404"/>
            <a:ext cx="4063906" cy="3720791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95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5" y="1776224"/>
            <a:ext cx="2038635" cy="1347976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Simulink Project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124200"/>
            <a:ext cx="5339508" cy="2729294"/>
          </a:xfrm>
        </p:spPr>
      </p:pic>
      <p:sp>
        <p:nvSpPr>
          <p:cNvPr id="7" name="Rectangle 6"/>
          <p:cNvSpPr/>
          <p:nvPr/>
        </p:nvSpPr>
        <p:spPr>
          <a:xfrm>
            <a:off x="2902612" y="3124200"/>
            <a:ext cx="1346356" cy="1569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650" y="2081213"/>
            <a:ext cx="823913" cy="114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9" idx="3"/>
            <a:endCxn id="7" idx="0"/>
          </p:cNvCxnSpPr>
          <p:nvPr/>
        </p:nvCxnSpPr>
        <p:spPr>
          <a:xfrm>
            <a:off x="1833563" y="2138363"/>
            <a:ext cx="1742227" cy="985837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smtClean="0"/>
              <a:t>Simulink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the structure of project’s folders and files</a:t>
            </a:r>
          </a:p>
          <a:p>
            <a:r>
              <a:rPr lang="en-US" dirty="0" smtClean="0"/>
              <a:t>Put all source files and models under version control</a:t>
            </a:r>
          </a:p>
          <a:p>
            <a:r>
              <a:rPr lang="en-US" dirty="0" smtClean="0"/>
              <a:t>Have an overview of files relationship</a:t>
            </a:r>
          </a:p>
          <a:p>
            <a:r>
              <a:rPr lang="en-US" dirty="0" smtClean="0"/>
              <a:t>Share project’s data among the team</a:t>
            </a:r>
          </a:p>
          <a:p>
            <a:r>
              <a:rPr lang="en-US" dirty="0" smtClean="0"/>
              <a:t>Do automation of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93" y="4343189"/>
            <a:ext cx="4652414" cy="1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4"/>
            <a:ext cx="8208912" cy="4419601"/>
          </a:xfrm>
        </p:spPr>
        <p:txBody>
          <a:bodyPr/>
          <a:lstStyle/>
          <a:p>
            <a:r>
              <a:rPr lang="en-GB" dirty="0" smtClean="0"/>
              <a:t>Support team work</a:t>
            </a:r>
          </a:p>
          <a:p>
            <a:pPr lvl="1"/>
            <a:r>
              <a:rPr lang="en-GB" dirty="0" smtClean="0"/>
              <a:t>Design reuse</a:t>
            </a:r>
          </a:p>
          <a:p>
            <a:pPr lvl="1"/>
            <a:r>
              <a:rPr lang="en-GB" dirty="0" smtClean="0"/>
              <a:t>Parallel workflows</a:t>
            </a:r>
          </a:p>
          <a:p>
            <a:pPr lvl="1"/>
            <a:r>
              <a:rPr lang="en-GB" dirty="0" smtClean="0"/>
              <a:t>Source control integration</a:t>
            </a:r>
            <a:endParaRPr lang="en-GB" dirty="0"/>
          </a:p>
          <a:p>
            <a:pPr lvl="1"/>
            <a:r>
              <a:rPr lang="en-GB" dirty="0" smtClean="0"/>
              <a:t>Knowledge transfer across projects</a:t>
            </a:r>
          </a:p>
          <a:p>
            <a:r>
              <a:rPr lang="en-GB" dirty="0" smtClean="0"/>
              <a:t>Setup guidelines</a:t>
            </a:r>
          </a:p>
          <a:p>
            <a:pPr lvl="1"/>
            <a:r>
              <a:rPr lang="en-GB" dirty="0" smtClean="0"/>
              <a:t>Team members work the same way</a:t>
            </a:r>
            <a:endParaRPr lang="en-GB" dirty="0"/>
          </a:p>
          <a:p>
            <a:pPr lvl="1"/>
            <a:r>
              <a:rPr lang="en-GB" dirty="0" smtClean="0"/>
              <a:t>Teams leaders get accurate projects overview</a:t>
            </a:r>
            <a:endParaRPr lang="en-GB" dirty="0"/>
          </a:p>
          <a:p>
            <a:pPr lvl="1"/>
            <a:r>
              <a:rPr lang="en-GB" dirty="0" smtClean="0"/>
              <a:t>Projects integrity is stable and under control at any time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 Projects: main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28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Simulink Projects supports: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Subversion (SVN) integration by default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of the Source </a:t>
            </a:r>
            <a:r>
              <a:rPr lang="en-US" dirty="0"/>
              <a:t>Control Adapter </a:t>
            </a:r>
            <a:r>
              <a:rPr lang="en-US" dirty="0" smtClean="0"/>
              <a:t>SDK to link to another Source Control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48880"/>
            <a:ext cx="877827" cy="758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84984"/>
            <a:ext cx="167640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3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e7c50fe4-4c86-4d33-a0d3-ad29cfb7378a" ContentTypeId="0x0101" PreviousValue="false"/>
</file>

<file path=customXml/item3.xml><?xml version="1.0" encoding="utf-8"?>
<p:properties xmlns:p="http://schemas.microsoft.com/office/2006/metadata/properties" xmlns:xsi="http://www.w3.org/2001/XMLSchema-instance">
  <documentManagement>
    <_dlc_DocId xmlns="5c85acdc-a394-4ae0-8c72-fb4a95b3d573">FV3TYEPWNNQC-298-1602</_dlc_DocId>
    <_dlc_DocIdUrl xmlns="5c85acdc-a394-4ae0-8c72-fb4a95b3d573">
      <Url>http://sharepoint/marketing/product/da/code_gen/matlab_coder/_layouts/DocIdRedir.aspx?ID=FV3TYEPWNNQC-298-1602</Url>
      <Description>FV3TYEPWNNQC-298-1602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04CEFB819EDF458EA52184D26633D4" ma:contentTypeVersion="14" ma:contentTypeDescription="Create a new document." ma:contentTypeScope="" ma:versionID="58dc7878d14c00735fd71bc34e96ae99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55e2521e7df4d5c11309cefaa7c01562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DE7DDD-C64D-4250-BCB8-00774A0D34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B8084C-CE70-49A3-A5C4-C8229DB1BAE9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5B6ECCA-10C1-4FE1-A762-9B553F9985FD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5c85acdc-a394-4ae0-8c72-fb4a95b3d573"/>
    <ds:schemaRef ds:uri="http://purl.org/dc/terms/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17C8A17-50BA-419A-8FE6-069C2AD92FE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645154C7-4830-4739-9B37-D6323947F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5acdc-a394-4ae0-8c72-fb4a95b3d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1551</TotalTime>
  <Words>1420</Words>
  <Application>Microsoft Office PowerPoint</Application>
  <PresentationFormat>On-screen Show (4:3)</PresentationFormat>
  <Paragraphs>355</Paragraphs>
  <Slides>45</Slides>
  <Notes>29</Notes>
  <HiddenSlides>13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Futura</vt:lpstr>
      <vt:lpstr>Symbol</vt:lpstr>
      <vt:lpstr>Times</vt:lpstr>
      <vt:lpstr>Wingdings</vt:lpstr>
      <vt:lpstr>Blank</vt:lpstr>
      <vt:lpstr>PowerPoint Presentation</vt:lpstr>
      <vt:lpstr>Three Key Takeaways</vt:lpstr>
      <vt:lpstr>Topics</vt:lpstr>
      <vt:lpstr>Problem Formulation Inverted pendulum</vt:lpstr>
      <vt:lpstr>Base Model Overview</vt:lpstr>
      <vt:lpstr>Integrated Development Environment Simulink Project</vt:lpstr>
      <vt:lpstr>Use of Simulink Projects</vt:lpstr>
      <vt:lpstr>Simulink Projects: main advantages</vt:lpstr>
      <vt:lpstr>Configuration Management</vt:lpstr>
      <vt:lpstr>Configuration Management: Subversion</vt:lpstr>
      <vt:lpstr>Configuration Management: Typical Workflow</vt:lpstr>
      <vt:lpstr>Integrated Development Environment Simulink Data Dictionary</vt:lpstr>
      <vt:lpstr>Data Management Capabilities</vt:lpstr>
      <vt:lpstr>Data Management: Migration</vt:lpstr>
      <vt:lpstr>Data Management: Change Tracking</vt:lpstr>
      <vt:lpstr>Topics</vt:lpstr>
      <vt:lpstr>Introduction to SimMechanics</vt:lpstr>
      <vt:lpstr>Modelling Concepts</vt:lpstr>
      <vt:lpstr>Building the Pendulum in SimMechanics</vt:lpstr>
      <vt:lpstr>Pendulum</vt:lpstr>
      <vt:lpstr>Topics</vt:lpstr>
      <vt:lpstr>Introduction to Stateflow: Terms</vt:lpstr>
      <vt:lpstr>Introduction to Stateflow: Terms</vt:lpstr>
      <vt:lpstr>Introduction to Stateflow: States</vt:lpstr>
      <vt:lpstr>Introduction to Stateflow: States</vt:lpstr>
      <vt:lpstr>Introduction to Stateflow</vt:lpstr>
      <vt:lpstr>Controller</vt:lpstr>
      <vt:lpstr>Controller Simple state machine</vt:lpstr>
      <vt:lpstr>Controller Simple state machine</vt:lpstr>
      <vt:lpstr>Controller Full state machine</vt:lpstr>
      <vt:lpstr>Controller Full state machine</vt:lpstr>
      <vt:lpstr>Controller Coverage Analysis</vt:lpstr>
      <vt:lpstr>Topics</vt:lpstr>
      <vt:lpstr>Inverted pendulum: PID Tuning</vt:lpstr>
      <vt:lpstr>PID Tuning</vt:lpstr>
      <vt:lpstr>PID Tuning</vt:lpstr>
      <vt:lpstr>System identification App</vt:lpstr>
      <vt:lpstr>System identification: Inverted Pendulum Non linear fit</vt:lpstr>
      <vt:lpstr>Non linear fit of measurements data</vt:lpstr>
      <vt:lpstr>Grey box implementation of a non linear fit</vt:lpstr>
      <vt:lpstr>Topics</vt:lpstr>
      <vt:lpstr>Code Generation and Verification Variant Subsystems</vt:lpstr>
      <vt:lpstr>Code Generation and Verification S-Function, SIL/PIL</vt:lpstr>
      <vt:lpstr>Code Generation and Verification Simulation Data Inspector</vt:lpstr>
      <vt:lpstr>Three Key Takeaways</vt:lpstr>
    </vt:vector>
  </TitlesOfParts>
  <Company>The MathWorks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Coder</dc:title>
  <dc:creator>aanantha</dc:creator>
  <cp:keywords>Version 11</cp:keywords>
  <cp:lastModifiedBy>Sebastien Dupertuis</cp:lastModifiedBy>
  <cp:revision>1151</cp:revision>
  <cp:lastPrinted>2014-03-25T12:09:55Z</cp:lastPrinted>
  <dcterms:created xsi:type="dcterms:W3CDTF">2011-03-09T05:03:03Z</dcterms:created>
  <dcterms:modified xsi:type="dcterms:W3CDTF">2015-05-28T11:01:48Z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0x010100AA04CEFB819EDF458EA52184D26633D4</vt:lpwstr>
  </property>
  <property fmtid="{D5CDD505-2E9C-101B-9397-08002B2CF9AE}" pid="8" name="_dlc_DocIdItemGuid">
    <vt:lpwstr>dae9cbc0-6b00-4b8e-8d05-57bd56dd7c42</vt:lpwstr>
  </property>
</Properties>
</file>