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B8AC7B4F-F43F-478A-BEA0-B0C36A716F3C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1D69FDE2-BB32-499F-888E-014C268CE9C1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servicorest.com.br/clientes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Conceitos e ferramentas básicas da esteira de baixa plataforma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REST: Boas práticas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488160" y="1323720"/>
          <a:ext cx="7762320" cy="2929320"/>
        </p:xfrm>
        <a:graphic>
          <a:graphicData uri="http://schemas.openxmlformats.org/drawingml/2006/table">
            <a:tbl>
              <a:tblPr/>
              <a:tblGrid>
                <a:gridCol w="1113480"/>
                <a:gridCol w="6649200"/>
              </a:tblGrid>
              <a:tr h="107028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</a:t>
                      </a:r>
                      <a:endParaRPr b="0" lang="pt-BR" sz="1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Cria um novo recurso.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Exemplo utilizando JSON como tipo de entrada (body):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/produtos POST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{nome: “Arroz”, preco: 15.80}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8828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PUT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Atualizar um recurso.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Exemplo utilizando JSON como tipo de entrada (body):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/produtos PUT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{nome: “Arroz”, preco: 15.80}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PATCH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Atualizar parcialmente um recurso. Ex.: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/produtos/{id}</a:t>
                      </a:r>
                      <a:endParaRPr b="0" lang="pt-BR" sz="1600" spc="-1" strike="noStrike">
                        <a:latin typeface="Arial"/>
                      </a:endParaRPr>
                    </a:p>
                    <a:p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 "status": "active" }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REST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224000"/>
            <a:ext cx="842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Utilize códigos HTTP de forma correta para o retorno das operações.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5960" y="1683360"/>
            <a:ext cx="793404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REST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224000"/>
            <a:ext cx="9360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Algum exemplos de códigos: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200 (OK): Em requisições GET, PUT e DELETE executadas com sucesso.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201 (Created): Em requisições POST, quando um novo recurso é criado com sucesso.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400 (Bad Request): Em requisições cujas informações enviadas foram preenchidas incorretamente.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401 (Unauthorized): Em requisições que exigem autenticação, mas seus dados não foram fornecidos.</a:t>
            </a: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	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404 (Not Found): Requisições cujo recurso não foi encontrado.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412 (Pre conditional failed): Alguma pré condição estabelecida não foi cumprida.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500 (Internal Server Error): Algum erro aconteceu em tempo de execução, que não deveria ocorrer.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Implementando API em Java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821240" y="1656000"/>
            <a:ext cx="4190760" cy="225720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c7243a"/>
                </a:solidFill>
                <a:latin typeface="Arial"/>
              </a:rPr>
              <a:t>Implementando API em Java</a:t>
            </a:r>
            <a:endParaRPr b="0" lang="pt-BR" sz="32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0" name="Line 2"/>
          <p:cNvSpPr/>
          <p:nvPr/>
        </p:nvSpPr>
        <p:spPr>
          <a:xfrm flipH="1">
            <a:off x="1224000" y="230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4824000" y="1584000"/>
            <a:ext cx="302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Projeto/Aplicação criado em Java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2736000" y="1728000"/>
            <a:ext cx="208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5"/>
          <p:cNvSpPr/>
          <p:nvPr/>
        </p:nvSpPr>
        <p:spPr>
          <a:xfrm>
            <a:off x="3960000" y="2448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6"/>
          <p:cNvSpPr txBox="1"/>
          <p:nvPr/>
        </p:nvSpPr>
        <p:spPr>
          <a:xfrm>
            <a:off x="288000" y="2160000"/>
            <a:ext cx="86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Pacotes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25" name="Line 7"/>
          <p:cNvSpPr/>
          <p:nvPr/>
        </p:nvSpPr>
        <p:spPr>
          <a:xfrm flipH="1">
            <a:off x="1224000" y="381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8"/>
          <p:cNvSpPr txBox="1"/>
          <p:nvPr/>
        </p:nvSpPr>
        <p:spPr>
          <a:xfrm>
            <a:off x="288000" y="3672000"/>
            <a:ext cx="86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Bibliotecas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27" name="TextShape 9"/>
          <p:cNvSpPr txBox="1"/>
          <p:nvPr/>
        </p:nvSpPr>
        <p:spPr>
          <a:xfrm>
            <a:off x="4680000" y="2160000"/>
            <a:ext cx="3240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050" spc="-1" strike="noStrike">
                <a:solidFill>
                  <a:srgbClr val="111111"/>
                </a:solidFill>
                <a:latin typeface="Arial"/>
              </a:rPr>
              <a:t>Controller:  Classes onde serão expostas as rotas/recursos da API</a:t>
            </a:r>
            <a:endParaRPr b="0" lang="pt-BR" sz="105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28" name="Line 10"/>
          <p:cNvSpPr/>
          <p:nvPr/>
        </p:nvSpPr>
        <p:spPr>
          <a:xfrm>
            <a:off x="3528000" y="2772000"/>
            <a:ext cx="104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11"/>
          <p:cNvSpPr txBox="1"/>
          <p:nvPr/>
        </p:nvSpPr>
        <p:spPr>
          <a:xfrm>
            <a:off x="4680000" y="26226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Domain/Model:  Entidades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30" name="TextShape 12"/>
          <p:cNvSpPr txBox="1"/>
          <p:nvPr/>
        </p:nvSpPr>
        <p:spPr>
          <a:xfrm>
            <a:off x="4680000" y="26226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Domain/Model:  Entidades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31" name="Line 13"/>
          <p:cNvSpPr/>
          <p:nvPr/>
        </p:nvSpPr>
        <p:spPr>
          <a:xfrm>
            <a:off x="3996000" y="3132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14"/>
          <p:cNvSpPr txBox="1"/>
          <p:nvPr/>
        </p:nvSpPr>
        <p:spPr>
          <a:xfrm>
            <a:off x="4680000" y="2952000"/>
            <a:ext cx="3240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050" spc="-1" strike="noStrike">
                <a:solidFill>
                  <a:srgbClr val="111111"/>
                </a:solidFill>
                <a:latin typeface="Arial"/>
              </a:rPr>
              <a:t>Repository/DAO:  Classes que irão, através das entidades, buscar na base de dados (querys)</a:t>
            </a:r>
            <a:endParaRPr b="0" lang="pt-BR" sz="105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33" name="Line 15"/>
          <p:cNvSpPr/>
          <p:nvPr/>
        </p:nvSpPr>
        <p:spPr>
          <a:xfrm>
            <a:off x="3888000" y="3456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16"/>
          <p:cNvSpPr txBox="1"/>
          <p:nvPr/>
        </p:nvSpPr>
        <p:spPr>
          <a:xfrm>
            <a:off x="4608000" y="3384000"/>
            <a:ext cx="3240000" cy="3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050" spc="-1" strike="noStrike">
                <a:solidFill>
                  <a:srgbClr val="111111"/>
                </a:solidFill>
                <a:latin typeface="Arial"/>
              </a:rPr>
              <a:t>Service: Classes que ficarão as regras de negócio</a:t>
            </a:r>
            <a:endParaRPr b="0" lang="pt-BR" sz="105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32360" y="432000"/>
            <a:ext cx="9287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2400" spc="-1" strike="noStrike">
                <a:solidFill>
                  <a:srgbClr val="c7243a"/>
                </a:solidFill>
                <a:latin typeface="Arial"/>
              </a:rPr>
              <a:t>Exemplo classe domain (Entidade) utilizando framework </a:t>
            </a:r>
            <a:r>
              <a:rPr b="1" lang="pt-BR" sz="2400" spc="-1" strike="noStrike">
                <a:solidFill>
                  <a:srgbClr val="c7243a"/>
                </a:solidFill>
                <a:latin typeface="Arial"/>
              </a:rPr>
              <a:t>Hibernate</a:t>
            </a:r>
            <a:endParaRPr b="0" lang="pt-BR" sz="2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162440"/>
            <a:ext cx="6624000" cy="1143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@Entity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@Table(name = "cliente")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public class Cliente {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@Id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private int id;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@Column(“name”=”nome_cliente”)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private String nome;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public int getId() {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 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return id;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}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public void setId(int id) {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 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this.id = id;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}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public String getNome() {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 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return nome;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}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public void setNome(String nome) {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           </a:t>
            </a:r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this.nome = nome;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        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100" spc="-1" strike="noStrike">
                <a:solidFill>
                  <a:srgbClr val="111111"/>
                </a:solidFill>
                <a:latin typeface="Arial"/>
              </a:rPr>
              <a:t>}</a:t>
            </a:r>
            <a:endParaRPr b="0" lang="pt-BR" sz="11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600000" y="1296000"/>
            <a:ext cx="2952000" cy="82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Mapeia qual tabela se refere essa entidade, qual campo é a chave primária “@Id” e a que coluna se refere cada atributo.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32360" y="432000"/>
            <a:ext cx="9143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2400" spc="-1" strike="noStrike">
                <a:solidFill>
                  <a:srgbClr val="c7243a"/>
                </a:solidFill>
                <a:latin typeface="Arial"/>
              </a:rPr>
              <a:t>Exemplo operações no BD com framework </a:t>
            </a:r>
            <a:r>
              <a:rPr b="1" lang="pt-BR" sz="2400" spc="-1" strike="noStrike">
                <a:solidFill>
                  <a:srgbClr val="c7243a"/>
                </a:solidFill>
                <a:latin typeface="Arial"/>
              </a:rPr>
              <a:t>Hibernate</a:t>
            </a:r>
            <a:endParaRPr b="0" lang="pt-BR" sz="2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58640" y="1225080"/>
            <a:ext cx="6381360" cy="3590640"/>
          </a:xfrm>
          <a:prstGeom prst="rect">
            <a:avLst/>
          </a:prstGeom>
          <a:ln>
            <a:noFill/>
          </a:ln>
        </p:spPr>
      </p:pic>
      <p:sp>
        <p:nvSpPr>
          <p:cNvPr id="140" name="Line 2"/>
          <p:cNvSpPr/>
          <p:nvPr/>
        </p:nvSpPr>
        <p:spPr>
          <a:xfrm>
            <a:off x="3456000" y="1368000"/>
            <a:ext cx="16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3"/>
          <p:cNvSpPr txBox="1"/>
          <p:nvPr/>
        </p:nvSpPr>
        <p:spPr>
          <a:xfrm>
            <a:off x="5184000" y="1224000"/>
            <a:ext cx="302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Método (função)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32360" y="432000"/>
            <a:ext cx="9143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2400" spc="-1" strike="noStrike">
                <a:solidFill>
                  <a:srgbClr val="c7243a"/>
                </a:solidFill>
                <a:latin typeface="Arial"/>
              </a:rPr>
              <a:t>Exemplo classe de controller (expor rota API) usando framework </a:t>
            </a:r>
            <a:r>
              <a:rPr b="1" lang="pt-BR" sz="2400" spc="-1" strike="noStrike">
                <a:solidFill>
                  <a:srgbClr val="c7243a"/>
                </a:solidFill>
                <a:latin typeface="Arial"/>
              </a:rPr>
              <a:t>Spring</a:t>
            </a:r>
            <a:endParaRPr b="0" lang="pt-BR" sz="2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60000" y="1296000"/>
            <a:ext cx="5671800" cy="19123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04000" y="3456000"/>
            <a:ext cx="3228480" cy="33300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504000" y="3888000"/>
            <a:ext cx="3024000" cy="10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GET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{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    “</a:t>
            </a:r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idProduto”: 145,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     “</a:t>
            </a:r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nome”: “Teste”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}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3240000" y="1656000"/>
            <a:ext cx="17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4"/>
          <p:cNvSpPr txBox="1"/>
          <p:nvPr/>
        </p:nvSpPr>
        <p:spPr>
          <a:xfrm>
            <a:off x="5040000" y="1512000"/>
            <a:ext cx="302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Rota raiz (root da URL)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5688000" y="1978560"/>
            <a:ext cx="302400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Demais rotas internas e seus métodos (GET, POST, PUT..) e o que vai devolver (JSON, XML)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49" name="Line 6"/>
          <p:cNvSpPr/>
          <p:nvPr/>
        </p:nvSpPr>
        <p:spPr>
          <a:xfrm>
            <a:off x="1944000" y="1440000"/>
            <a:ext cx="17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7"/>
          <p:cNvSpPr txBox="1"/>
          <p:nvPr/>
        </p:nvSpPr>
        <p:spPr>
          <a:xfrm>
            <a:off x="5040000" y="1512000"/>
            <a:ext cx="302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Rota raiz (root da URL)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51" name="TextShape 8"/>
          <p:cNvSpPr txBox="1"/>
          <p:nvPr/>
        </p:nvSpPr>
        <p:spPr>
          <a:xfrm>
            <a:off x="3672000" y="1080000"/>
            <a:ext cx="547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Anotação que transforma essa classe num controller (A “biblioteca” do Spring que me permite usar essa anotação)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c7243a"/>
                </a:solidFill>
                <a:latin typeface="Arial"/>
              </a:rPr>
              <a:t>Implementando API em Java</a:t>
            </a:r>
            <a:endParaRPr b="0" lang="pt-BR" sz="32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204200"/>
            <a:ext cx="8640000" cy="108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Como citado, nós usamos muito “frameworks”, que nada mais que é bibliotecas que já tem abstraído o que usamos muito no dia a dia (comunicação com banco de dados, teste unitário, segurança ou expor a rota de uma API.)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No quadrado abaixo, tem uma biblioteca Junit (usada para teste unitário) referenciada no projeto. E veja que está com o caminho da máquina local do desenvolvedor.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665240" y="2638800"/>
            <a:ext cx="4190760" cy="225720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4464000" y="4536000"/>
            <a:ext cx="4680000" cy="504000"/>
          </a:xfrm>
          <a:prstGeom prst="rect">
            <a:avLst/>
          </a:prstGeom>
          <a:noFill/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4"/>
          <p:cNvSpPr txBox="1"/>
          <p:nvPr/>
        </p:nvSpPr>
        <p:spPr>
          <a:xfrm>
            <a:off x="360000" y="2516400"/>
            <a:ext cx="4176000" cy="187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Agora imagine ter que procurar o arquivo físico do “jar” de cada framework que formos precisar usar. Como versionar isso? Ficaria extremamente pesado o projeto, e o versionamento deveria ser só dos fontes. Mas quando um desenvolvedor for baixar esse fonte, ele precisará das bibliotecas para funcionar.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Para ajudar nisso, e em outras coisas também, usamos o </a:t>
            </a:r>
            <a:r>
              <a:rPr b="1" lang="pt-BR" sz="1400" spc="-1" strike="noStrike">
                <a:solidFill>
                  <a:srgbClr val="111111"/>
                </a:solidFill>
                <a:latin typeface="Arial"/>
              </a:rPr>
              <a:t>Maven.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c7243a"/>
                </a:solidFill>
                <a:latin typeface="Arial"/>
              </a:rPr>
              <a:t>Usando maven</a:t>
            </a:r>
            <a:endParaRPr b="0" lang="pt-BR" sz="32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32000" y="1162440"/>
            <a:ext cx="9360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O Maven é uma ferramenta que auxilia na gestão de dependências e automação de build/compilação. Todo projeto que usa Maven, terá em sua raiz um arquivo chamado “pom” de extensão .xml. Segue alguns trechos do arquivo: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32000" y="3960000"/>
            <a:ext cx="3809520" cy="11520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13920" y="1724040"/>
            <a:ext cx="5086080" cy="187596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5400000" y="1980000"/>
            <a:ext cx="3744000" cy="88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Ao invés das bibliotecas serem arquivos físicos, declaramos no pom.xml quais são as dependências e a respectiva versão que será utilizada.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4896000" y="3417120"/>
            <a:ext cx="4320000" cy="147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400" spc="-1" strike="noStrike">
                <a:solidFill>
                  <a:srgbClr val="111111"/>
                </a:solidFill>
                <a:latin typeface="Arial"/>
              </a:rPr>
              <a:t>E então declaramos a url de um repositório de onde o maven fará download dessas bibliotecas. O próprio maven tem seu repositório, mas geralmente as empresas tem seu próprio repositório, onde irá colocar bibliotecas de criação própria (uso interno corporativo) e também limitar os frameworks que podem ser utilizados dentro da empresa.</a:t>
            </a:r>
            <a:endParaRPr b="0" lang="pt-BR" sz="14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DDD - Domain Driven Design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2000" y="1735200"/>
            <a:ext cx="5418360" cy="32328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5472000" y="1512000"/>
            <a:ext cx="424800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Dentro de um mesmo sistema, podemos ter um contexto de vendas e um contexto de suporte. Ambos, vão compartilhar a entidade “Produto”, porém em </a:t>
            </a:r>
            <a:r>
              <a:rPr b="1" lang="pt-BR" sz="1800" spc="-1" strike="noStrike">
                <a:solidFill>
                  <a:srgbClr val="111111"/>
                </a:solidFill>
                <a:latin typeface="Arial"/>
              </a:rPr>
              <a:t>domínios</a:t>
            </a: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 diferentes.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Para o domínio de suporte, pode ser necessário apenas um identificador e descrição do produto, mas para o domínio de vendas, é importante ter o preço do produto. Da mesma forma que a entidade que registra os Defeitos, não interessa dentro do domínio de vendas.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DDD - Domain Driven Design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52000" y="1735200"/>
            <a:ext cx="5418360" cy="323280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5472000" y="1512000"/>
            <a:ext cx="4248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Dessa forma, a modelagem por domínio deve ser feita de forma que seja mapeado o mínimo de entidades e comportamentos necessários para o funcionamento daquele contexto.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Com esse desaclopamento, conseguimos pensar em </a:t>
            </a:r>
            <a:r>
              <a:rPr b="1" lang="pt-BR" sz="1800" spc="-1" strike="noStrike">
                <a:solidFill>
                  <a:srgbClr val="111111"/>
                </a:solidFill>
                <a:latin typeface="Arial"/>
              </a:rPr>
              <a:t>microserviços</a:t>
            </a: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 e escalar essas funcionalidades conforme a necessidade real de cada uma.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Entidades e atributos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760000" y="1224000"/>
            <a:ext cx="4248000" cy="392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600" spc="-1" strike="noStrike">
                <a:solidFill>
                  <a:srgbClr val="111111"/>
                </a:solidFill>
                <a:latin typeface="Arial"/>
              </a:rPr>
              <a:t>Seguindo no exemplo anterior, vamos considerar o mapeamento do domínio de vendas. Nós podemos ter um pedido com vários produtos. Nesse caso teremos vários pedidos?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111111"/>
                </a:solidFill>
                <a:latin typeface="Arial"/>
              </a:rPr>
              <a:t>Não, temos um pedido, relacionado a um comprador, mas que tem vários “filhos” que podem ser chamados de itens. E cada um desses itens estará relacionado ao seu próprio produto.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111111"/>
                </a:solidFill>
                <a:latin typeface="Arial"/>
              </a:rPr>
              <a:t>Porém o método (comportamento) de calcular o valor total da compra, é responsabilidade da entidade principal pedido, que fará isso de acordo com a quantidade e preço de cada item.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111111"/>
                </a:solidFill>
                <a:latin typeface="Arial"/>
              </a:rPr>
              <a:t>Todo esse conceito está diretamente relacionado a orientação a objeto.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16000" y="1440000"/>
            <a:ext cx="5616000" cy="28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Web Services: SOAP e Rest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Web Services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224000"/>
            <a:ext cx="799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Os Web Services permitem a integração entre sistemas e compatibilidade de aplicações. Provendo serviços externos, através de protocolos de comunicação, torna simples aplicações conversarem independente da linguagem que a mesma foi desenvolvida. Além de torná-las independentes, facilitando a gestão de impactos e atualização das mesmas.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880880" y="2664000"/>
            <a:ext cx="4695120" cy="244656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360000" y="2678040"/>
            <a:ext cx="4248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Imagine que você tem uma bibioteca de produtos, que outras 20 aplicações utilizam. Se você precisar modificar uma regra nela, terá que alterar nas suas 20 aplicações a biblioteca em questão. Mas se ao invés de uma biblioteca, for um webservice, ao subir sua atualização, todas as aplicações que o consumirem estarão atualizados também.  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REST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224000"/>
            <a:ext cx="842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O REST é uma arquitetura criada para ser mais simples de se usar que o SOAP. Este pode ser usado em vários formatos de texto, como CSV (Comma-separated Values), JSON e até mesmo o XML.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Diferente do SOAP usa apenas o prótocolo HTTP/HTTPS, por exemplo utilizando os métodos GET, POST, PUT e DELETE. Por este motivo, o REST comporta-se como se fosse um navegador que sabe como usar um protocolo e seus métodos padronizados.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SOAP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224000"/>
            <a:ext cx="842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SOAP  (Simple Object Access Protocol) é uma tecnologia web service que utiliza mensagens de requisições e respostas feitas apenas em XML.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Além das mensagens, utiliza-se XML para criar o arquivo </a:t>
            </a:r>
            <a:r>
              <a:rPr b="1" lang="pt-BR" sz="1800" spc="-1" strike="noStrike">
                <a:solidFill>
                  <a:srgbClr val="111111"/>
                </a:solidFill>
                <a:latin typeface="Arial"/>
              </a:rPr>
              <a:t>WSDL</a:t>
            </a: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 (Web Service Description Language), que é um contrato entre o provedor e o consumidor do serviço, como se fosse uma assinatura de método para o serviço web.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Outra característica do SOAP é que é independente do protocolo de transporte, ou seja, pode ser enviado com a maioria dos protocolos, por exemplo HTTP, SMTP, TCP e JMS.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32360" y="432000"/>
            <a:ext cx="8999640" cy="73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REST: Boas práticas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224000"/>
            <a:ext cx="842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Defina os recursos (rotas) de sua API Rest. Ex.: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http://servicorest.com.br/produtos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hlinkClick r:id="rId1"/>
              </a:rPr>
              <a:t>http://servicorest.com.br/clientes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</a:rPr>
              <a:t>Não acrescente verbos de ação na sua rota, se estes forem operações como cadastrar, alterar ou excluir. Os próprios métodos que você vai expor sua aplicação, indicam essas ações: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657720" y="3236040"/>
          <a:ext cx="7762320" cy="1577880"/>
        </p:xfrm>
        <a:graphic>
          <a:graphicData uri="http://schemas.openxmlformats.org/drawingml/2006/table">
            <a:tbl>
              <a:tblPr/>
              <a:tblGrid>
                <a:gridCol w="1113480"/>
                <a:gridCol w="6649200"/>
              </a:tblGrid>
              <a:tr h="9723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Segoe UI"/>
                        </a:rPr>
                        <a:t>GET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  <a:ea typeface="Segoe U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latin typeface="Arial"/>
                        </a:rPr>
                        <a:t>Obter os dados de um recurso.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latin typeface="Arial"/>
                        </a:rPr>
                        <a:t>/produtos: Retorna uma lista de produtos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latin typeface="Arial"/>
                        </a:rPr>
                        <a:t>/produtos/{idProduto}: Retorna um produto referente ao id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60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latin typeface="Arial"/>
                        </a:rPr>
                        <a:t>DELETE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latin typeface="Arial"/>
                        </a:rPr>
                        <a:t>Excluir um determinado recurso.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r>
                        <a:rPr b="0" lang="pt-BR" sz="1800" spc="-1" strike="noStrike">
                          <a:latin typeface="Arial"/>
                        </a:rPr>
                        <a:t>Ex.: /produtos/{id}: Exclui o recurso do id passado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2018-09-15T16:03:50Z</dcterms:created>
  <dc:creator/>
  <dc:description/>
  <dc:language>pt-BR</dc:language>
  <cp:lastModifiedBy/>
  <dcterms:modified xsi:type="dcterms:W3CDTF">2018-09-18T22:44:19Z</dcterms:modified>
  <cp:revision>9</cp:revision>
  <dc:subject/>
  <dc:title>Classy Red</dc:title>
</cp:coreProperties>
</file>