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62" r:id="rId16"/>
    <p:sldId id="26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9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3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56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kshigoyal7/credit-card-custom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13C3-77CA-4DA5-B2D2-F0FEF593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Predicting the likelihood of credit card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C1E0B-6DDF-4639-985B-A7D914E3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By Phong Pham</a:t>
            </a:r>
          </a:p>
        </p:txBody>
      </p:sp>
    </p:spTree>
    <p:extLst>
      <p:ext uri="{BB962C8B-B14F-4D97-AF65-F5344CB8AC3E}">
        <p14:creationId xmlns:p14="http://schemas.microsoft.com/office/powerpoint/2010/main" val="174734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B19F-DABA-44A5-8CF8-3DED4171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 exploration:</a:t>
            </a:r>
            <a:br>
              <a:rPr lang="en-CA" sz="2400" dirty="0"/>
            </a:br>
            <a:r>
              <a:rPr lang="en-CA" sz="2400" dirty="0"/>
              <a:t>Transactions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56366-C8A4-43EB-B165-43A65CC4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Attritted customers are more likely to use their cards less often (60 times or fewer in 12 months).</a:t>
            </a: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E4CF4-16E1-4E99-9BC2-8872E53E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70" y="1633263"/>
            <a:ext cx="337167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0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79BA6E-A7F2-4864-8737-6B8E031A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Machine learning: </a:t>
            </a:r>
            <a:r>
              <a:rPr lang="en-CA" sz="2400" dirty="0" err="1"/>
              <a:t>PreProcessing</a:t>
            </a:r>
            <a:r>
              <a:rPr lang="en-CA" sz="2400" dirty="0"/>
              <a:t>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EE469-3F42-4344-A7B9-BF52411F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One-hot encoding for categorical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Scaling numerical variables to a range between 0 and 1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Oversampling the minority class (Attritted Customers) using SMOTE to have a balanced dataset of 50% of each class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Split data into training and testing sets (with a 75:25 ratio)</a:t>
            </a:r>
          </a:p>
        </p:txBody>
      </p:sp>
    </p:spTree>
    <p:extLst>
      <p:ext uri="{BB962C8B-B14F-4D97-AF65-F5344CB8AC3E}">
        <p14:creationId xmlns:p14="http://schemas.microsoft.com/office/powerpoint/2010/main" val="222900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B92A-6DF2-42B5-83BA-C7CB97D2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Machine learning: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A44-02D7-49B0-8384-75364A8B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following classification algorithms were used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K-Nearest Neighbor (KNN)</a:t>
            </a:r>
          </a:p>
          <a:p>
            <a:pPr lvl="1"/>
            <a:r>
              <a:rPr lang="en-US" sz="2000" dirty="0"/>
              <a:t>Support vector machine (SVM)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Gradient Boosting</a:t>
            </a:r>
            <a:endParaRPr lang="en-CA" sz="2000" dirty="0"/>
          </a:p>
          <a:p>
            <a:r>
              <a:rPr lang="en-CA" dirty="0"/>
              <a:t>Accuracy, recall, cross validation scores were used to evaluate each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3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96E-ADFE-4EB8-A867-162A2579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Machine learning: Modeling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2E18D7-2377-473C-8053-8451BA5D4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89793"/>
              </p:ext>
            </p:extLst>
          </p:nvPr>
        </p:nvGraphicFramePr>
        <p:xfrm>
          <a:off x="1451083" y="2155944"/>
          <a:ext cx="9603772" cy="221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943">
                  <a:extLst>
                    <a:ext uri="{9D8B030D-6E8A-4147-A177-3AD203B41FA5}">
                      <a16:colId xmlns:a16="http://schemas.microsoft.com/office/drawing/2014/main" val="993920456"/>
                    </a:ext>
                  </a:extLst>
                </a:gridCol>
                <a:gridCol w="2400943">
                  <a:extLst>
                    <a:ext uri="{9D8B030D-6E8A-4147-A177-3AD203B41FA5}">
                      <a16:colId xmlns:a16="http://schemas.microsoft.com/office/drawing/2014/main" val="1686820651"/>
                    </a:ext>
                  </a:extLst>
                </a:gridCol>
                <a:gridCol w="2400943">
                  <a:extLst>
                    <a:ext uri="{9D8B030D-6E8A-4147-A177-3AD203B41FA5}">
                      <a16:colId xmlns:a16="http://schemas.microsoft.com/office/drawing/2014/main" val="189623030"/>
                    </a:ext>
                  </a:extLst>
                </a:gridCol>
                <a:gridCol w="2400943">
                  <a:extLst>
                    <a:ext uri="{9D8B030D-6E8A-4147-A177-3AD203B41FA5}">
                      <a16:colId xmlns:a16="http://schemas.microsoft.com/office/drawing/2014/main" val="4248478312"/>
                    </a:ext>
                  </a:extLst>
                </a:gridCol>
              </a:tblGrid>
              <a:tr h="168970">
                <a:tc>
                  <a:txBody>
                    <a:bodyPr/>
                    <a:lstStyle/>
                    <a:p>
                      <a:r>
                        <a:rPr lang="en-CA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CV 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72014"/>
                  </a:ext>
                </a:extLst>
              </a:tr>
              <a:tr h="372074">
                <a:tc>
                  <a:txBody>
                    <a:bodyPr/>
                    <a:lstStyle/>
                    <a:p>
                      <a:r>
                        <a:rPr lang="en-CA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25036"/>
                  </a:ext>
                </a:extLst>
              </a:tr>
              <a:tr h="372074">
                <a:tc>
                  <a:txBody>
                    <a:bodyPr/>
                    <a:lstStyle/>
                    <a:p>
                      <a:r>
                        <a:rPr lang="en-CA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50874"/>
                  </a:ext>
                </a:extLst>
              </a:tr>
              <a:tr h="372074">
                <a:tc>
                  <a:txBody>
                    <a:bodyPr/>
                    <a:lstStyle/>
                    <a:p>
                      <a:r>
                        <a:rPr lang="en-CA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6316"/>
                  </a:ext>
                </a:extLst>
              </a:tr>
              <a:tr h="372074">
                <a:tc>
                  <a:txBody>
                    <a:bodyPr/>
                    <a:lstStyle/>
                    <a:p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43126"/>
                  </a:ext>
                </a:extLst>
              </a:tr>
              <a:tr h="321368">
                <a:tc>
                  <a:txBody>
                    <a:bodyPr/>
                    <a:lstStyle/>
                    <a:p>
                      <a:r>
                        <a:rPr lang="en-CA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658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C5E7CA-C21D-4831-8665-5F379BFDC02A}"/>
              </a:ext>
            </a:extLst>
          </p:cNvPr>
          <p:cNvSpPr txBox="1"/>
          <p:nvPr/>
        </p:nvSpPr>
        <p:spPr>
          <a:xfrm>
            <a:off x="1451083" y="4710023"/>
            <a:ext cx="9603771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dirty="0"/>
              <a:t>Random Forest and Gradient Boosting yielded the best accuracy and CV test scores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dirty="0"/>
              <a:t>Hyperparameter tuning done on these 2 methods using randomized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60923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BF5-5003-4DDE-AE86-470A1BD5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Machine learning: Modeling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8A1C7F-04C8-4E35-AEDB-82FB422C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59730"/>
              </p:ext>
            </p:extLst>
          </p:nvPr>
        </p:nvGraphicFramePr>
        <p:xfrm>
          <a:off x="1450482" y="2872740"/>
          <a:ext cx="9604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3230367013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3537313649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2157710866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439232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CV 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9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0.9574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0. 9918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9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DD807E-27F8-48F7-8D18-A73E07416778}"/>
              </a:ext>
            </a:extLst>
          </p:cNvPr>
          <p:cNvSpPr txBox="1"/>
          <p:nvPr/>
        </p:nvSpPr>
        <p:spPr>
          <a:xfrm>
            <a:off x="1451083" y="1998205"/>
            <a:ext cx="9603771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dirty="0"/>
              <a:t>Results from using optimal parameters for Random Forest and Gradient Boosting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E172C-EB72-4D4C-B774-2EB5B68D093C}"/>
              </a:ext>
            </a:extLst>
          </p:cNvPr>
          <p:cNvSpPr txBox="1"/>
          <p:nvPr/>
        </p:nvSpPr>
        <p:spPr>
          <a:xfrm>
            <a:off x="1450482" y="4171241"/>
            <a:ext cx="960377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dirty="0"/>
              <a:t>The fewer false negatives the better the prediction model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dirty="0">
                <a:sym typeface="Wingdings" panose="05000000000000000000" pitchFamily="2" charset="2"/>
              </a:rPr>
              <a:t>	 Random Forest should be used for future predictions</a:t>
            </a:r>
          </a:p>
        </p:txBody>
      </p:sp>
    </p:spTree>
    <p:extLst>
      <p:ext uri="{BB962C8B-B14F-4D97-AF65-F5344CB8AC3E}">
        <p14:creationId xmlns:p14="http://schemas.microsoft.com/office/powerpoint/2010/main" val="391362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1A9A-6CF4-4385-A82B-28441DB1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Conclusions</a:t>
            </a:r>
            <a:endParaRPr lang="en-S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2F40-580B-44FB-B900-4C603157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21 original features were engineered into 29, all of which were used in predicting the attrition flag</a:t>
            </a:r>
          </a:p>
          <a:p>
            <a:r>
              <a:rPr lang="en-SG" sz="2800" dirty="0"/>
              <a:t>Random Forest provided the best results out of 5 supervised classification models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960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84C8-DF71-4771-827C-1B479F4A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Solutions</a:t>
            </a:r>
            <a:endParaRPr lang="en-S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17F9-E22C-47E4-9673-E4009772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Running the Random Forest model every month to find out if any existing customers are flagged as potential churners</a:t>
            </a:r>
          </a:p>
          <a:p>
            <a:r>
              <a:rPr lang="en-US" sz="2400" dirty="0"/>
              <a:t>Contact these customers to get feedback on the credit cards they own and the experience with the bank</a:t>
            </a:r>
          </a:p>
          <a:p>
            <a:r>
              <a:rPr lang="en-US" sz="2400" dirty="0"/>
              <a:t>Customize promotions for each group of customers</a:t>
            </a:r>
          </a:p>
        </p:txBody>
      </p:sp>
    </p:spTree>
    <p:extLst>
      <p:ext uri="{BB962C8B-B14F-4D97-AF65-F5344CB8AC3E}">
        <p14:creationId xmlns:p14="http://schemas.microsoft.com/office/powerpoint/2010/main" val="218291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6908-2E9A-4570-AB03-1EA9C557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Limitations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F338-44E3-4EC5-9675-2078762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Data was taken only in the last 12 months</a:t>
            </a:r>
          </a:p>
          <a:p>
            <a:pPr marL="457200" lvl="1" indent="0">
              <a:buNone/>
            </a:pPr>
            <a:r>
              <a:rPr lang="en-CA" sz="2600" dirty="0">
                <a:sym typeface="Wingdings" panose="05000000000000000000" pitchFamily="2" charset="2"/>
              </a:rPr>
              <a:t> Useful to incorporate data from at least another year for training the model</a:t>
            </a:r>
            <a:endParaRPr lang="en-CA" sz="2600" dirty="0"/>
          </a:p>
          <a:p>
            <a:r>
              <a:rPr lang="en-CA" sz="2800" dirty="0"/>
              <a:t>Many records lack demographic details (Unknown education level, income, marital status)</a:t>
            </a:r>
          </a:p>
          <a:p>
            <a:pPr marL="457200" lvl="1" indent="0">
              <a:buNone/>
            </a:pPr>
            <a:r>
              <a:rPr lang="en-CA" sz="2800" dirty="0">
                <a:sym typeface="Wingdings" panose="05000000000000000000" pitchFamily="2" charset="2"/>
              </a:rPr>
              <a:t> Reach out to customers to update these details</a:t>
            </a: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41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3800-E3F6-40A6-930E-4DFD51B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2638-A436-4D44-8A38-43BCE8DE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28600" rtl="0">
              <a:spcBef>
                <a:spcPts val="1200"/>
              </a:spcBef>
              <a:spcAft>
                <a:spcPts val="1200"/>
              </a:spcAft>
            </a:pPr>
            <a:r>
              <a:rPr lang="en-US" sz="2800" b="0" i="0" u="none" strike="noStrike" dirty="0">
                <a:effectLst/>
              </a:rPr>
              <a:t>ABC Bank management is concerned with 16% of customers leaving their credit card services in 2020</a:t>
            </a:r>
          </a:p>
          <a:p>
            <a:pPr indent="-228600" rtl="0">
              <a:spcBef>
                <a:spcPts val="1200"/>
              </a:spcBef>
              <a:spcAft>
                <a:spcPts val="1200"/>
              </a:spcAft>
            </a:pPr>
            <a:r>
              <a:rPr lang="en-US" sz="2800" b="0" i="0" u="none" strike="noStrike" dirty="0">
                <a:effectLst/>
              </a:rPr>
              <a:t>The bank wants to find data-driven solutions to encourage customers to continue using their cards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 </a:t>
            </a:r>
            <a:endParaRPr lang="en-US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13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63D7-54F4-4AAA-889D-5CA7757F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 err="1"/>
              <a:t>OBJECTives</a:t>
            </a:r>
            <a:endParaRPr lang="en-S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DD34-51AD-41BE-B8ED-3F487CA6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To increase service level to customers who are most likely to churn on credit cards.</a:t>
            </a:r>
          </a:p>
          <a:p>
            <a:r>
              <a:rPr lang="en-US" sz="3200" dirty="0"/>
              <a:t>To encourage credit card utilization to keep churn rate below 10% by the end of 2021.</a:t>
            </a:r>
          </a:p>
          <a:p>
            <a:pPr marL="0" indent="0">
              <a:buNone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304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522-832A-45B5-A717-B920D558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AC20-8896-4434-8EAB-98170FA2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err="1"/>
              <a:t>Analyze</a:t>
            </a:r>
            <a:r>
              <a:rPr lang="en-SG" sz="2800" dirty="0"/>
              <a:t> demographics, </a:t>
            </a:r>
            <a:r>
              <a:rPr lang="en-US" sz="2800" dirty="0"/>
              <a:t>banking and credit card usage details of more than 10,000 customers who have used at least 1 credit card issued by ABC Bank.</a:t>
            </a:r>
          </a:p>
          <a:p>
            <a:r>
              <a:rPr lang="en-SG" sz="2800" dirty="0"/>
              <a:t>Find out the main reasons that lead to credit card churning and come up with possible solutions to reduce churning rates.</a:t>
            </a:r>
          </a:p>
        </p:txBody>
      </p:sp>
    </p:spTree>
    <p:extLst>
      <p:ext uri="{BB962C8B-B14F-4D97-AF65-F5344CB8AC3E}">
        <p14:creationId xmlns:p14="http://schemas.microsoft.com/office/powerpoint/2010/main" val="19479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1B41-7082-435D-B5AE-C364625D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18D7-CF9F-4DC3-984C-C32295AE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Dataset downloaded from: </a:t>
            </a:r>
            <a:r>
              <a:rPr lang="en-CA" sz="2400" dirty="0">
                <a:hlinkClick r:id="rId2"/>
              </a:rPr>
              <a:t>Credit Card customers | Kaggle</a:t>
            </a:r>
            <a:endParaRPr lang="en-CA" sz="2400" dirty="0"/>
          </a:p>
          <a:p>
            <a:r>
              <a:rPr lang="en-CA" sz="2400" dirty="0"/>
              <a:t>File format: CSV</a:t>
            </a:r>
          </a:p>
          <a:p>
            <a:r>
              <a:rPr lang="en-CA" sz="2400" dirty="0"/>
              <a:t>10,120 records and 21 columns, each records represents a customer</a:t>
            </a:r>
          </a:p>
          <a:p>
            <a:r>
              <a:rPr lang="en-CA" sz="2400" dirty="0"/>
              <a:t>9 data columns are numerical columns, the rest are categorical.</a:t>
            </a:r>
          </a:p>
          <a:p>
            <a:r>
              <a:rPr lang="en-CA" sz="2400" dirty="0"/>
              <a:t>Target variable is Attrition Flag, which is a categorical variable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921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B5CF-8C2D-4740-A141-E3F9DA6B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 exploration:</a:t>
            </a:r>
            <a:br>
              <a:rPr lang="en-CA" sz="2400" dirty="0"/>
            </a:br>
            <a:r>
              <a:rPr lang="en-CA" sz="2400" dirty="0"/>
              <a:t>Class imbalance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31521-DB30-40CB-9E80-1A85A7B1C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Only 16.1% of all customer have churned on their credit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Might lead to prediction inaccuracies with too many false negatives (i.e. actual churners but labeled as “not churn”)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1D607-B8CC-4E7F-BA10-D290A3E0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39" y="1963090"/>
            <a:ext cx="3209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7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B43CA-167A-44E8-B24A-D145FB26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 Exploration: </a:t>
            </a:r>
            <a:br>
              <a:rPr lang="en-CA" sz="2400" dirty="0"/>
            </a:br>
            <a:r>
              <a:rPr lang="en-CA" sz="2400" dirty="0"/>
              <a:t>Education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F58E8A-1EB4-41D9-97B7-9A9A3D147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 number of people who have graduate degrees is the highest, followed by high school degree 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A considerable number of customers did not report their education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041486-5637-4AC7-BCEA-6227800C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77" y="1521822"/>
            <a:ext cx="3391889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EB5DA0-F98B-44FF-9A4B-DC9B066D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 exploration: </a:t>
            </a:r>
            <a:br>
              <a:rPr lang="en-CA" sz="2400" dirty="0"/>
            </a:br>
            <a:r>
              <a:rPr lang="en-CA" sz="2400" dirty="0"/>
              <a:t>number of bank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C75A1C-0561-4F22-987A-FD4ED7A2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Customers who have 4 with the bank are least likely to churn on their credit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People with 5 products account for the highest percentages of both “churned” and “not churn”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6D22A-6DBA-412B-9E8F-C889FB88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803" y="1698034"/>
            <a:ext cx="3367537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2CF8-5CDB-4D2A-95CA-451F0D54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Data exploration:</a:t>
            </a:r>
            <a:br>
              <a:rPr lang="en-CA" sz="2400" dirty="0"/>
            </a:br>
            <a:r>
              <a:rPr lang="en-CA" sz="2400" dirty="0"/>
              <a:t>contact frequency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FF94A-808D-4BE5-86CE-0C2C27C2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Customers contacting the bank 3 or more times will be more likely to churn on their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might not happy about regarding a product offered by the bank.</a:t>
            </a: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FE52B-700A-444E-A7AF-AD7C3C1C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701" y="1750422"/>
            <a:ext cx="3358012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603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6304</TotalTime>
  <Words>694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Rockwell</vt:lpstr>
      <vt:lpstr>Gallery</vt:lpstr>
      <vt:lpstr>Predicting the likelihood of credit card churn</vt:lpstr>
      <vt:lpstr>The problem</vt:lpstr>
      <vt:lpstr>OBJECTives</vt:lpstr>
      <vt:lpstr>Strategies</vt:lpstr>
      <vt:lpstr>Data information</vt:lpstr>
      <vt:lpstr>Data exploration: Class imbalance</vt:lpstr>
      <vt:lpstr>Data Exploration:  Education level</vt:lpstr>
      <vt:lpstr>Data exploration:  number of bank products</vt:lpstr>
      <vt:lpstr>Data exploration: contact frequency</vt:lpstr>
      <vt:lpstr>Data exploration: Transactions </vt:lpstr>
      <vt:lpstr>Machine learning: PreProcessing Steps</vt:lpstr>
      <vt:lpstr>Machine learning: Modeling</vt:lpstr>
      <vt:lpstr>Machine learning: Modeling</vt:lpstr>
      <vt:lpstr>Machine learning: Modeling</vt:lpstr>
      <vt:lpstr>Conclusions</vt:lpstr>
      <vt:lpstr>Solutions</vt:lpstr>
      <vt:lpstr>Limitations and future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Phong</dc:creator>
  <cp:lastModifiedBy>Phong</cp:lastModifiedBy>
  <cp:revision>34</cp:revision>
  <dcterms:created xsi:type="dcterms:W3CDTF">2021-05-06T17:27:37Z</dcterms:created>
  <dcterms:modified xsi:type="dcterms:W3CDTF">2021-09-27T14:47:50Z</dcterms:modified>
</cp:coreProperties>
</file>