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4020-49DF-45AE-B2BD-F96718E61688}" type="datetimeFigureOut">
              <a:rPr lang="en-US" smtClean="0"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4FBDC-EDCA-4319-8A40-87C4B5CE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2309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control.inp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48575" y="709063"/>
            <a:ext cx="120588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0.5e-06 0.3 0.  1.4e-04           '</a:t>
            </a:r>
            <a:r>
              <a:rPr lang="en-US" sz="2000" dirty="0" err="1"/>
              <a:t>dt</a:t>
            </a:r>
            <a:r>
              <a:rPr lang="en-US" sz="2000" dirty="0"/>
              <a:t> w alpha  beta (Rayleigh)'</a:t>
            </a:r>
          </a:p>
          <a:p>
            <a:r>
              <a:rPr lang="en-US" sz="2000" dirty="0"/>
              <a:t>0.3  50. 1000  50   10              '</a:t>
            </a:r>
            <a:r>
              <a:rPr lang="en-US" sz="2000" dirty="0" err="1"/>
              <a:t>tmax</a:t>
            </a:r>
            <a:r>
              <a:rPr lang="en-US" sz="2000" dirty="0"/>
              <a:t>, amplification factor, </a:t>
            </a:r>
            <a:r>
              <a:rPr lang="en-US" sz="2000" dirty="0" err="1"/>
              <a:t>pfreq</a:t>
            </a:r>
            <a:r>
              <a:rPr lang="en-US" sz="2000" dirty="0"/>
              <a:t>, pfreq2,pfreq3 '</a:t>
            </a:r>
          </a:p>
          <a:p>
            <a:r>
              <a:rPr lang="en-US" sz="2000" dirty="0"/>
              <a:t>1                                                 'number of materials '</a:t>
            </a:r>
          </a:p>
          <a:p>
            <a:r>
              <a:rPr lang="en-US" sz="2000" dirty="0"/>
              <a:t>35.7e09 2400. 0.000125 5. 20. 100. 0.6 0.2 0.005    '</a:t>
            </a:r>
            <a:r>
              <a:rPr lang="en-US" sz="2000" dirty="0" err="1"/>
              <a:t>Ec</a:t>
            </a:r>
            <a:r>
              <a:rPr lang="en-US" sz="2000" dirty="0"/>
              <a:t> rho </a:t>
            </a:r>
            <a:r>
              <a:rPr lang="en-US" sz="2000" dirty="0" err="1"/>
              <a:t>epscr</a:t>
            </a:r>
            <a:r>
              <a:rPr lang="en-US" sz="2000" dirty="0"/>
              <a:t> a1 a2 a3 b1 b2 </a:t>
            </a:r>
            <a:r>
              <a:rPr lang="en-US" sz="2000" dirty="0" err="1"/>
              <a:t>dsize</a:t>
            </a:r>
            <a:r>
              <a:rPr lang="en-US" sz="2000" dirty="0"/>
              <a:t> '</a:t>
            </a:r>
          </a:p>
          <a:p>
            <a:r>
              <a:rPr lang="en-US" sz="2000" dirty="0"/>
              <a:t>0 200e09 0.002625  0.1 550.0e06                                '</a:t>
            </a:r>
            <a:r>
              <a:rPr lang="en-US" sz="2000" dirty="0" err="1"/>
              <a:t>steelflag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ey</a:t>
            </a:r>
            <a:r>
              <a:rPr lang="en-US" sz="2000" dirty="0"/>
              <a:t>  </a:t>
            </a:r>
            <a:r>
              <a:rPr lang="en-US" sz="2000" dirty="0" err="1"/>
              <a:t>eult</a:t>
            </a:r>
            <a:r>
              <a:rPr lang="en-US" sz="2000" dirty="0"/>
              <a:t>  </a:t>
            </a:r>
            <a:r>
              <a:rPr lang="en-US" sz="2000" dirty="0" err="1"/>
              <a:t>sult</a:t>
            </a:r>
            <a:r>
              <a:rPr lang="en-US" sz="2000" dirty="0"/>
              <a:t> '</a:t>
            </a:r>
          </a:p>
          <a:p>
            <a:r>
              <a:rPr lang="en-US" sz="2000" dirty="0"/>
              <a:t>1                                                                                          'read </a:t>
            </a:r>
            <a:r>
              <a:rPr lang="en-US" sz="2000" dirty="0" err="1"/>
              <a:t>acc</a:t>
            </a:r>
            <a:r>
              <a:rPr lang="en-US" sz="2000" dirty="0"/>
              <a:t> file 0/1'</a:t>
            </a:r>
          </a:p>
          <a:p>
            <a:r>
              <a:rPr lang="en-US" sz="2000" dirty="0"/>
              <a:t>'acc2.inp'  0.0                                                                    '</a:t>
            </a:r>
            <a:r>
              <a:rPr lang="en-US" sz="2000" dirty="0" err="1"/>
              <a:t>acc</a:t>
            </a:r>
            <a:r>
              <a:rPr lang="en-US" sz="2000" dirty="0"/>
              <a:t> file </a:t>
            </a:r>
            <a:r>
              <a:rPr lang="en-US" sz="2000" dirty="0" err="1"/>
              <a:t>acc</a:t>
            </a:r>
            <a:r>
              <a:rPr lang="en-US" sz="2000" dirty="0"/>
              <a:t> multiplier'</a:t>
            </a:r>
          </a:p>
          <a:p>
            <a:r>
              <a:rPr lang="en-US" sz="2000" dirty="0"/>
              <a:t>1                                                                                           'number of existing cracks'</a:t>
            </a:r>
          </a:p>
          <a:p>
            <a:r>
              <a:rPr lang="en-US" sz="2000" dirty="0"/>
              <a:t>-0.1 0.775 0.361 0.775 1.0                                              'x1 y1 x2 y2 </a:t>
            </a:r>
            <a:r>
              <a:rPr lang="en-US" sz="2000" dirty="0" err="1"/>
              <a:t>strainm</a:t>
            </a:r>
            <a:r>
              <a:rPr lang="en-US" sz="2000" dirty="0"/>
              <a:t> for the crack'</a:t>
            </a:r>
          </a:p>
          <a:p>
            <a:r>
              <a:rPr lang="en-US" sz="2000" dirty="0"/>
              <a:t>0			                                             'read damage data - inactive 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" y="3879162"/>
            <a:ext cx="39172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, w, alpha, beta</a:t>
            </a:r>
          </a:p>
          <a:p>
            <a:r>
              <a:rPr lang="en-US" dirty="0" err="1"/>
              <a:t>ttmax</a:t>
            </a:r>
            <a:r>
              <a:rPr lang="en-US" dirty="0"/>
              <a:t>, amp, </a:t>
            </a:r>
            <a:r>
              <a:rPr lang="en-US" dirty="0" err="1">
                <a:solidFill>
                  <a:srgbClr val="FF0000"/>
                </a:solidFill>
              </a:rPr>
              <a:t>pfreq</a:t>
            </a:r>
            <a:r>
              <a:rPr lang="en-US" dirty="0">
                <a:solidFill>
                  <a:srgbClr val="FF0000"/>
                </a:solidFill>
              </a:rPr>
              <a:t>, pfreq2, pfreq3</a:t>
            </a:r>
          </a:p>
          <a:p>
            <a:r>
              <a:rPr lang="en-US" dirty="0" err="1">
                <a:solidFill>
                  <a:srgbClr val="FF0000"/>
                </a:solidFill>
              </a:rPr>
              <a:t>nmaterials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r>
              <a:rPr lang="en-US" dirty="0"/>
              <a:t>a1(</a:t>
            </a:r>
            <a:r>
              <a:rPr lang="en-US" dirty="0" err="1"/>
              <a:t>i</a:t>
            </a:r>
            <a:r>
              <a:rPr lang="en-US" dirty="0"/>
              <a:t>), a2(</a:t>
            </a:r>
            <a:r>
              <a:rPr lang="en-US" dirty="0" err="1"/>
              <a:t>i</a:t>
            </a:r>
            <a:r>
              <a:rPr lang="en-US" dirty="0"/>
              <a:t>), a3(</a:t>
            </a:r>
            <a:r>
              <a:rPr lang="en-US" dirty="0" err="1"/>
              <a:t>i</a:t>
            </a:r>
            <a:r>
              <a:rPr lang="en-US" dirty="0"/>
              <a:t>), b1(</a:t>
            </a:r>
            <a:r>
              <a:rPr lang="en-US" dirty="0" err="1"/>
              <a:t>i</a:t>
            </a:r>
            <a:r>
              <a:rPr lang="en-US" dirty="0"/>
              <a:t>), b2(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dsize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steelflag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ey</a:t>
            </a:r>
            <a:r>
              <a:rPr lang="en-US" dirty="0"/>
              <a:t>, </a:t>
            </a:r>
            <a:r>
              <a:rPr lang="en-US" dirty="0" err="1"/>
              <a:t>eult</a:t>
            </a:r>
            <a:r>
              <a:rPr lang="en-US" dirty="0"/>
              <a:t>, </a:t>
            </a:r>
            <a:r>
              <a:rPr lang="en-US" dirty="0" err="1"/>
              <a:t>sult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readacc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accfile</a:t>
            </a:r>
            <a:r>
              <a:rPr lang="en-US" dirty="0"/>
              <a:t>, </a:t>
            </a:r>
            <a:r>
              <a:rPr lang="en-US" dirty="0" err="1"/>
              <a:t>accmult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ncracks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xlevel1(</a:t>
            </a:r>
            <a:r>
              <a:rPr lang="en-US" dirty="0" err="1"/>
              <a:t>i</a:t>
            </a:r>
            <a:r>
              <a:rPr lang="en-US" dirty="0"/>
              <a:t>), ylevel1(</a:t>
            </a:r>
            <a:r>
              <a:rPr lang="en-US" dirty="0" err="1"/>
              <a:t>i</a:t>
            </a:r>
            <a:r>
              <a:rPr lang="en-US" dirty="0"/>
              <a:t>), xlevel2(</a:t>
            </a:r>
            <a:r>
              <a:rPr lang="en-US" dirty="0" err="1"/>
              <a:t>i</a:t>
            </a:r>
            <a:r>
              <a:rPr lang="en-US" dirty="0"/>
              <a:t>), ylevel2(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readdamage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5920" y="4206240"/>
            <a:ext cx="5328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Newton, meter, second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</a:t>
            </a:r>
            <a:r>
              <a:rPr lang="en-US" dirty="0" err="1"/>
              <a:t>mateials</a:t>
            </a:r>
            <a:r>
              <a:rPr lang="en-US" dirty="0"/>
              <a:t>/mass matrix is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readdamage</a:t>
            </a:r>
            <a:r>
              <a:rPr lang="en-US" dirty="0"/>
              <a:t> is 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steel/concrete -&gt; elastoplastic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pfreq</a:t>
            </a:r>
            <a:r>
              <a:rPr lang="en-US" dirty="0"/>
              <a:t>-&gt; print frequency for spatial distribution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pfreq2-&gt;  print frequency for screen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pfreq3-&gt; print frequency for temporal variation files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06753" y="124288"/>
            <a:ext cx="27733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Red color: Integer</a:t>
            </a:r>
          </a:p>
          <a:p>
            <a:r>
              <a:rPr lang="en-US" sz="2800" dirty="0"/>
              <a:t>Black color: real</a:t>
            </a:r>
          </a:p>
          <a:p>
            <a:r>
              <a:rPr lang="en-US" sz="2800" dirty="0">
                <a:solidFill>
                  <a:srgbClr val="00B0F0"/>
                </a:solidFill>
              </a:rPr>
              <a:t>Blue color: 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575" y="3879162"/>
            <a:ext cx="4473388" cy="282643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mesh.inp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48575" y="709063"/>
            <a:ext cx="12058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1347       17343   3.29828202000000       5.000000000000000E-002           number of nodes, elements, area, dx </a:t>
            </a:r>
          </a:p>
          <a:p>
            <a:r>
              <a:rPr lang="en-US" dirty="0"/>
              <a:t>           1  9.999999974752427E-007 -0.149999000000002                     0      dummy integer, x(1), y(1)</a:t>
            </a:r>
          </a:p>
          <a:p>
            <a:r>
              <a:rPr lang="en-US" dirty="0"/>
              <a:t>           2  9.999999974752427E-007 -9.999900000000250E-002           0      dummy integer, x(2), y(2)</a:t>
            </a:r>
          </a:p>
          <a:p>
            <a:r>
              <a:rPr lang="en-US" dirty="0"/>
              <a:t>           3  9.999999974752427E-007 -4.999900000000246E-002           0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           1           1           2     0     0.0      1                     dummy integer,  node 1, node 2, steel indicator, steel area, material type</a:t>
            </a:r>
          </a:p>
          <a:p>
            <a:r>
              <a:rPr lang="en-US" dirty="0"/>
              <a:t>           2           1           3     0     0.0      1</a:t>
            </a:r>
          </a:p>
          <a:p>
            <a:r>
              <a:rPr lang="en-US" dirty="0"/>
              <a:t>           3           1           4     0     0.0      1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560" y="3879161"/>
            <a:ext cx="5379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rgbClr val="FF0000"/>
                </a:solidFill>
              </a:rPr>
              <a:t> , </a:t>
            </a:r>
            <a:r>
              <a:rPr lang="en-US" dirty="0" err="1">
                <a:solidFill>
                  <a:srgbClr val="FF0000"/>
                </a:solidFill>
              </a:rPr>
              <a:t>nel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area, dx</a:t>
            </a:r>
          </a:p>
          <a:p>
            <a:r>
              <a:rPr lang="en-US" dirty="0">
                <a:solidFill>
                  <a:srgbClr val="FF0000"/>
                </a:solidFill>
              </a:rPr>
              <a:t>dummy</a:t>
            </a:r>
            <a:r>
              <a:rPr lang="en-US" dirty="0"/>
              <a:t>, </a:t>
            </a:r>
            <a:r>
              <a:rPr lang="en-US" dirty="0" err="1"/>
              <a:t>xcoord</a:t>
            </a:r>
            <a:r>
              <a:rPr lang="en-US" dirty="0"/>
              <a:t>(i,1), </a:t>
            </a:r>
            <a:r>
              <a:rPr lang="en-US" dirty="0" err="1"/>
              <a:t>xcoord</a:t>
            </a:r>
            <a:r>
              <a:rPr lang="en-US" dirty="0"/>
              <a:t>(i,2)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dummy, </a:t>
            </a:r>
            <a:r>
              <a:rPr lang="en-US" dirty="0" err="1">
                <a:solidFill>
                  <a:srgbClr val="FF0000"/>
                </a:solidFill>
              </a:rPr>
              <a:t>elnode</a:t>
            </a:r>
            <a:r>
              <a:rPr lang="en-US" dirty="0">
                <a:solidFill>
                  <a:srgbClr val="FF0000"/>
                </a:solidFill>
              </a:rPr>
              <a:t>(i,1), </a:t>
            </a:r>
            <a:r>
              <a:rPr lang="en-US" dirty="0" err="1">
                <a:solidFill>
                  <a:srgbClr val="FF0000"/>
                </a:solidFill>
              </a:rPr>
              <a:t>elnode</a:t>
            </a:r>
            <a:r>
              <a:rPr lang="en-US" dirty="0">
                <a:solidFill>
                  <a:srgbClr val="FF0000"/>
                </a:solidFill>
              </a:rPr>
              <a:t>(i,2), steel(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),</a:t>
            </a:r>
            <a:r>
              <a:rPr lang="en-US" dirty="0"/>
              <a:t> As(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>
                <a:solidFill>
                  <a:srgbClr val="FF0000"/>
                </a:solidFill>
              </a:rPr>
              <a:t>eltype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8856" y="3752312"/>
            <a:ext cx="5949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with node 1 and ends with node </a:t>
            </a:r>
            <a:r>
              <a:rPr lang="en-US" dirty="0" err="1"/>
              <a:t>nn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with element 1 and ends with element </a:t>
            </a:r>
            <a:r>
              <a:rPr lang="en-US" dirty="0" err="1"/>
              <a:t>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components of multiple materials work at this time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575" y="3879162"/>
            <a:ext cx="5372296" cy="1822391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2708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boundary.inp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48575" y="709063"/>
            <a:ext cx="120588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4 1 0 0 1                       node number 1, node number 2, increment, support condition (0 fixed, 1 free),  0 (stop) / 1 (continue) </a:t>
            </a:r>
          </a:p>
          <a:p>
            <a:r>
              <a:rPr lang="en-US" dirty="0"/>
              <a:t>8    11 1 0 0 1</a:t>
            </a:r>
          </a:p>
          <a:p>
            <a:r>
              <a:rPr lang="en-US" dirty="0"/>
              <a:t>48   51 1 0 0 1</a:t>
            </a:r>
          </a:p>
          <a:p>
            <a:r>
              <a:rPr lang="en-US" dirty="0"/>
              <a:t>103 106 1 0 0 1</a:t>
            </a:r>
          </a:p>
          <a:p>
            <a:r>
              <a:rPr lang="en-US" dirty="0"/>
              <a:t>158 161 1 0 0 1</a:t>
            </a:r>
          </a:p>
          <a:p>
            <a:r>
              <a:rPr lang="en-US" dirty="0"/>
              <a:t>213 216 1 0 0  0</a:t>
            </a:r>
          </a:p>
          <a:p>
            <a:r>
              <a:rPr lang="en-US" dirty="0"/>
              <a:t>1		     If boundaries are moving (1), if not (0)  (following lines are not read when it is set to 0)</a:t>
            </a:r>
          </a:p>
          <a:p>
            <a:r>
              <a:rPr lang="en-US" dirty="0"/>
              <a:t>-0.01 2		     velocity, direction</a:t>
            </a:r>
          </a:p>
          <a:p>
            <a:r>
              <a:rPr lang="en-US" dirty="0"/>
              <a:t>102 102 1 1                  node number 1, node number 2, increment,  0 (stop) / 1 (continue) </a:t>
            </a:r>
          </a:p>
          <a:p>
            <a:r>
              <a:rPr lang="en-US" dirty="0"/>
              <a:t>157 157 1 1</a:t>
            </a:r>
          </a:p>
          <a:p>
            <a:r>
              <a:rPr lang="en-US" dirty="0"/>
              <a:t>212 212 1 1</a:t>
            </a:r>
          </a:p>
          <a:p>
            <a:r>
              <a:rPr lang="en-US" dirty="0"/>
              <a:t>267 267 1 1</a:t>
            </a:r>
          </a:p>
          <a:p>
            <a:r>
              <a:rPr lang="en-US" dirty="0"/>
              <a:t>322 322 1 0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967" y="3278997"/>
            <a:ext cx="6687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boundaries are moving, do not list the same degree of freedom in both </a:t>
            </a:r>
            <a:r>
              <a:rPr lang="en-US" dirty="0">
                <a:solidFill>
                  <a:srgbClr val="FF0000"/>
                </a:solidFill>
              </a:rPr>
              <a:t>NF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NFM</a:t>
            </a:r>
            <a:r>
              <a:rPr lang="en-US" dirty="0"/>
              <a:t>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version, boundaries can only move in x- and y-directions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set fixed boundaries, the rest of the input file is not 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‘force-controlled’ simulation option in *.</a:t>
            </a:r>
            <a:r>
              <a:rPr lang="en-US" dirty="0" err="1"/>
              <a:t>loading.inp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Typically, this will not work together with time-dependent loads so set them to zero or remove them from *.</a:t>
            </a:r>
            <a:r>
              <a:rPr lang="en-US" dirty="0" err="1"/>
              <a:t>loading.inp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reactions calculated in the output files do not include the forces applied at degrees of freedom in the </a:t>
            </a:r>
            <a:r>
              <a:rPr lang="en-US" dirty="0">
                <a:solidFill>
                  <a:srgbClr val="FF0000"/>
                </a:solidFill>
              </a:rPr>
              <a:t>NFM</a:t>
            </a:r>
            <a:r>
              <a:rPr lang="en-US" dirty="0"/>
              <a:t>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651" y="1243954"/>
            <a:ext cx="139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NF LIST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7316" y="3294386"/>
            <a:ext cx="174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NFM LIST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output.inp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48575" y="709063"/>
            <a:ext cx="120588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                               'number of regular (time variation) monitor points '</a:t>
            </a:r>
          </a:p>
          <a:p>
            <a:r>
              <a:rPr lang="en-US" dirty="0"/>
              <a:t>102 1 1                             'monitor point node number, direction (x-&gt;1, y-&gt;2), displacement -&gt;1, velocity-&gt;2, acceleration-&gt;3'</a:t>
            </a:r>
          </a:p>
          <a:p>
            <a:r>
              <a:rPr lang="en-US" dirty="0"/>
              <a:t>102 1 2</a:t>
            </a:r>
          </a:p>
          <a:p>
            <a:r>
              <a:rPr lang="en-US" dirty="0"/>
              <a:t>102 1 3</a:t>
            </a:r>
          </a:p>
          <a:p>
            <a:r>
              <a:rPr lang="en-US" dirty="0"/>
              <a:t>2                                 'number of relative monitor points'</a:t>
            </a:r>
          </a:p>
          <a:p>
            <a:r>
              <a:rPr lang="en-US" dirty="0"/>
              <a:t>27 -26 2 2                        ‘monitor point node number 1, node number 2, direction, </a:t>
            </a:r>
            <a:r>
              <a:rPr lang="en-US" dirty="0" err="1"/>
              <a:t>disp</a:t>
            </a:r>
            <a:r>
              <a:rPr lang="en-US" dirty="0"/>
              <a:t>/</a:t>
            </a:r>
            <a:r>
              <a:rPr lang="en-US" dirty="0" err="1"/>
              <a:t>vel</a:t>
            </a:r>
            <a:r>
              <a:rPr lang="en-US" dirty="0"/>
              <a:t>/</a:t>
            </a:r>
            <a:r>
              <a:rPr lang="en-US" dirty="0" err="1"/>
              <a:t>acc</a:t>
            </a:r>
            <a:r>
              <a:rPr lang="en-US" dirty="0"/>
              <a:t>’</a:t>
            </a:r>
          </a:p>
          <a:p>
            <a:r>
              <a:rPr lang="en-US" dirty="0"/>
              <a:t>27 -26 2 1</a:t>
            </a:r>
          </a:p>
          <a:p>
            <a:r>
              <a:rPr lang="en-US" dirty="0"/>
              <a:t>2                                 'number of graphs as a function of support reactions'</a:t>
            </a:r>
          </a:p>
          <a:p>
            <a:r>
              <a:rPr lang="en-US" dirty="0"/>
              <a:t>-1  5                              ' -+support reaction and monitor number  -&gt; in this case  -</a:t>
            </a:r>
            <a:r>
              <a:rPr lang="en-US" dirty="0" err="1"/>
              <a:t>Rxn</a:t>
            </a:r>
            <a:r>
              <a:rPr lang="en-US" dirty="0"/>
              <a:t> in x direction</a:t>
            </a:r>
          </a:p>
          <a:p>
            <a:r>
              <a:rPr lang="en-US" dirty="0"/>
              <a:t>2   1		and relative displacement of node 27 (y direction) with respect to node 26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575" y="4275401"/>
            <a:ext cx="5255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nmonitor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monitor(i,1), monitor(i,2), monitor(i,3)</a:t>
            </a:r>
          </a:p>
          <a:p>
            <a:r>
              <a:rPr lang="en-US" dirty="0">
                <a:solidFill>
                  <a:srgbClr val="FF0000"/>
                </a:solidFill>
              </a:rPr>
              <a:t>nmonitor2</a:t>
            </a:r>
          </a:p>
          <a:p>
            <a:r>
              <a:rPr lang="en-US" dirty="0">
                <a:solidFill>
                  <a:srgbClr val="FF0000"/>
                </a:solidFill>
              </a:rPr>
              <a:t>monitor2(i,1), monitor2(i,2), monitor(i,3), monitor(i,4)</a:t>
            </a:r>
          </a:p>
          <a:p>
            <a:r>
              <a:rPr lang="en-US" dirty="0" err="1">
                <a:solidFill>
                  <a:srgbClr val="FF0000"/>
                </a:solidFill>
              </a:rPr>
              <a:t>nbase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base(i,1), base(i,2)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181" y="3486661"/>
            <a:ext cx="6687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regular monitor points (</a:t>
            </a:r>
            <a:r>
              <a:rPr lang="en-US" dirty="0" err="1"/>
              <a:t>nmonitor</a:t>
            </a:r>
            <a:r>
              <a:rPr lang="en-US" dirty="0"/>
              <a:t>), negative sign shouldn’t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relative monitor points (nmonitor2), negative/positive signs can be used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m1.txt., m2.txt, m3.txt…. are opened and their order is taken from this file. This order is used or B1.txt, B2.txt files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velocity in x-direction for node 102 as a function of time is in file m2.txt.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support reactions in x and y directions are used in files B1.txt, B2.txt… (</a:t>
            </a:r>
            <a:r>
              <a:rPr lang="en-US" dirty="0" err="1"/>
              <a:t>nbase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negative sign is used, -support reaction is written.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index (base(i,2)) is the monitor variable given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575" y="4175411"/>
            <a:ext cx="5255606" cy="195430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loading.inp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9060" y="2317324"/>
            <a:ext cx="5581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FF0000"/>
                </a:solidFill>
              </a:rPr>
              <a:t>externalloadtype,nvcont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tr-TR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nvcont2</a:t>
            </a:r>
            <a:r>
              <a:rPr lang="en-US" sz="1600" dirty="0"/>
              <a:t>,</a:t>
            </a:r>
            <a:r>
              <a:rPr lang="tr-TR" sz="1600" dirty="0" err="1"/>
              <a:t>vdesired,lambda</a:t>
            </a:r>
            <a:r>
              <a:rPr lang="en-US" sz="1600" dirty="0"/>
              <a:t> </a:t>
            </a:r>
          </a:p>
          <a:p>
            <a:r>
              <a:rPr lang="tr-TR" sz="1600" dirty="0" err="1">
                <a:solidFill>
                  <a:srgbClr val="FF0000"/>
                </a:solidFill>
              </a:rPr>
              <a:t>İgravity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tr-TR" sz="1600" dirty="0"/>
              <a:t>gravity,tphase1,gravityacclimit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18565" y="932329"/>
            <a:ext cx="10211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6 3 0.005 4.0e10   'force controlled 1  velocity controlled 2, monitor no, loading number, </a:t>
            </a:r>
            <a:r>
              <a:rPr lang="en-US" dirty="0" err="1"/>
              <a:t>vdesired</a:t>
            </a:r>
            <a:r>
              <a:rPr lang="en-US" dirty="0"/>
              <a:t>, lambda'</a:t>
            </a:r>
          </a:p>
          <a:p>
            <a:r>
              <a:rPr lang="en-US" dirty="0"/>
              <a:t>0                                  'gravity loading 0-&gt;no phase, 1-&gt; phase for gravity'</a:t>
            </a:r>
          </a:p>
          <a:p>
            <a:r>
              <a:rPr lang="en-US" dirty="0"/>
              <a:t>0.  0.02  0.001           'gravitational acceleration, phase1end (second), </a:t>
            </a:r>
            <a:r>
              <a:rPr lang="en-US" dirty="0" err="1"/>
              <a:t>maxacc</a:t>
            </a:r>
            <a:r>
              <a:rPr lang="en-US" dirty="0"/>
              <a:t>  (m/s^2)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9301" y="1855659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force controlled (</a:t>
            </a:r>
            <a:r>
              <a:rPr lang="en-US" dirty="0" err="1"/>
              <a:t>externalloadtype</a:t>
            </a:r>
            <a:r>
              <a:rPr lang="en-US" dirty="0"/>
              <a:t>=1)  option is selected, rest of the variables in the first line are not used in the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velocity controlled (</a:t>
            </a:r>
            <a:r>
              <a:rPr lang="en-US" dirty="0" err="1"/>
              <a:t>externalloadtype</a:t>
            </a:r>
            <a:r>
              <a:rPr lang="en-US" dirty="0"/>
              <a:t>=2)  option is selected, then rest of the variables in the first line are used in the control of the 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nvcont1 : the monitor number (see *.</a:t>
            </a:r>
            <a:r>
              <a:rPr lang="en-US" dirty="0" err="1"/>
              <a:t>output.inp</a:t>
            </a:r>
            <a:r>
              <a:rPr lang="en-US" dirty="0"/>
              <a:t> file for information) that will be used to control the force (it should be either absolute or relative velocity)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nvcont2 : number of the loading scenario (only a single loading scenario can be used)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lambda: lambda is a rate parameter (N/m). Its choice will determine how fast force will be adjusted to keep velocity near the desired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igravity</a:t>
            </a:r>
            <a:r>
              <a:rPr lang="en-US" dirty="0"/>
              <a:t>=1, a gravity loading phase is run during which gravitational acceleration is increased linearly from 0 to its original value g  (t from 0 to phase1end.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1 ends after phase1end is reached and maximum acceleration in the system is less than </a:t>
            </a:r>
            <a:r>
              <a:rPr lang="en-US" dirty="0" err="1"/>
              <a:t>gravityacclimit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igravity</a:t>
            </a:r>
            <a:r>
              <a:rPr lang="en-US" dirty="0"/>
              <a:t>=0, then phase 2 is run. If g is not equal to zero, weight is also taken into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060" y="2220692"/>
            <a:ext cx="4390241" cy="1015567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24288"/>
            <a:ext cx="410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*.</a:t>
            </a:r>
            <a:r>
              <a:rPr lang="en-US" sz="3200" dirty="0" err="1"/>
              <a:t>loading.inp</a:t>
            </a:r>
            <a:r>
              <a:rPr lang="en-US" sz="3200" dirty="0"/>
              <a:t>   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184" y="4856516"/>
            <a:ext cx="5581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nloads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i1,i2,i3,i4,i5</a:t>
            </a:r>
            <a:r>
              <a:rPr lang="en-US" dirty="0">
                <a:solidFill>
                  <a:srgbClr val="FF0000"/>
                </a:solidFill>
              </a:rPr>
              <a:t>           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-&gt; uniform</a:t>
            </a:r>
          </a:p>
          <a:p>
            <a:r>
              <a:rPr lang="tr-TR" dirty="0">
                <a:solidFill>
                  <a:srgbClr val="FF0000"/>
                </a:solidFill>
              </a:rPr>
              <a:t>i1,i2,i3,i5</a:t>
            </a:r>
            <a:r>
              <a:rPr lang="en-US" dirty="0">
                <a:solidFill>
                  <a:srgbClr val="FF0000"/>
                </a:solidFill>
              </a:rPr>
              <a:t>               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-&gt; triangular</a:t>
            </a:r>
          </a:p>
          <a:p>
            <a:r>
              <a:rPr lang="tr-TR" dirty="0" err="1">
                <a:solidFill>
                  <a:srgbClr val="FF0000"/>
                </a:solidFill>
              </a:rPr>
              <a:t>tri</a:t>
            </a:r>
            <a:r>
              <a:rPr lang="tr-TR" dirty="0">
                <a:solidFill>
                  <a:srgbClr val="FF0000"/>
                </a:solidFill>
              </a:rPr>
              <a:t>(i,1)</a:t>
            </a:r>
            <a:r>
              <a:rPr lang="tr-TR" dirty="0"/>
              <a:t>,</a:t>
            </a:r>
            <a:r>
              <a:rPr lang="tr-TR" dirty="0" err="1"/>
              <a:t>trif</a:t>
            </a:r>
            <a:r>
              <a:rPr lang="tr-TR" dirty="0"/>
              <a:t>(i,1),</a:t>
            </a:r>
            <a:r>
              <a:rPr lang="tr-TR" dirty="0" err="1">
                <a:solidFill>
                  <a:srgbClr val="FF0000"/>
                </a:solidFill>
              </a:rPr>
              <a:t>tri</a:t>
            </a:r>
            <a:r>
              <a:rPr lang="tr-TR" dirty="0">
                <a:solidFill>
                  <a:srgbClr val="FF0000"/>
                </a:solidFill>
              </a:rPr>
              <a:t>(i,2)</a:t>
            </a:r>
            <a:r>
              <a:rPr lang="tr-TR" dirty="0"/>
              <a:t>,</a:t>
            </a:r>
            <a:r>
              <a:rPr lang="tr-TR" dirty="0" err="1"/>
              <a:t>trif</a:t>
            </a:r>
            <a:r>
              <a:rPr lang="tr-TR" dirty="0"/>
              <a:t>(i,2),</a:t>
            </a:r>
            <a:r>
              <a:rPr lang="tr-TR" dirty="0" err="1"/>
              <a:t>trif</a:t>
            </a:r>
            <a:r>
              <a:rPr lang="tr-TR" dirty="0"/>
              <a:t>(i,3),</a:t>
            </a:r>
            <a:r>
              <a:rPr lang="tr-TR" dirty="0" err="1"/>
              <a:t>trif</a:t>
            </a:r>
            <a:r>
              <a:rPr lang="tr-TR" dirty="0"/>
              <a:t>(i,4)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-&gt; triangular</a:t>
            </a:r>
          </a:p>
          <a:p>
            <a:r>
              <a:rPr lang="tr-TR" dirty="0" err="1"/>
              <a:t>loadingvalue</a:t>
            </a:r>
            <a:r>
              <a:rPr lang="tr-TR" dirty="0"/>
              <a:t>(i,k,1),</a:t>
            </a:r>
            <a:r>
              <a:rPr lang="tr-TR" dirty="0" err="1"/>
              <a:t>loadingvalue</a:t>
            </a:r>
            <a:r>
              <a:rPr lang="tr-TR" dirty="0"/>
              <a:t>(i,k,2),</a:t>
            </a:r>
            <a:r>
              <a:rPr lang="tr-TR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586" y="709063"/>
            <a:ext cx="71665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             'number of different loadings '</a:t>
            </a:r>
          </a:p>
          <a:p>
            <a:r>
              <a:rPr lang="en-US" dirty="0"/>
              <a:t>1                    '1 uniform 2 triangular 3 originating from a specified point'</a:t>
            </a:r>
          </a:p>
          <a:p>
            <a:r>
              <a:rPr lang="en-US" dirty="0"/>
              <a:t>94 102 1 1 0         'node </a:t>
            </a:r>
            <a:r>
              <a:rPr lang="en-US" dirty="0" err="1"/>
              <a:t>i</a:t>
            </a:r>
            <a:r>
              <a:rPr lang="en-US" dirty="0"/>
              <a:t>, node j, increment, direction, 0 stop 1 continue'</a:t>
            </a:r>
          </a:p>
          <a:p>
            <a:r>
              <a:rPr lang="en-US" dirty="0"/>
              <a:t>0.0        0.0  1     't1 f1 1/0'</a:t>
            </a:r>
          </a:p>
          <a:p>
            <a:r>
              <a:rPr lang="en-US" dirty="0"/>
              <a:t>0.001      0.   1</a:t>
            </a:r>
          </a:p>
          <a:p>
            <a:r>
              <a:rPr lang="en-US" dirty="0"/>
              <a:t>0.002      0.   0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5    7 1 1</a:t>
            </a:r>
          </a:p>
          <a:p>
            <a:r>
              <a:rPr lang="en-US" dirty="0"/>
              <a:t>15  47 1 1</a:t>
            </a:r>
          </a:p>
          <a:p>
            <a:r>
              <a:rPr lang="en-US" dirty="0"/>
              <a:t>88 102 1 0</a:t>
            </a:r>
          </a:p>
          <a:p>
            <a:r>
              <a:rPr lang="en-US" dirty="0"/>
              <a:t>5 1. 102 0. 1. 0.        </a:t>
            </a:r>
          </a:p>
          <a:p>
            <a:r>
              <a:rPr lang="en-US" dirty="0"/>
              <a:t>0.0     0.0    1</a:t>
            </a:r>
          </a:p>
          <a:p>
            <a:r>
              <a:rPr lang="en-US" dirty="0"/>
              <a:t>0.01     10000.     1</a:t>
            </a:r>
          </a:p>
          <a:p>
            <a:r>
              <a:rPr lang="en-US" dirty="0"/>
              <a:t>0.015    10000.     1</a:t>
            </a:r>
          </a:p>
          <a:p>
            <a:r>
              <a:rPr lang="en-US" dirty="0"/>
              <a:t>0.020      0.     0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7208" y="1540060"/>
            <a:ext cx="6687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force not force/length or force/area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Continous</a:t>
            </a:r>
            <a:r>
              <a:rPr lang="en-US" dirty="0"/>
              <a:t> input for nodes or force(t) can be provided using the control integer at the end of the line (1=continue, 0=stop)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uniform loading direction will be either x or y direction whereas for triangular loading, direction is in the unit vector direction (</a:t>
            </a:r>
            <a:r>
              <a:rPr lang="en-US" dirty="0" err="1"/>
              <a:t>trif</a:t>
            </a:r>
            <a:r>
              <a:rPr lang="en-US" dirty="0"/>
              <a:t>(i,3), </a:t>
            </a:r>
            <a:r>
              <a:rPr lang="en-US" dirty="0" err="1"/>
              <a:t>trif</a:t>
            </a:r>
            <a:r>
              <a:rPr lang="en-US" dirty="0"/>
              <a:t>(i,4))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Triangular loading also works for </a:t>
            </a:r>
            <a:r>
              <a:rPr lang="en-US" dirty="0" err="1"/>
              <a:t>trapezoridal</a:t>
            </a:r>
            <a:r>
              <a:rPr lang="en-US" dirty="0"/>
              <a:t> loads/uniform loads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trif</a:t>
            </a:r>
            <a:r>
              <a:rPr lang="en-US" dirty="0"/>
              <a:t>(i,1) and </a:t>
            </a:r>
            <a:r>
              <a:rPr lang="en-US" dirty="0" err="1"/>
              <a:t>trif</a:t>
            </a:r>
            <a:r>
              <a:rPr lang="en-US" dirty="0"/>
              <a:t>(i,2) are not magnitudes, they are representative of force ratios.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Take, for example, the larger force </a:t>
            </a:r>
            <a:r>
              <a:rPr lang="en-US" dirty="0" err="1"/>
              <a:t>trif</a:t>
            </a:r>
            <a:r>
              <a:rPr lang="en-US" dirty="0"/>
              <a:t>(i,1) = 1 and smaller </a:t>
            </a:r>
            <a:r>
              <a:rPr lang="en-US" dirty="0" err="1"/>
              <a:t>trif</a:t>
            </a:r>
            <a:r>
              <a:rPr lang="en-US" dirty="0"/>
              <a:t>(i,2)=0.5 . It becomes a trapezoidal loading. If you take </a:t>
            </a:r>
            <a:r>
              <a:rPr lang="en-US" dirty="0" err="1"/>
              <a:t>trif</a:t>
            </a:r>
            <a:r>
              <a:rPr lang="en-US" dirty="0"/>
              <a:t>(i,2)=0,  it becomes a triangular loading. 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67413" y="2354554"/>
            <a:ext cx="8890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3954203" y="4437191"/>
            <a:ext cx="8890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0431" y="2342270"/>
            <a:ext cx="1018221" cy="21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4323" y="42969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tri(i,1)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3077283" y="211721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tri(i,2)</a:t>
            </a:r>
            <a:endParaRPr lang="tr-TR" dirty="0"/>
          </a:p>
        </p:txBody>
      </p:sp>
      <p:sp>
        <p:nvSpPr>
          <p:cNvPr id="15" name="Oval 14"/>
          <p:cNvSpPr/>
          <p:nvPr/>
        </p:nvSpPr>
        <p:spPr>
          <a:xfrm>
            <a:off x="3174802" y="2794910"/>
            <a:ext cx="8890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3437988" y="3380833"/>
            <a:ext cx="8890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3730764" y="3961794"/>
            <a:ext cx="88900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35980" y="4395473"/>
            <a:ext cx="1018223" cy="8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49094" y="2339410"/>
            <a:ext cx="530765" cy="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51199" y="2354554"/>
            <a:ext cx="516214" cy="20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61961" y="2769607"/>
            <a:ext cx="612841" cy="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09306" y="3355530"/>
            <a:ext cx="739368" cy="6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68381" y="3904932"/>
            <a:ext cx="863895" cy="9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7389" y="441326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trif</a:t>
            </a:r>
            <a:r>
              <a:rPr lang="en-US" dirty="0"/>
              <a:t>(i,1)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2292364" y="19932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trif</a:t>
            </a:r>
            <a:r>
              <a:rPr lang="en-US" dirty="0"/>
              <a:t>(i,2)</a:t>
            </a:r>
            <a:endParaRPr lang="tr-TR" dirty="0"/>
          </a:p>
        </p:txBody>
      </p:sp>
      <p:sp>
        <p:nvSpPr>
          <p:cNvPr id="37" name="TextBox 36"/>
          <p:cNvSpPr txBox="1"/>
          <p:nvPr/>
        </p:nvSpPr>
        <p:spPr>
          <a:xfrm>
            <a:off x="3631895" y="3168994"/>
            <a:ext cx="184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normal</a:t>
            </a:r>
          </a:p>
          <a:p>
            <a:r>
              <a:rPr lang="en-US" dirty="0"/>
              <a:t>= (</a:t>
            </a:r>
            <a:r>
              <a:rPr lang="en-US" dirty="0" err="1"/>
              <a:t>trif</a:t>
            </a:r>
            <a:r>
              <a:rPr lang="en-US" dirty="0"/>
              <a:t>(i,3),</a:t>
            </a:r>
            <a:r>
              <a:rPr lang="en-US" dirty="0" err="1"/>
              <a:t>trif</a:t>
            </a:r>
            <a:r>
              <a:rPr lang="en-US" dirty="0"/>
              <a:t>(i,4))</a:t>
            </a:r>
            <a:endParaRPr lang="tr-TR" dirty="0"/>
          </a:p>
        </p:txBody>
      </p:sp>
      <p:sp>
        <p:nvSpPr>
          <p:cNvPr id="23" name="Rectangle 22"/>
          <p:cNvSpPr/>
          <p:nvPr/>
        </p:nvSpPr>
        <p:spPr>
          <a:xfrm>
            <a:off x="135527" y="4904272"/>
            <a:ext cx="4214684" cy="170657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595" y="135166"/>
            <a:ext cx="1175272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Files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temporal files are written in the gravitational loading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text ‘</a:t>
            </a:r>
            <a:r>
              <a:rPr lang="en-US" sz="2800" dirty="0" err="1"/>
              <a:t>zzz</a:t>
            </a:r>
            <a:r>
              <a:rPr lang="en-US" sz="2800" dirty="0"/>
              <a:t>’ is replaced by the time step number for spatial distribution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m1.txt, m2.txt, m3.txt… : monitor files (functions of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b1.txt, b2.txt…: monitor values as a function of support reactions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rxn1.txt, rxn2.txt: support reactions as a function of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strain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strain for undamaged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strain for all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strainm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.txt, stp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maximum strain for elements (with damage)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damage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a measure of damage for nodes (1 intact, 0.5 fractured, 0 unattached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ux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.txt, uy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displacement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vx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.txt, vy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velocity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accx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.txt, accy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acceleration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uuu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.txt, vvv</a:t>
            </a:r>
            <a:r>
              <a:rPr lang="en-US" sz="2800" dirty="0">
                <a:solidFill>
                  <a:srgbClr val="FF0000"/>
                </a:solidFill>
              </a:rPr>
              <a:t>zzz</a:t>
            </a:r>
            <a:r>
              <a:rPr lang="en-US" sz="2800" dirty="0"/>
              <a:t>.txt: magnitude of displacement and velocity vectors</a:t>
            </a:r>
          </a:p>
        </p:txBody>
      </p:sp>
    </p:spTree>
    <p:extLst>
      <p:ext uri="{BB962C8B-B14F-4D97-AF65-F5344CB8AC3E}">
        <p14:creationId xmlns:p14="http://schemas.microsoft.com/office/powerpoint/2010/main" val="233078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1733</Words>
  <Application>Microsoft Office PowerPoint</Application>
  <PresentationFormat>Geniş ekran</PresentationFormat>
  <Paragraphs>166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KAGANTUNCAY</dc:creator>
  <cp:lastModifiedBy>Ozgun Elpek</cp:lastModifiedBy>
  <cp:revision>22</cp:revision>
  <dcterms:created xsi:type="dcterms:W3CDTF">2017-03-19T09:42:01Z</dcterms:created>
  <dcterms:modified xsi:type="dcterms:W3CDTF">2017-09-26T22:22:19Z</dcterms:modified>
</cp:coreProperties>
</file>