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257" r:id="rId4"/>
    <p:sldId id="258" r:id="rId5"/>
    <p:sldId id="266" r:id="rId6"/>
    <p:sldId id="260" r:id="rId7"/>
    <p:sldId id="261" r:id="rId8"/>
    <p:sldId id="262" r:id="rId9"/>
    <p:sldId id="263" r:id="rId10"/>
    <p:sldId id="264" r:id="rId11"/>
    <p:sldId id="265"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App FLOTASNET OnRoute</a:t>
            </a:r>
            <a:endParaRPr lang="es-E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F5752A-54B5-403A-AA45-1556C03C1AE5}" type="datetimeFigureOut">
              <a:rPr lang="es-ES" smtClean="0"/>
              <a:t>29/07/2014</a:t>
            </a:fld>
            <a:endParaRPr lang="es-E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588266-D61E-48E7-A6ED-F5819180E89E}" type="slidenum">
              <a:rPr lang="es-ES" smtClean="0"/>
              <a:t>‹#›</a:t>
            </a:fld>
            <a:endParaRPr lang="es-ES"/>
          </a:p>
        </p:txBody>
      </p:sp>
    </p:spTree>
    <p:extLst>
      <p:ext uri="{BB962C8B-B14F-4D97-AF65-F5344CB8AC3E}">
        <p14:creationId xmlns:p14="http://schemas.microsoft.com/office/powerpoint/2010/main" val="35121175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App FLOTASNET OnRoute</a:t>
            </a:r>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8117EA-92EA-402A-83D7-8099D2C6925B}" type="datetimeFigureOut">
              <a:rPr lang="es-ES" smtClean="0"/>
              <a:t>29/07/2014</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EF0A60-3E39-409A-B03C-8EFA6F45C08B}" type="slidenum">
              <a:rPr lang="es-ES" smtClean="0"/>
              <a:t>‹#›</a:t>
            </a:fld>
            <a:endParaRPr lang="es-ES"/>
          </a:p>
        </p:txBody>
      </p:sp>
    </p:spTree>
    <p:extLst>
      <p:ext uri="{BB962C8B-B14F-4D97-AF65-F5344CB8AC3E}">
        <p14:creationId xmlns:p14="http://schemas.microsoft.com/office/powerpoint/2010/main" val="28659953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Tree>
    <p:extLst>
      <p:ext uri="{BB962C8B-B14F-4D97-AF65-F5344CB8AC3E}">
        <p14:creationId xmlns:p14="http://schemas.microsoft.com/office/powerpoint/2010/main" val="80853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F20B21F2-9F5A-4750-9B19-04C124E5974F}" type="datetime1">
              <a:rPr lang="es-ES" smtClean="0"/>
              <a:t>29/07/2014</a:t>
            </a:fld>
            <a:endParaRPr lang="es-ES"/>
          </a:p>
        </p:txBody>
      </p:sp>
      <p:sp>
        <p:nvSpPr>
          <p:cNvPr id="5" name="Footer Placeholder 4"/>
          <p:cNvSpPr>
            <a:spLocks noGrp="1"/>
          </p:cNvSpPr>
          <p:nvPr>
            <p:ph type="ftr" sz="quarter" idx="11"/>
          </p:nvPr>
        </p:nvSpPr>
        <p:spPr/>
        <p:txBody>
          <a:bodyPr/>
          <a:lstStyle/>
          <a:p>
            <a:r>
              <a:rPr lang="es-ES" smtClean="0"/>
              <a:t>elperroverde.com</a:t>
            </a:r>
            <a:endParaRPr lang="es-ES"/>
          </a:p>
        </p:txBody>
      </p:sp>
      <p:sp>
        <p:nvSpPr>
          <p:cNvPr id="6" name="Slide Number Placeholder 5"/>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288079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8CCA692-809C-4951-8ECD-5C2D420ADB42}" type="datetime1">
              <a:rPr lang="es-ES" smtClean="0"/>
              <a:t>29/07/2014</a:t>
            </a:fld>
            <a:endParaRPr lang="es-ES"/>
          </a:p>
        </p:txBody>
      </p:sp>
      <p:sp>
        <p:nvSpPr>
          <p:cNvPr id="5" name="Footer Placeholder 4"/>
          <p:cNvSpPr>
            <a:spLocks noGrp="1"/>
          </p:cNvSpPr>
          <p:nvPr>
            <p:ph type="ftr" sz="quarter" idx="11"/>
          </p:nvPr>
        </p:nvSpPr>
        <p:spPr/>
        <p:txBody>
          <a:bodyPr/>
          <a:lstStyle/>
          <a:p>
            <a:r>
              <a:rPr lang="es-ES" smtClean="0"/>
              <a:t>elperroverde.com</a:t>
            </a:r>
            <a:endParaRPr lang="es-ES"/>
          </a:p>
        </p:txBody>
      </p:sp>
      <p:sp>
        <p:nvSpPr>
          <p:cNvPr id="6" name="Slide Number Placeholder 5"/>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204225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6DE5687C-9D3B-4B2F-AFD6-24A4E2DB2EA4}" type="datetime1">
              <a:rPr lang="es-ES" smtClean="0"/>
              <a:t>29/07/2014</a:t>
            </a:fld>
            <a:endParaRPr lang="es-ES"/>
          </a:p>
        </p:txBody>
      </p:sp>
      <p:sp>
        <p:nvSpPr>
          <p:cNvPr id="5" name="Footer Placeholder 4"/>
          <p:cNvSpPr>
            <a:spLocks noGrp="1"/>
          </p:cNvSpPr>
          <p:nvPr>
            <p:ph type="ftr" sz="quarter" idx="11"/>
          </p:nvPr>
        </p:nvSpPr>
        <p:spPr/>
        <p:txBody>
          <a:bodyPr/>
          <a:lstStyle/>
          <a:p>
            <a:r>
              <a:rPr lang="es-ES" smtClean="0"/>
              <a:t>elperroverde.com</a:t>
            </a:r>
            <a:endParaRPr lang="es-ES"/>
          </a:p>
        </p:txBody>
      </p:sp>
      <p:sp>
        <p:nvSpPr>
          <p:cNvPr id="6" name="Slide Number Placeholder 5"/>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41881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AFA137EC-9CD3-4333-A869-4FAA4CB3D054}" type="datetime1">
              <a:rPr lang="es-ES" smtClean="0"/>
              <a:t>29/07/2014</a:t>
            </a:fld>
            <a:endParaRPr lang="es-ES"/>
          </a:p>
        </p:txBody>
      </p:sp>
      <p:sp>
        <p:nvSpPr>
          <p:cNvPr id="5" name="Footer Placeholder 4"/>
          <p:cNvSpPr>
            <a:spLocks noGrp="1"/>
          </p:cNvSpPr>
          <p:nvPr>
            <p:ph type="ftr" sz="quarter" idx="11"/>
          </p:nvPr>
        </p:nvSpPr>
        <p:spPr/>
        <p:txBody>
          <a:bodyPr/>
          <a:lstStyle/>
          <a:p>
            <a:r>
              <a:rPr lang="es-ES" smtClean="0"/>
              <a:t>elperroverde.com</a:t>
            </a:r>
            <a:endParaRPr lang="es-ES"/>
          </a:p>
        </p:txBody>
      </p:sp>
      <p:sp>
        <p:nvSpPr>
          <p:cNvPr id="6" name="Slide Number Placeholder 5"/>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179282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57CB4-71EB-4EBE-9953-FEA4E69A46A1}" type="datetime1">
              <a:rPr lang="es-ES" smtClean="0"/>
              <a:t>29/07/2014</a:t>
            </a:fld>
            <a:endParaRPr lang="es-ES"/>
          </a:p>
        </p:txBody>
      </p:sp>
      <p:sp>
        <p:nvSpPr>
          <p:cNvPr id="5" name="Footer Placeholder 4"/>
          <p:cNvSpPr>
            <a:spLocks noGrp="1"/>
          </p:cNvSpPr>
          <p:nvPr>
            <p:ph type="ftr" sz="quarter" idx="11"/>
          </p:nvPr>
        </p:nvSpPr>
        <p:spPr/>
        <p:txBody>
          <a:bodyPr/>
          <a:lstStyle/>
          <a:p>
            <a:r>
              <a:rPr lang="es-ES" smtClean="0"/>
              <a:t>elperroverde.com</a:t>
            </a:r>
            <a:endParaRPr lang="es-ES"/>
          </a:p>
        </p:txBody>
      </p:sp>
      <p:sp>
        <p:nvSpPr>
          <p:cNvPr id="6" name="Slide Number Placeholder 5"/>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390002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4DCD47E2-A958-4CEC-AE0A-58CE61D409A6}" type="datetime1">
              <a:rPr lang="es-ES" smtClean="0"/>
              <a:t>29/07/2014</a:t>
            </a:fld>
            <a:endParaRPr lang="es-ES"/>
          </a:p>
        </p:txBody>
      </p:sp>
      <p:sp>
        <p:nvSpPr>
          <p:cNvPr id="6" name="Footer Placeholder 5"/>
          <p:cNvSpPr>
            <a:spLocks noGrp="1"/>
          </p:cNvSpPr>
          <p:nvPr>
            <p:ph type="ftr" sz="quarter" idx="11"/>
          </p:nvPr>
        </p:nvSpPr>
        <p:spPr/>
        <p:txBody>
          <a:bodyPr/>
          <a:lstStyle/>
          <a:p>
            <a:r>
              <a:rPr lang="es-ES" smtClean="0"/>
              <a:t>elperroverde.com</a:t>
            </a:r>
            <a:endParaRPr lang="es-ES"/>
          </a:p>
        </p:txBody>
      </p:sp>
      <p:sp>
        <p:nvSpPr>
          <p:cNvPr id="7" name="Slide Number Placeholder 6"/>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293028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D5AA1480-CDB6-4CA6-B2E3-F81B171DABB5}" type="datetime1">
              <a:rPr lang="es-ES" smtClean="0"/>
              <a:t>29/07/2014</a:t>
            </a:fld>
            <a:endParaRPr lang="es-ES"/>
          </a:p>
        </p:txBody>
      </p:sp>
      <p:sp>
        <p:nvSpPr>
          <p:cNvPr id="8" name="Footer Placeholder 7"/>
          <p:cNvSpPr>
            <a:spLocks noGrp="1"/>
          </p:cNvSpPr>
          <p:nvPr>
            <p:ph type="ftr" sz="quarter" idx="11"/>
          </p:nvPr>
        </p:nvSpPr>
        <p:spPr/>
        <p:txBody>
          <a:bodyPr/>
          <a:lstStyle/>
          <a:p>
            <a:r>
              <a:rPr lang="es-ES" smtClean="0"/>
              <a:t>elperroverde.com</a:t>
            </a:r>
            <a:endParaRPr lang="es-ES"/>
          </a:p>
        </p:txBody>
      </p:sp>
      <p:sp>
        <p:nvSpPr>
          <p:cNvPr id="9" name="Slide Number Placeholder 8"/>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232427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96C5F378-99A7-4986-B2D3-CED3F013847F}" type="datetime1">
              <a:rPr lang="es-ES" smtClean="0"/>
              <a:t>29/07/2014</a:t>
            </a:fld>
            <a:endParaRPr lang="es-ES"/>
          </a:p>
        </p:txBody>
      </p:sp>
      <p:sp>
        <p:nvSpPr>
          <p:cNvPr id="4" name="Footer Placeholder 3"/>
          <p:cNvSpPr>
            <a:spLocks noGrp="1"/>
          </p:cNvSpPr>
          <p:nvPr>
            <p:ph type="ftr" sz="quarter" idx="11"/>
          </p:nvPr>
        </p:nvSpPr>
        <p:spPr/>
        <p:txBody>
          <a:bodyPr/>
          <a:lstStyle/>
          <a:p>
            <a:r>
              <a:rPr lang="es-ES" smtClean="0"/>
              <a:t>elperroverde.com</a:t>
            </a:r>
            <a:endParaRPr lang="es-ES"/>
          </a:p>
        </p:txBody>
      </p:sp>
      <p:sp>
        <p:nvSpPr>
          <p:cNvPr id="5" name="Slide Number Placeholder 4"/>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217168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B9E0A-626F-4D3B-941F-C940EFC624AD}" type="datetime1">
              <a:rPr lang="es-ES" smtClean="0"/>
              <a:t>29/07/2014</a:t>
            </a:fld>
            <a:endParaRPr lang="es-ES"/>
          </a:p>
        </p:txBody>
      </p:sp>
      <p:sp>
        <p:nvSpPr>
          <p:cNvPr id="3" name="Footer Placeholder 2"/>
          <p:cNvSpPr>
            <a:spLocks noGrp="1"/>
          </p:cNvSpPr>
          <p:nvPr>
            <p:ph type="ftr" sz="quarter" idx="11"/>
          </p:nvPr>
        </p:nvSpPr>
        <p:spPr/>
        <p:txBody>
          <a:bodyPr/>
          <a:lstStyle/>
          <a:p>
            <a:r>
              <a:rPr lang="es-ES" smtClean="0"/>
              <a:t>elperroverde.com</a:t>
            </a:r>
            <a:endParaRPr lang="es-ES"/>
          </a:p>
        </p:txBody>
      </p:sp>
      <p:sp>
        <p:nvSpPr>
          <p:cNvPr id="4" name="Slide Number Placeholder 3"/>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52462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21325-0F2E-4D1A-959F-B54AED05DB3A}" type="datetime1">
              <a:rPr lang="es-ES" smtClean="0"/>
              <a:t>29/07/2014</a:t>
            </a:fld>
            <a:endParaRPr lang="es-ES"/>
          </a:p>
        </p:txBody>
      </p:sp>
      <p:sp>
        <p:nvSpPr>
          <p:cNvPr id="6" name="Footer Placeholder 5"/>
          <p:cNvSpPr>
            <a:spLocks noGrp="1"/>
          </p:cNvSpPr>
          <p:nvPr>
            <p:ph type="ftr" sz="quarter" idx="11"/>
          </p:nvPr>
        </p:nvSpPr>
        <p:spPr/>
        <p:txBody>
          <a:bodyPr/>
          <a:lstStyle/>
          <a:p>
            <a:r>
              <a:rPr lang="es-ES" smtClean="0"/>
              <a:t>elperroverde.com</a:t>
            </a:r>
            <a:endParaRPr lang="es-ES"/>
          </a:p>
        </p:txBody>
      </p:sp>
      <p:sp>
        <p:nvSpPr>
          <p:cNvPr id="7" name="Slide Number Placeholder 6"/>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206015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18FFA6-1D26-4602-A240-A8C685D759D5}" type="datetime1">
              <a:rPr lang="es-ES" smtClean="0"/>
              <a:t>29/07/2014</a:t>
            </a:fld>
            <a:endParaRPr lang="es-ES"/>
          </a:p>
        </p:txBody>
      </p:sp>
      <p:sp>
        <p:nvSpPr>
          <p:cNvPr id="6" name="Footer Placeholder 5"/>
          <p:cNvSpPr>
            <a:spLocks noGrp="1"/>
          </p:cNvSpPr>
          <p:nvPr>
            <p:ph type="ftr" sz="quarter" idx="11"/>
          </p:nvPr>
        </p:nvSpPr>
        <p:spPr/>
        <p:txBody>
          <a:bodyPr/>
          <a:lstStyle/>
          <a:p>
            <a:r>
              <a:rPr lang="es-ES" smtClean="0"/>
              <a:t>elperroverde.com</a:t>
            </a:r>
            <a:endParaRPr lang="es-ES"/>
          </a:p>
        </p:txBody>
      </p:sp>
      <p:sp>
        <p:nvSpPr>
          <p:cNvPr id="7" name="Slide Number Placeholder 6"/>
          <p:cNvSpPr>
            <a:spLocks noGrp="1"/>
          </p:cNvSpPr>
          <p:nvPr>
            <p:ph type="sldNum" sz="quarter" idx="12"/>
          </p:nvPr>
        </p:nvSpPr>
        <p:spPr/>
        <p:txBody>
          <a:bodyPr/>
          <a:lstStyle/>
          <a:p>
            <a:fld id="{C0785CCB-A23F-4256-B69B-68DB4F826861}" type="slidenum">
              <a:rPr lang="es-ES" smtClean="0"/>
              <a:t>‹#›</a:t>
            </a:fld>
            <a:endParaRPr lang="es-ES"/>
          </a:p>
        </p:txBody>
      </p:sp>
    </p:spTree>
    <p:extLst>
      <p:ext uri="{BB962C8B-B14F-4D97-AF65-F5344CB8AC3E}">
        <p14:creationId xmlns:p14="http://schemas.microsoft.com/office/powerpoint/2010/main" val="94719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7B6AF-F311-451C-9F87-C70AA1EAB3A8}" type="datetime1">
              <a:rPr lang="es-ES" smtClean="0"/>
              <a:t>29/07/2014</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elperroverde.com</a:t>
            </a:r>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85CCB-A23F-4256-B69B-68DB4F826861}" type="slidenum">
              <a:rPr lang="es-ES" smtClean="0"/>
              <a:t>‹#›</a:t>
            </a:fld>
            <a:endParaRPr lang="es-ES"/>
          </a:p>
        </p:txBody>
      </p:sp>
    </p:spTree>
    <p:extLst>
      <p:ext uri="{BB962C8B-B14F-4D97-AF65-F5344CB8AC3E}">
        <p14:creationId xmlns:p14="http://schemas.microsoft.com/office/powerpoint/2010/main" val="402289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elperroverde.com/flotasnet/estado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developer.android.com/design/building-blocks/grid-list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1720840"/>
            <a:ext cx="4752528" cy="3416320"/>
          </a:xfrm>
          <a:prstGeom prst="rect">
            <a:avLst/>
          </a:prstGeom>
          <a:noFill/>
        </p:spPr>
        <p:txBody>
          <a:bodyPr wrap="square" rtlCol="0">
            <a:spAutoFit/>
          </a:bodyPr>
          <a:lstStyle/>
          <a:p>
            <a:r>
              <a:rPr lang="es-ES" sz="1200" dirty="0" smtClean="0">
                <a:latin typeface="Akzidenz-Grotesk Std Bold" pitchFamily="50" charset="0"/>
              </a:rPr>
              <a:t>CABECERA</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ICONO </a:t>
            </a:r>
            <a:r>
              <a:rPr lang="es-ES" sz="1200" dirty="0">
                <a:latin typeface="Akzidenz-Grotesk Std Regular" pitchFamily="50" charset="0"/>
              </a:rPr>
              <a:t>(incluye el símbolo de FLOTASNET) </a:t>
            </a:r>
            <a:r>
              <a:rPr lang="es-ES" sz="1200" dirty="0" smtClean="0">
                <a:latin typeface="Akzidenz-Grotesk Std Regular" pitchFamily="50" charset="0"/>
              </a:rPr>
              <a:t/>
            </a:r>
            <a:br>
              <a:rPr lang="es-ES" sz="1200" dirty="0" smtClean="0">
                <a:latin typeface="Akzidenz-Grotesk Std Regular" pitchFamily="50" charset="0"/>
              </a:rPr>
            </a:br>
            <a:r>
              <a:rPr lang="es-ES" sz="1200" dirty="0" smtClean="0">
                <a:latin typeface="Akzidenz-Grotesk Std Regular" pitchFamily="50" charset="0"/>
              </a:rPr>
              <a:t>Abre </a:t>
            </a:r>
            <a:r>
              <a:rPr lang="es-ES" sz="1200" dirty="0">
                <a:latin typeface="Akzidenz-Grotesk Std Regular" pitchFamily="50" charset="0"/>
              </a:rPr>
              <a:t>el menú con todas las opciones de la app; en una pantalla interior la “hamburguesa” se sustituye por </a:t>
            </a:r>
            <a:r>
              <a:rPr lang="es-ES" sz="1200" dirty="0" smtClean="0">
                <a:latin typeface="Akzidenz-Grotesk Std Regular" pitchFamily="50" charset="0"/>
              </a:rPr>
              <a:t>“&lt;” </a:t>
            </a:r>
            <a:r>
              <a:rPr lang="es-ES" sz="1200" dirty="0">
                <a:latin typeface="Akzidenz-Grotesk Std Regular" pitchFamily="50" charset="0"/>
              </a:rPr>
              <a:t>para indicar que pulsando en el icono se vuelve a la pantalla de inicio </a:t>
            </a:r>
            <a:r>
              <a:rPr lang="es-ES" sz="1200" dirty="0" smtClean="0">
                <a:latin typeface="Akzidenz-Grotesk Std Regular" pitchFamily="50" charset="0"/>
              </a:rPr>
              <a:t/>
            </a:r>
            <a:br>
              <a:rPr lang="es-ES" sz="1200" dirty="0" smtClean="0">
                <a:latin typeface="Akzidenz-Grotesk Std Regular" pitchFamily="50" charset="0"/>
              </a:rPr>
            </a:br>
            <a:r>
              <a:rPr lang="es-ES" sz="1200" dirty="0">
                <a:latin typeface="Akzidenz-Grotesk Std Regular" pitchFamily="50" charset="0"/>
              </a:rPr>
              <a:t> </a:t>
            </a:r>
          </a:p>
          <a:p>
            <a:pPr marL="171450" indent="-171450">
              <a:buFont typeface="Arial" panose="020B0604020202020204" pitchFamily="34" charset="0"/>
              <a:buChar char="•"/>
            </a:pPr>
            <a:r>
              <a:rPr lang="es-ES" sz="1200" dirty="0">
                <a:latin typeface="Akzidenz-Grotesk Std Regular" pitchFamily="50" charset="0"/>
              </a:rPr>
              <a:t>TÍTULO </a:t>
            </a:r>
            <a:r>
              <a:rPr lang="es-ES" sz="1200" dirty="0" smtClean="0">
                <a:latin typeface="Akzidenz-Grotesk Std Regular" pitchFamily="50" charset="0"/>
              </a:rPr>
              <a:t/>
            </a:r>
            <a:br>
              <a:rPr lang="es-ES" sz="1200" dirty="0" smtClean="0">
                <a:latin typeface="Akzidenz-Grotesk Std Regular" pitchFamily="50" charset="0"/>
              </a:rPr>
            </a:br>
            <a:r>
              <a:rPr lang="es-ES" sz="1200" dirty="0" smtClean="0">
                <a:latin typeface="Akzidenz-Grotesk Std Regular" pitchFamily="50" charset="0"/>
              </a:rPr>
              <a:t>El </a:t>
            </a:r>
            <a:r>
              <a:rPr lang="es-ES" sz="1200" dirty="0">
                <a:latin typeface="Akzidenz-Grotesk Std Regular" pitchFamily="50" charset="0"/>
              </a:rPr>
              <a:t>nombre “OnRoute” se muestra en modo texto y va cambiando al título de la pantalla que se muestra en cada </a:t>
            </a:r>
            <a:r>
              <a:rPr lang="es-ES" sz="1200" dirty="0" smtClean="0">
                <a:latin typeface="Akzidenz-Grotesk Std Regular" pitchFamily="50" charset="0"/>
              </a:rPr>
              <a:t>ocasión</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NOTIFICACIONES </a:t>
            </a:r>
            <a:r>
              <a:rPr lang="es-ES" sz="1200" dirty="0">
                <a:latin typeface="Akzidenz-Grotesk Std Regular" pitchFamily="50" charset="0"/>
              </a:rPr>
              <a:t>DE MENSAJES Y RUTAS </a:t>
            </a:r>
            <a:r>
              <a:rPr lang="es-ES" sz="1200" dirty="0" smtClean="0">
                <a:latin typeface="Akzidenz-Grotesk Std Regular" pitchFamily="50" charset="0"/>
              </a:rPr>
              <a:t/>
            </a:r>
            <a:br>
              <a:rPr lang="es-ES" sz="1200" dirty="0" smtClean="0">
                <a:latin typeface="Akzidenz-Grotesk Std Regular" pitchFamily="50" charset="0"/>
              </a:rPr>
            </a:br>
            <a:r>
              <a:rPr lang="es-ES" sz="1200" dirty="0" smtClean="0">
                <a:latin typeface="Akzidenz-Grotesk Std Regular" pitchFamily="50" charset="0"/>
              </a:rPr>
              <a:t>Los </a:t>
            </a:r>
            <a:r>
              <a:rPr lang="es-ES" sz="1200" dirty="0">
                <a:latin typeface="Akzidenz-Grotesk Std Regular" pitchFamily="50" charset="0"/>
              </a:rPr>
              <a:t>iconos aparecen sombreados si están a 0, con un globo indicando el número de novedades en caso </a:t>
            </a:r>
            <a:r>
              <a:rPr lang="es-ES" sz="1200" dirty="0" smtClean="0">
                <a:latin typeface="Akzidenz-Grotesk Std Regular" pitchFamily="50" charset="0"/>
              </a:rPr>
              <a:t>contrario</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NOTIFICACIONES </a:t>
            </a:r>
            <a:r>
              <a:rPr lang="es-ES" sz="1200" dirty="0">
                <a:latin typeface="Akzidenz-Grotesk Std Regular" pitchFamily="50" charset="0"/>
              </a:rPr>
              <a:t>DE GPS Y CLV : indican el estado de estos dispositivos </a:t>
            </a:r>
            <a:r>
              <a:rPr lang="es-ES" sz="1200" dirty="0">
                <a:solidFill>
                  <a:srgbClr val="FF0000"/>
                </a:solidFill>
                <a:latin typeface="Akzidenz-Grotesk Std Regular" pitchFamily="50" charset="0"/>
              </a:rPr>
              <a:t>HAY QUE DEFINIR LOS ESTADOS </a:t>
            </a:r>
            <a:r>
              <a:rPr lang="es-ES" sz="1200" dirty="0" smtClean="0">
                <a:solidFill>
                  <a:srgbClr val="FF0000"/>
                </a:solidFill>
                <a:latin typeface="Akzidenz-Grotesk Std Regular" pitchFamily="50" charset="0"/>
              </a:rPr>
              <a:t>POSIBLES PARA DISEÑAR LOS ICONOS CORRESPONDIENTES</a:t>
            </a:r>
            <a:endParaRPr lang="es-ES" sz="1200" dirty="0">
              <a:solidFill>
                <a:srgbClr val="FF0000"/>
              </a:solidFill>
              <a:latin typeface="Akzidenz-Grotesk Std Regular" pitchFamily="50" charset="0"/>
            </a:endParaRPr>
          </a:p>
        </p:txBody>
      </p:sp>
      <p:sp>
        <p:nvSpPr>
          <p:cNvPr id="9" name="Rectangle 8"/>
          <p:cNvSpPr/>
          <p:nvPr/>
        </p:nvSpPr>
        <p:spPr>
          <a:xfrm>
            <a:off x="323528" y="1124744"/>
            <a:ext cx="3168352" cy="5760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02948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2644170"/>
            <a:ext cx="4752528" cy="1569660"/>
          </a:xfrm>
          <a:prstGeom prst="rect">
            <a:avLst/>
          </a:prstGeom>
          <a:noFill/>
        </p:spPr>
        <p:txBody>
          <a:bodyPr wrap="square" rtlCol="0">
            <a:spAutoFit/>
          </a:bodyPr>
          <a:lstStyle/>
          <a:p>
            <a:r>
              <a:rPr lang="es-ES" sz="1200" dirty="0" smtClean="0">
                <a:latin typeface="Akzidenz-Grotesk Std Bold" pitchFamily="50" charset="0"/>
              </a:rPr>
              <a:t>GESTOS</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La pantalla de inicio (accesos directos) se puede abrir deslizando el dedo hacia arriba desde la parte inferior de la pantalla, en cualquier lugar de la aplicación </a:t>
            </a:r>
            <a:br>
              <a:rPr lang="es-ES" sz="1200" dirty="0" smtClean="0">
                <a:latin typeface="Akzidenz-Grotesk Std Regular" pitchFamily="50" charset="0"/>
              </a:rPr>
            </a:br>
            <a:endParaRPr lang="es-ES" sz="1200" dirty="0" smtClean="0">
              <a:latin typeface="Akzidenz-Grotesk Std Regular" pitchFamily="50" charset="0"/>
            </a:endParaRPr>
          </a:p>
          <a:p>
            <a:r>
              <a:rPr lang="es-ES" sz="1200" dirty="0">
                <a:solidFill>
                  <a:srgbClr val="C00000"/>
                </a:solidFill>
                <a:latin typeface="Akzidenz-Grotesk Std Regular" pitchFamily="50" charset="0"/>
              </a:rPr>
              <a:t>¿ES POSIBLE? ¿TAL VEZ HACIENDO EL GESTO CON DOS DEDOS? ¿TIENE SENTIDO?</a:t>
            </a:r>
            <a:endParaRPr lang="es-ES" sz="1200" dirty="0">
              <a:latin typeface="Akzidenz-Grotesk Std Regular" pitchFamily="50" charset="0"/>
            </a:endParaRPr>
          </a:p>
        </p:txBody>
      </p:sp>
    </p:spTree>
    <p:extLst>
      <p:ext uri="{BB962C8B-B14F-4D97-AF65-F5344CB8AC3E}">
        <p14:creationId xmlns:p14="http://schemas.microsoft.com/office/powerpoint/2010/main" val="1731222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2644170"/>
            <a:ext cx="4752528" cy="1569660"/>
          </a:xfrm>
          <a:prstGeom prst="rect">
            <a:avLst/>
          </a:prstGeom>
          <a:noFill/>
        </p:spPr>
        <p:txBody>
          <a:bodyPr wrap="square" rtlCol="0">
            <a:spAutoFit/>
          </a:bodyPr>
          <a:lstStyle/>
          <a:p>
            <a:r>
              <a:rPr lang="es-ES" sz="1200" dirty="0" smtClean="0">
                <a:latin typeface="Akzidenz-Grotesk Std Bold" pitchFamily="50" charset="0"/>
              </a:rPr>
              <a:t>GESTOS</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El menú principal se puede abrir deslizando el dedo hacia la derecha desde el lateral izquierdo de la pantalla, al menos desde la pantalla de inicio (o desde cualquier lugar de la aplicación)</a:t>
            </a:r>
            <a:br>
              <a:rPr lang="es-ES" sz="1200" dirty="0" smtClean="0">
                <a:latin typeface="Akzidenz-Grotesk Std Regular" pitchFamily="50" charset="0"/>
              </a:rPr>
            </a:br>
            <a:endParaRPr lang="es-ES" sz="1200" dirty="0" smtClean="0">
              <a:latin typeface="Akzidenz-Grotesk Std Regular" pitchFamily="50" charset="0"/>
            </a:endParaRPr>
          </a:p>
          <a:p>
            <a:r>
              <a:rPr lang="es-ES" sz="1200" dirty="0" smtClean="0">
                <a:solidFill>
                  <a:srgbClr val="C00000"/>
                </a:solidFill>
                <a:latin typeface="Akzidenz-Grotesk Std Regular" pitchFamily="50" charset="0"/>
              </a:rPr>
              <a:t>¿ES POSIBLE? ¿TAL VEZ HACIENDO EL GESTO CON DOS DEDOS? ¿TIENE SENTIDO?</a:t>
            </a:r>
            <a:endParaRPr lang="es-ES" sz="1200" dirty="0" smtClean="0">
              <a:latin typeface="Akzidenz-Grotesk Std Regular" pitchFamily="50" charset="0"/>
            </a:endParaRPr>
          </a:p>
        </p:txBody>
      </p:sp>
    </p:spTree>
    <p:extLst>
      <p:ext uri="{BB962C8B-B14F-4D97-AF65-F5344CB8AC3E}">
        <p14:creationId xmlns:p14="http://schemas.microsoft.com/office/powerpoint/2010/main" val="2318801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1536174"/>
            <a:ext cx="4752528" cy="3785652"/>
          </a:xfrm>
          <a:prstGeom prst="rect">
            <a:avLst/>
          </a:prstGeom>
          <a:noFill/>
        </p:spPr>
        <p:txBody>
          <a:bodyPr wrap="square" rtlCol="0">
            <a:spAutoFit/>
          </a:bodyPr>
          <a:lstStyle/>
          <a:p>
            <a:r>
              <a:rPr lang="es-ES" sz="1200" dirty="0" smtClean="0">
                <a:latin typeface="Akzidenz-Grotesk Std Bold" pitchFamily="50" charset="0"/>
              </a:rPr>
              <a:t>CABECERA ALTERNATIVA</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En lugar del símbolo se muestra el logo completo de FLOTASNET</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En lugar de MENSAJES y RUTAS hay tres tipos de notificaciones: MENSAJES, ALARMAS y EVENTOS (como en FLOTASNET MOBILE). </a:t>
            </a:r>
            <a:br>
              <a:rPr lang="es-ES" sz="1200" dirty="0" smtClean="0">
                <a:latin typeface="Akzidenz-Grotesk Std Regular" pitchFamily="50" charset="0"/>
              </a:rPr>
            </a:br>
            <a:r>
              <a:rPr lang="es-ES" sz="1200" dirty="0" smtClean="0">
                <a:latin typeface="Akzidenz-Grotesk Std Regular" pitchFamily="50" charset="0"/>
              </a:rPr>
              <a:t/>
            </a:r>
            <a:br>
              <a:rPr lang="es-ES" sz="1200" dirty="0" smtClean="0">
                <a:latin typeface="Akzidenz-Grotesk Std Regular" pitchFamily="50" charset="0"/>
              </a:rPr>
            </a:br>
            <a:r>
              <a:rPr lang="es-ES" sz="1200" dirty="0" smtClean="0">
                <a:solidFill>
                  <a:srgbClr val="C00000"/>
                </a:solidFill>
                <a:latin typeface="Akzidenz-Grotesk Std Regular" pitchFamily="50" charset="0"/>
              </a:rPr>
              <a:t>PROBLEMAS</a:t>
            </a:r>
            <a:br>
              <a:rPr lang="es-ES" sz="1200" dirty="0" smtClean="0">
                <a:solidFill>
                  <a:srgbClr val="C00000"/>
                </a:solidFill>
                <a:latin typeface="Akzidenz-Grotesk Std Regular" pitchFamily="50" charset="0"/>
              </a:rPr>
            </a:br>
            <a:endParaRPr lang="es-ES" sz="1200" dirty="0" smtClean="0">
              <a:solidFill>
                <a:srgbClr val="C00000"/>
              </a:solidFill>
              <a:latin typeface="Akzidenz-Grotesk Std Regular" pitchFamily="50" charset="0"/>
            </a:endParaRPr>
          </a:p>
          <a:p>
            <a:pPr marL="171450" indent="-171450">
              <a:buFont typeface="Arial" panose="020B0604020202020204" pitchFamily="34" charset="0"/>
              <a:buChar char="•"/>
            </a:pPr>
            <a:r>
              <a:rPr lang="es-ES" sz="1200" dirty="0" smtClean="0">
                <a:solidFill>
                  <a:srgbClr val="C00000"/>
                </a:solidFill>
                <a:latin typeface="Akzidenz-Grotesk Std Regular" pitchFamily="50" charset="0"/>
              </a:rPr>
              <a:t>La cabecera aparece demasiado saturada / confusa</a:t>
            </a:r>
            <a:br>
              <a:rPr lang="es-ES" sz="1200" dirty="0" smtClean="0">
                <a:solidFill>
                  <a:srgbClr val="C00000"/>
                </a:solidFill>
                <a:latin typeface="Akzidenz-Grotesk Std Regular" pitchFamily="50" charset="0"/>
              </a:rPr>
            </a:br>
            <a:endParaRPr lang="es-ES" sz="1200" dirty="0" smtClean="0">
              <a:solidFill>
                <a:srgbClr val="C00000"/>
              </a:solidFill>
              <a:latin typeface="Akzidenz-Grotesk Std Regular" pitchFamily="50" charset="0"/>
            </a:endParaRPr>
          </a:p>
          <a:p>
            <a:pPr marL="171450" indent="-171450">
              <a:buFont typeface="Arial" panose="020B0604020202020204" pitchFamily="34" charset="0"/>
              <a:buChar char="•"/>
            </a:pPr>
            <a:r>
              <a:rPr lang="es-ES" sz="1200" dirty="0" smtClean="0">
                <a:solidFill>
                  <a:srgbClr val="C00000"/>
                </a:solidFill>
                <a:latin typeface="Akzidenz-Grotesk Std Regular" pitchFamily="50" charset="0"/>
              </a:rPr>
              <a:t>No se puede cambiar el título en pantallas interiores</a:t>
            </a:r>
            <a:br>
              <a:rPr lang="es-ES" sz="1200" dirty="0" smtClean="0">
                <a:solidFill>
                  <a:srgbClr val="C00000"/>
                </a:solidFill>
                <a:latin typeface="Akzidenz-Grotesk Std Regular" pitchFamily="50" charset="0"/>
              </a:rPr>
            </a:br>
            <a:endParaRPr lang="es-ES" sz="1200" dirty="0" smtClean="0">
              <a:solidFill>
                <a:srgbClr val="C00000"/>
              </a:solidFill>
              <a:latin typeface="Akzidenz-Grotesk Std Regular" pitchFamily="50" charset="0"/>
            </a:endParaRPr>
          </a:p>
          <a:p>
            <a:pPr marL="171450" indent="-171450">
              <a:buFont typeface="Arial" panose="020B0604020202020204" pitchFamily="34" charset="0"/>
              <a:buChar char="•"/>
            </a:pPr>
            <a:r>
              <a:rPr lang="es-ES" sz="1200" dirty="0" smtClean="0">
                <a:solidFill>
                  <a:srgbClr val="C00000"/>
                </a:solidFill>
                <a:latin typeface="Akzidenz-Grotesk Std Regular" pitchFamily="50" charset="0"/>
              </a:rPr>
              <a:t>¿Qué diferencia hay (desde el punto de vista del usuario-conductor y de las funcionalidades de la app) entre MENSAJES, ALARMAS y EVENTOS?</a:t>
            </a:r>
            <a:br>
              <a:rPr lang="es-ES" sz="1200" dirty="0" smtClean="0">
                <a:solidFill>
                  <a:srgbClr val="C00000"/>
                </a:solidFill>
                <a:latin typeface="Akzidenz-Grotesk Std Regular" pitchFamily="50" charset="0"/>
              </a:rPr>
            </a:br>
            <a:endParaRPr lang="es-ES" sz="1200" dirty="0" smtClean="0">
              <a:solidFill>
                <a:srgbClr val="C00000"/>
              </a:solidFill>
              <a:latin typeface="Akzidenz-Grotesk Std Regular" pitchFamily="50" charset="0"/>
            </a:endParaRPr>
          </a:p>
          <a:p>
            <a:pPr marL="171450" indent="-171450">
              <a:buFont typeface="Arial" panose="020B0604020202020204" pitchFamily="34" charset="0"/>
              <a:buChar char="•"/>
            </a:pPr>
            <a:r>
              <a:rPr lang="es-ES" sz="1200" dirty="0" smtClean="0">
                <a:solidFill>
                  <a:srgbClr val="C00000"/>
                </a:solidFill>
                <a:latin typeface="Akzidenz-Grotesk Std Regular" pitchFamily="50" charset="0"/>
              </a:rPr>
              <a:t>No sería posible añadir nuevos tipos de notificaciones, como contempla el doc con las especificaciones (TDO600)</a:t>
            </a:r>
            <a:endParaRPr lang="es-ES" sz="1200" dirty="0">
              <a:solidFill>
                <a:srgbClr val="C00000"/>
              </a:solidFill>
              <a:latin typeface="Akzidenz-Grotesk Std Regular" pitchFamily="50" charset="0"/>
            </a:endParaRPr>
          </a:p>
        </p:txBody>
      </p:sp>
      <p:sp>
        <p:nvSpPr>
          <p:cNvPr id="9" name="Rectangle 8"/>
          <p:cNvSpPr/>
          <p:nvPr/>
        </p:nvSpPr>
        <p:spPr>
          <a:xfrm>
            <a:off x="323528" y="1124744"/>
            <a:ext cx="3168352" cy="5760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76653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1905506"/>
            <a:ext cx="4752528" cy="3046988"/>
          </a:xfrm>
          <a:prstGeom prst="rect">
            <a:avLst/>
          </a:prstGeom>
          <a:noFill/>
        </p:spPr>
        <p:txBody>
          <a:bodyPr wrap="square" rtlCol="0">
            <a:spAutoFit/>
          </a:bodyPr>
          <a:lstStyle/>
          <a:p>
            <a:r>
              <a:rPr lang="es-ES" sz="1200" dirty="0" smtClean="0">
                <a:latin typeface="Akzidenz-Grotesk Std Bold" pitchFamily="50" charset="0"/>
              </a:rPr>
              <a:t>INFORMACIÓN DEL CONDUCTOR</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ESTILO DE CONDUCCIÓN</a:t>
            </a:r>
            <a:br>
              <a:rPr lang="es-ES" sz="1200" dirty="0" smtClean="0">
                <a:latin typeface="Akzidenz-Grotesk Std Regular" pitchFamily="50" charset="0"/>
              </a:rPr>
            </a:br>
            <a:r>
              <a:rPr lang="es-ES" sz="1200" dirty="0" smtClean="0">
                <a:latin typeface="Akzidenz-Grotesk Std Regular" pitchFamily="50" charset="0"/>
              </a:rPr>
              <a:t>El icono cambia de color en función de la “eficiencia” del conductor, de manera análoga a los colores que indican la velocidad de los vehículos </a:t>
            </a:r>
            <a:r>
              <a:rPr lang="es-ES" sz="1200" dirty="0" smtClean="0">
                <a:solidFill>
                  <a:srgbClr val="C00000"/>
                </a:solidFill>
                <a:latin typeface="Akzidenz-Grotesk Std Regular" pitchFamily="50" charset="0"/>
              </a:rPr>
              <a:t>HAY QUE DEFINIR CÓMO SE CALCULA ESTE VALOR</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ESTADO DEL CONDUCTOR</a:t>
            </a:r>
            <a:br>
              <a:rPr lang="es-ES" sz="1200" dirty="0" smtClean="0">
                <a:latin typeface="Akzidenz-Grotesk Std Regular" pitchFamily="50" charset="0"/>
              </a:rPr>
            </a:br>
            <a:r>
              <a:rPr lang="es-ES" sz="1200" dirty="0" smtClean="0">
                <a:latin typeface="Akzidenz-Grotesk Std Regular" pitchFamily="50" charset="0"/>
              </a:rPr>
              <a:t>El icono muestra el estado actual del tacógrafo (</a:t>
            </a:r>
            <a:r>
              <a:rPr lang="es-ES" sz="1200" dirty="0" smtClean="0">
                <a:latin typeface="Akzidenz-Grotesk Std Regular" pitchFamily="50" charset="0"/>
                <a:hlinkClick r:id="rId4"/>
              </a:rPr>
              <a:t>ver tabla</a:t>
            </a:r>
            <a:r>
              <a:rPr lang="es-ES" sz="1200" dirty="0" smtClean="0">
                <a:latin typeface="Akzidenz-Grotesk Std Regular" pitchFamily="50" charset="0"/>
              </a:rPr>
              <a:t>), en modo texto se muestra el estado del conductor (descanso, conduciendo, no disponible…) y el tiempo transcurrido</a:t>
            </a:r>
            <a:br>
              <a:rPr lang="es-ES" sz="1200" dirty="0" smtClean="0">
                <a:latin typeface="Akzidenz-Grotesk Std Regular" pitchFamily="50" charset="0"/>
              </a:rPr>
            </a:br>
            <a:endParaRPr lang="es-ES" sz="1200" dirty="0" smtClean="0">
              <a:latin typeface="Akzidenz-Grotesk Std Regular" pitchFamily="50" charset="0"/>
            </a:endParaRPr>
          </a:p>
          <a:p>
            <a:r>
              <a:rPr lang="es-ES" sz="1200" dirty="0" smtClean="0">
                <a:solidFill>
                  <a:srgbClr val="C00000"/>
                </a:solidFill>
                <a:latin typeface="Akzidenz-Grotesk Std Regular" pitchFamily="50" charset="0"/>
              </a:rPr>
              <a:t>SE PLANTEÓ LA POSIBILIDAD DE QUE EL USUARIO PUEDA DECIDIR (DESDE LA CONFIGURACIÓN DE LA APP) SI ESTA BARRA DE ESTADO ESTÁ OCULTA O VISIBLE </a:t>
            </a:r>
            <a:endParaRPr lang="es-ES" sz="1200" dirty="0">
              <a:solidFill>
                <a:srgbClr val="C00000"/>
              </a:solidFill>
              <a:latin typeface="Akzidenz-Grotesk Std Regular" pitchFamily="50" charset="0"/>
            </a:endParaRPr>
          </a:p>
        </p:txBody>
      </p:sp>
      <p:sp>
        <p:nvSpPr>
          <p:cNvPr id="9" name="Rectangle 8"/>
          <p:cNvSpPr/>
          <p:nvPr/>
        </p:nvSpPr>
        <p:spPr>
          <a:xfrm>
            <a:off x="323528" y="1484784"/>
            <a:ext cx="3168352" cy="5760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70723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1720840"/>
            <a:ext cx="4752528" cy="3416320"/>
          </a:xfrm>
          <a:prstGeom prst="rect">
            <a:avLst/>
          </a:prstGeom>
          <a:noFill/>
        </p:spPr>
        <p:txBody>
          <a:bodyPr wrap="square" rtlCol="0">
            <a:spAutoFit/>
          </a:bodyPr>
          <a:lstStyle/>
          <a:p>
            <a:r>
              <a:rPr lang="es-ES" sz="1200" dirty="0" smtClean="0">
                <a:latin typeface="Akzidenz-Grotesk Std Bold" pitchFamily="50" charset="0"/>
              </a:rPr>
              <a:t>ACCESOS DIRECTOS</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Cada acceso contiene el nombre en modo texto, el icono correspondiente y el estado actual de esa funcionalidad, cuando proceda (p.ej. el número de nuevos mensajes, el tiempo de conducción…)</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Esto se podría presentar en forma de “cards”, como en la imagen adjunta, o también en forma de </a:t>
            </a:r>
            <a:r>
              <a:rPr lang="es-ES" sz="1200" dirty="0" smtClean="0">
                <a:latin typeface="Akzidenz-Grotesk Std Regular" pitchFamily="50" charset="0"/>
                <a:hlinkClick r:id="rId4"/>
              </a:rPr>
              <a:t>grid con etiquetas</a:t>
            </a:r>
            <a:r>
              <a:rPr lang="es-ES" sz="1200" dirty="0" smtClean="0">
                <a:latin typeface="Akzidenz-Grotesk Std Regular" pitchFamily="50" charset="0"/>
              </a:rPr>
              <a:t>, en ambos casos con scroll vertical (nunca horizontal) cuando proceda</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El número de accesos que se muestra en cada línea varía en función de la resolución / orientación del dispositivo </a:t>
            </a:r>
            <a:br>
              <a:rPr lang="es-ES" sz="1200" dirty="0" smtClean="0">
                <a:latin typeface="Akzidenz-Grotesk Std Regular" pitchFamily="50" charset="0"/>
              </a:rPr>
            </a:br>
            <a:endParaRPr lang="es-ES" sz="1200" dirty="0" smtClean="0">
              <a:latin typeface="Akzidenz-Grotesk Std Regular" pitchFamily="50" charset="0"/>
            </a:endParaRPr>
          </a:p>
          <a:p>
            <a:r>
              <a:rPr lang="es-ES" sz="1200" dirty="0" smtClean="0">
                <a:solidFill>
                  <a:srgbClr val="C00000"/>
                </a:solidFill>
                <a:latin typeface="Akzidenz-Grotesk Std Regular" pitchFamily="50" charset="0"/>
              </a:rPr>
              <a:t>CONFIGURACIÓN INICIAL (CUANDO EL USUARIO ABRE LA APP POR PRIMERA VEZ): ¿DEJAMOS UNA SERIE DE ACCESOS PREDEFINIDOS (Y, EN ESE CASO, CUÁLES) O EMPEZAMOS CON UNA PANTALLA EN BLANCO?</a:t>
            </a:r>
            <a:endParaRPr lang="es-ES" sz="1200" dirty="0">
              <a:solidFill>
                <a:srgbClr val="C00000"/>
              </a:solidFill>
              <a:latin typeface="Akzidenz-Grotesk Std Regular" pitchFamily="50" charset="0"/>
            </a:endParaRPr>
          </a:p>
        </p:txBody>
      </p:sp>
      <p:sp>
        <p:nvSpPr>
          <p:cNvPr id="9" name="Rectangle 8"/>
          <p:cNvSpPr/>
          <p:nvPr/>
        </p:nvSpPr>
        <p:spPr>
          <a:xfrm>
            <a:off x="323528" y="1916832"/>
            <a:ext cx="3168352" cy="34563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83381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48" y="701523"/>
            <a:ext cx="8104505" cy="5454955"/>
          </a:xfrm>
          <a:prstGeom prst="rect">
            <a:avLst/>
          </a:prstGeom>
        </p:spPr>
      </p:pic>
    </p:spTree>
    <p:extLst>
      <p:ext uri="{BB962C8B-B14F-4D97-AF65-F5344CB8AC3E}">
        <p14:creationId xmlns:p14="http://schemas.microsoft.com/office/powerpoint/2010/main" val="2441845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1997839"/>
            <a:ext cx="4752528" cy="2862322"/>
          </a:xfrm>
          <a:prstGeom prst="rect">
            <a:avLst/>
          </a:prstGeom>
          <a:noFill/>
        </p:spPr>
        <p:txBody>
          <a:bodyPr wrap="square" rtlCol="0">
            <a:spAutoFit/>
          </a:bodyPr>
          <a:lstStyle/>
          <a:p>
            <a:r>
              <a:rPr lang="es-ES" sz="1200" dirty="0" smtClean="0">
                <a:latin typeface="Akzidenz-Grotesk Std Bold" pitchFamily="50" charset="0"/>
              </a:rPr>
              <a:t>MENÚ PRINCIPAL</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Al pulsar en el icono de la cabecera (hamburguesa + símbolo FLOTASNET) se abre el menú principal, que contiene todas las funcionalidades (pantallas) de la aplicación</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Cada elemento del menú (listado) contiene un icono (el mismo que se muestra en el acceso directo), el nombre de la funcionalidad y un contador con el número de notificaciones, cuando proceda.</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El menú ocupa todo el ancho de la pantalla, para que sea más fácil de usar (seleccionar una opción) mientras se está conduciendo</a:t>
            </a:r>
            <a:br>
              <a:rPr lang="es-ES" sz="1200" dirty="0" smtClean="0">
                <a:latin typeface="Akzidenz-Grotesk Std Regular" pitchFamily="50" charset="0"/>
              </a:rPr>
            </a:br>
            <a:endParaRPr lang="es-ES" sz="1200" dirty="0" smtClean="0">
              <a:solidFill>
                <a:srgbClr val="C00000"/>
              </a:solidFill>
              <a:latin typeface="Akzidenz-Grotesk Std Regular" pitchFamily="50" charset="0"/>
            </a:endParaRPr>
          </a:p>
          <a:p>
            <a:r>
              <a:rPr lang="es-ES" sz="1200" dirty="0" smtClean="0">
                <a:solidFill>
                  <a:srgbClr val="C00000"/>
                </a:solidFill>
                <a:latin typeface="Akzidenz-Grotesk Std Regular" pitchFamily="50" charset="0"/>
              </a:rPr>
              <a:t>HAY QUE DEFINIR LA LISTA DE FUNCIONALIDADES PARA CREAR LOS ICONOS CORRESPONDIENTES</a:t>
            </a:r>
            <a:endParaRPr lang="es-ES" sz="1200" dirty="0">
              <a:solidFill>
                <a:srgbClr val="C00000"/>
              </a:solidFill>
              <a:latin typeface="Akzidenz-Grotesk Std Regular" pitchFamily="50" charset="0"/>
            </a:endParaRPr>
          </a:p>
        </p:txBody>
      </p:sp>
      <p:sp>
        <p:nvSpPr>
          <p:cNvPr id="9" name="Rectangle 8"/>
          <p:cNvSpPr/>
          <p:nvPr/>
        </p:nvSpPr>
        <p:spPr>
          <a:xfrm>
            <a:off x="323528" y="1484784"/>
            <a:ext cx="3168352" cy="38884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63325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2367171"/>
            <a:ext cx="4752528" cy="2123658"/>
          </a:xfrm>
          <a:prstGeom prst="rect">
            <a:avLst/>
          </a:prstGeom>
          <a:noFill/>
        </p:spPr>
        <p:txBody>
          <a:bodyPr wrap="square" rtlCol="0">
            <a:spAutoFit/>
          </a:bodyPr>
          <a:lstStyle/>
          <a:p>
            <a:r>
              <a:rPr lang="es-ES" sz="1200" dirty="0" smtClean="0">
                <a:latin typeface="Akzidenz-Grotesk Std Bold" pitchFamily="50" charset="0"/>
              </a:rPr>
              <a:t>AÑADIR ACCESOS DIRECTOS</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Al pulsar sobre un elemento del menú se cambia a la pantalla correspondiente de la aplicación</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Al dejar el dedo pulsado sobre un elemento del menú se muestra una ventana de diálogo que pregunta al usuario si quiere añadir esa funcionalidad a la pantalla de inicio (como acceso directo)</a:t>
            </a:r>
            <a:br>
              <a:rPr lang="es-ES" sz="1200" dirty="0" smtClean="0">
                <a:latin typeface="Akzidenz-Grotesk Std Regular" pitchFamily="50" charset="0"/>
              </a:rPr>
            </a:br>
            <a:endParaRPr lang="es-ES" sz="1200" dirty="0" smtClean="0">
              <a:latin typeface="Akzidenz-Grotesk Std Regular" pitchFamily="50" charset="0"/>
            </a:endParaRPr>
          </a:p>
          <a:p>
            <a:r>
              <a:rPr lang="es-ES" sz="1200" dirty="0" smtClean="0">
                <a:solidFill>
                  <a:srgbClr val="C00000"/>
                </a:solidFill>
                <a:latin typeface="Akzidenz-Grotesk Std Regular" pitchFamily="50" charset="0"/>
              </a:rPr>
              <a:t>¿TODAS LAS FUNCIONALIDADES SE PUEDEN AÑADIR COMO ACCESOS DIRECTOS? </a:t>
            </a:r>
            <a:endParaRPr lang="es-ES" sz="1200" dirty="0">
              <a:solidFill>
                <a:srgbClr val="C00000"/>
              </a:solidFill>
              <a:latin typeface="Akzidenz-Grotesk Std Regular" pitchFamily="50" charset="0"/>
            </a:endParaRPr>
          </a:p>
        </p:txBody>
      </p:sp>
      <p:sp>
        <p:nvSpPr>
          <p:cNvPr id="9" name="Rectangle 8"/>
          <p:cNvSpPr/>
          <p:nvPr/>
        </p:nvSpPr>
        <p:spPr>
          <a:xfrm>
            <a:off x="323528" y="1484784"/>
            <a:ext cx="3168352" cy="38884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9206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2644170"/>
            <a:ext cx="4752528" cy="1569660"/>
          </a:xfrm>
          <a:prstGeom prst="rect">
            <a:avLst/>
          </a:prstGeom>
          <a:noFill/>
        </p:spPr>
        <p:txBody>
          <a:bodyPr wrap="square" rtlCol="0">
            <a:spAutoFit/>
          </a:bodyPr>
          <a:lstStyle/>
          <a:p>
            <a:r>
              <a:rPr lang="es-ES" sz="1200" dirty="0" smtClean="0">
                <a:latin typeface="Akzidenz-Grotesk Std Bold" pitchFamily="50" charset="0"/>
              </a:rPr>
              <a:t>ELIMINAR ACCESOS DIRECTOS</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Al pulsar sobre un acceso directo se cambia a la pantalla correspondiente de la aplicación</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Al dejar el dedo pulsado sobre un acceso directo se muestra una ventana de alerta que pregunta al usuario si quiere eliminar ese elemento de la pantalla de inicio</a:t>
            </a:r>
            <a:endParaRPr lang="es-ES" sz="1200" dirty="0">
              <a:solidFill>
                <a:srgbClr val="C00000"/>
              </a:solidFill>
              <a:latin typeface="Akzidenz-Grotesk Std Regular" pitchFamily="50" charset="0"/>
            </a:endParaRPr>
          </a:p>
        </p:txBody>
      </p:sp>
      <p:sp>
        <p:nvSpPr>
          <p:cNvPr id="9" name="Rectangle 8"/>
          <p:cNvSpPr/>
          <p:nvPr/>
        </p:nvSpPr>
        <p:spPr>
          <a:xfrm>
            <a:off x="323528" y="1916832"/>
            <a:ext cx="3168352" cy="34563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5415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42" y="585787"/>
            <a:ext cx="2905125" cy="5686425"/>
          </a:xfrm>
          <a:prstGeom prst="rect">
            <a:avLst/>
          </a:prstGeom>
        </p:spPr>
      </p:pic>
      <p:sp>
        <p:nvSpPr>
          <p:cNvPr id="8" name="TextBox 7"/>
          <p:cNvSpPr txBox="1"/>
          <p:nvPr/>
        </p:nvSpPr>
        <p:spPr>
          <a:xfrm>
            <a:off x="3923928" y="1813173"/>
            <a:ext cx="4752528" cy="3231654"/>
          </a:xfrm>
          <a:prstGeom prst="rect">
            <a:avLst/>
          </a:prstGeom>
          <a:noFill/>
        </p:spPr>
        <p:txBody>
          <a:bodyPr wrap="square" rtlCol="0">
            <a:spAutoFit/>
          </a:bodyPr>
          <a:lstStyle/>
          <a:p>
            <a:r>
              <a:rPr lang="es-ES" sz="1200" dirty="0" smtClean="0">
                <a:latin typeface="Akzidenz-Grotesk Std Bold" pitchFamily="50" charset="0"/>
              </a:rPr>
              <a:t>MENSAJERÍA</a:t>
            </a:r>
            <a:r>
              <a:rPr lang="es-ES" sz="1200" dirty="0" smtClean="0">
                <a:latin typeface="Akzidenz-Grotesk Std Regular" pitchFamily="50" charset="0"/>
              </a:rPr>
              <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Ejemplo de pantalla interior</a:t>
            </a:r>
            <a:br>
              <a:rPr lang="es-ES" sz="1200" dirty="0" smtClean="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El título de la cabecera cambia de “OnRoute” al nombre de la pantalla correspondiente</a:t>
            </a:r>
            <a:r>
              <a:rPr lang="es-ES" sz="1200" dirty="0">
                <a:latin typeface="Akzidenz-Grotesk Std Regular" pitchFamily="50" charset="0"/>
              </a:rPr>
              <a:t/>
            </a:r>
            <a:br>
              <a:rPr lang="es-ES" sz="1200" dirty="0">
                <a:latin typeface="Akzidenz-Grotesk Std Regular" pitchFamily="50" charset="0"/>
              </a:rPr>
            </a:br>
            <a:endParaRPr lang="es-ES" sz="1200" dirty="0" smtClean="0">
              <a:latin typeface="Akzidenz-Grotesk Std Regular" pitchFamily="50" charset="0"/>
            </a:endParaRPr>
          </a:p>
          <a:p>
            <a:pPr marL="171450" indent="-171450">
              <a:buFont typeface="Arial" panose="020B0604020202020204" pitchFamily="34" charset="0"/>
              <a:buChar char="•"/>
            </a:pPr>
            <a:r>
              <a:rPr lang="es-ES" sz="1200" dirty="0" smtClean="0">
                <a:latin typeface="Akzidenz-Grotesk Std Regular" pitchFamily="50" charset="0"/>
              </a:rPr>
              <a:t>El icono “hamburguesa” cambia a “&lt;”; al pinchar en el icono (incluído el símbolo de FLOTASNET) se vuelve a la pantalla de inicio, o a la pantalla superior si estamos en un nivel inferior (p.ej. en la vista de detalle de un mensaje)</a:t>
            </a:r>
            <a:br>
              <a:rPr lang="es-ES" sz="1200" dirty="0" smtClean="0">
                <a:latin typeface="Akzidenz-Grotesk Std Regular" pitchFamily="50" charset="0"/>
              </a:rPr>
            </a:br>
            <a:endParaRPr lang="es-ES" sz="1200" dirty="0" smtClean="0">
              <a:latin typeface="Akzidenz-Grotesk Std Regular" pitchFamily="50" charset="0"/>
            </a:endParaRPr>
          </a:p>
          <a:p>
            <a:r>
              <a:rPr lang="es-ES" sz="1200" dirty="0" smtClean="0">
                <a:solidFill>
                  <a:srgbClr val="C00000"/>
                </a:solidFill>
                <a:latin typeface="Akzidenz-Grotesk Std Regular" pitchFamily="50" charset="0"/>
              </a:rPr>
              <a:t>HAY QUE DEFINIR CÓMO SE MUESTRAN LOS MENSAJES: ¿TODOS JUNTOS? ¿SE DISTINGUE ENTRE ENVIADOS / RECIBIDOS / ALARMAS…? ¿SE USAN LOS MISMOS ICONOS (CONFIRMADO, PENDIENTE, RECIBIDO…) QUE EN LA APLICACIÓN DE ESCRITORIO Y EN FLOTASNET MOBILE?</a:t>
            </a:r>
            <a:endParaRPr lang="es-ES" sz="1200" dirty="0" smtClean="0">
              <a:latin typeface="Akzidenz-Grotesk Std Regular" pitchFamily="50" charset="0"/>
            </a:endParaRPr>
          </a:p>
        </p:txBody>
      </p:sp>
      <p:sp>
        <p:nvSpPr>
          <p:cNvPr id="9" name="Rectangle 8"/>
          <p:cNvSpPr/>
          <p:nvPr/>
        </p:nvSpPr>
        <p:spPr>
          <a:xfrm>
            <a:off x="323528" y="1916832"/>
            <a:ext cx="3168352" cy="34563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52643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19</Words>
  <Application>Microsoft Office PowerPoint</Application>
  <PresentationFormat>On-screen Show (4:3)</PresentationFormat>
  <Paragraphs>44</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Chus Suárez</dc:creator>
  <cp:lastModifiedBy>Chus Suárez</cp:lastModifiedBy>
  <cp:revision>12</cp:revision>
  <dcterms:created xsi:type="dcterms:W3CDTF">2014-07-28T17:42:57Z</dcterms:created>
  <dcterms:modified xsi:type="dcterms:W3CDTF">2014-07-29T14:36:28Z</dcterms:modified>
</cp:coreProperties>
</file>