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2" r:id="rId3"/>
  </p:sldMasterIdLst>
  <p:notesMasterIdLst>
    <p:notesMasterId r:id="rId33"/>
  </p:notesMasterIdLst>
  <p:sldIdLst>
    <p:sldId id="256" r:id="rId4"/>
    <p:sldId id="257" r:id="rId5"/>
    <p:sldId id="258" r:id="rId6"/>
    <p:sldId id="282" r:id="rId7"/>
    <p:sldId id="259" r:id="rId8"/>
    <p:sldId id="260" r:id="rId9"/>
    <p:sldId id="261" r:id="rId10"/>
    <p:sldId id="283" r:id="rId11"/>
    <p:sldId id="265" r:id="rId12"/>
    <p:sldId id="266" r:id="rId13"/>
    <p:sldId id="285" r:id="rId14"/>
    <p:sldId id="287" r:id="rId15"/>
    <p:sldId id="286" r:id="rId16"/>
    <p:sldId id="288" r:id="rId17"/>
    <p:sldId id="267" r:id="rId18"/>
    <p:sldId id="291" r:id="rId19"/>
    <p:sldId id="292" r:id="rId20"/>
    <p:sldId id="293" r:id="rId21"/>
    <p:sldId id="294" r:id="rId22"/>
    <p:sldId id="295" r:id="rId23"/>
    <p:sldId id="296" r:id="rId24"/>
    <p:sldId id="297" r:id="rId25"/>
    <p:sldId id="298" r:id="rId26"/>
    <p:sldId id="299" r:id="rId27"/>
    <p:sldId id="300" r:id="rId28"/>
    <p:sldId id="301" r:id="rId29"/>
    <p:sldId id="284" r:id="rId30"/>
    <p:sldId id="290" r:id="rId31"/>
    <p:sldId id="281"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Gill Sans" panose="020B0604020202020204" charset="0"/>
      <p:regular r:id="rId38"/>
      <p:bold r:id="rId39"/>
    </p:embeddedFont>
    <p:embeddedFont>
      <p:font typeface="Gill Sans MT" panose="020B05020201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nuyFuluADMuIVM8m0hFJtmL+U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8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4865B8-240B-4A69-A5D7-72B92FF484EE}">
  <a:tblStyle styleId="{AA4865B8-240B-4A69-A5D7-72B92FF484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6E19C-7DCA-4633-91C0-7391280C9D2F}"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0E7"/>
          </a:solidFill>
        </a:fill>
      </a:tcStyle>
    </a:wholeTbl>
    <a:band1H>
      <a:tcTxStyle/>
      <a:tcStyle>
        <a:tcBdr/>
        <a:fill>
          <a:solidFill>
            <a:srgbClr val="FBDFCB"/>
          </a:solidFill>
        </a:fill>
      </a:tcStyle>
    </a:band1H>
    <a:band2H>
      <a:tcTxStyle/>
      <a:tcStyle>
        <a:tcBdr/>
      </a:tcStyle>
    </a:band2H>
    <a:band1V>
      <a:tcTxStyle/>
      <a:tcStyle>
        <a:tcBdr/>
        <a:fill>
          <a:solidFill>
            <a:srgbClr val="FBDFCB"/>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0" d="100"/>
          <a:sy n="80" d="100"/>
        </p:scale>
        <p:origin x="754"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1AAB9-5DFD-4442-8AC3-8F7AFB87EE37}"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US"/>
        </a:p>
      </dgm:t>
    </dgm:pt>
    <dgm:pt modelId="{594D82B0-7933-4FCC-94ED-95E75EA41F1D}">
      <dgm:prSet/>
      <dgm:spPr/>
      <dgm:t>
        <a:bodyPr/>
        <a:lstStyle/>
        <a:p>
          <a:r>
            <a:rPr lang="en-US" b="0" i="0" dirty="0"/>
            <a:t>CDC conducts an annual health-related telephone survey called The Behavioral Risk Factor Surveillance System (BRFSS). It collects responses from over 400,000 Americans on health-related risk behaviors, chronic health conditions, and the use of preventative services.</a:t>
          </a:r>
          <a:endParaRPr lang="en-US" b="0" dirty="0"/>
        </a:p>
      </dgm:t>
    </dgm:pt>
    <dgm:pt modelId="{9F6FAB73-42F7-407A-AEEB-F49E04EF34F1}" type="parTrans" cxnId="{6E1161B5-C571-4E8D-B2EB-602F6BEDAE1B}">
      <dgm:prSet/>
      <dgm:spPr/>
      <dgm:t>
        <a:bodyPr/>
        <a:lstStyle/>
        <a:p>
          <a:endParaRPr lang="en-US"/>
        </a:p>
      </dgm:t>
    </dgm:pt>
    <dgm:pt modelId="{4E029E1E-9285-4EBF-9C93-9C0743E42147}" type="sibTrans" cxnId="{6E1161B5-C571-4E8D-B2EB-602F6BEDAE1B}">
      <dgm:prSet/>
      <dgm:spPr/>
      <dgm:t>
        <a:bodyPr/>
        <a:lstStyle/>
        <a:p>
          <a:endParaRPr lang="en-US"/>
        </a:p>
      </dgm:t>
    </dgm:pt>
    <dgm:pt modelId="{CBE4BFE0-97C7-4510-996A-41D061B491C2}">
      <dgm:prSet/>
      <dgm:spPr/>
      <dgm:t>
        <a:bodyPr/>
        <a:lstStyle/>
        <a:p>
          <a:r>
            <a:rPr lang="en-US" b="0" i="0" dirty="0">
              <a:solidFill>
                <a:schemeClr val="tx1"/>
              </a:solidFill>
              <a:effectLst/>
              <a:latin typeface="+mj-lt"/>
            </a:rPr>
            <a:t>The original dataset is from the 2015 survey. It contains responses from 441,455 individuals and has 330 features. The features are either questions directly asked of participants, or calculated variables based on individual participant responses.</a:t>
          </a:r>
          <a:endParaRPr lang="en-US" dirty="0">
            <a:solidFill>
              <a:schemeClr val="tx1"/>
            </a:solidFill>
            <a:latin typeface="+mj-lt"/>
          </a:endParaRPr>
        </a:p>
      </dgm:t>
    </dgm:pt>
    <dgm:pt modelId="{719949C3-8890-4DE9-8558-07EC39A0151B}" type="parTrans" cxnId="{A8E4B632-EB37-4AAC-8B9B-5D94FEE47FF0}">
      <dgm:prSet/>
      <dgm:spPr/>
      <dgm:t>
        <a:bodyPr/>
        <a:lstStyle/>
        <a:p>
          <a:endParaRPr lang="en-US"/>
        </a:p>
      </dgm:t>
    </dgm:pt>
    <dgm:pt modelId="{F936BD61-D208-4558-83BA-CCCAECEF89A7}" type="sibTrans" cxnId="{A8E4B632-EB37-4AAC-8B9B-5D94FEE47FF0}">
      <dgm:prSet/>
      <dgm:spPr/>
      <dgm:t>
        <a:bodyPr/>
        <a:lstStyle/>
        <a:p>
          <a:endParaRPr lang="en-US"/>
        </a:p>
      </dgm:t>
    </dgm:pt>
    <dgm:pt modelId="{80B79D4F-885B-42C2-BEB3-255FA129759D}">
      <dgm:prSet custT="1"/>
      <dgm:spPr/>
      <dgm:t>
        <a:bodyPr/>
        <a:lstStyle/>
        <a:p>
          <a:r>
            <a:rPr lang="en-US" sz="1600" dirty="0"/>
            <a:t>Our dataset was </a:t>
          </a:r>
          <a:r>
            <a:rPr lang="en-US" sz="1600" dirty="0" err="1"/>
            <a:t>subsetted</a:t>
          </a:r>
          <a:r>
            <a:rPr lang="en-US" sz="1600" dirty="0"/>
            <a:t> by Alex </a:t>
          </a:r>
          <a:r>
            <a:rPr lang="en-US" sz="1600" dirty="0" err="1"/>
            <a:t>Teboul</a:t>
          </a:r>
          <a:r>
            <a:rPr lang="en-US" sz="1600" dirty="0"/>
            <a:t> on Kaggle. It has 21 variables, 70692 data points, and split 50-50 between respondents with pre/diabetes and without.</a:t>
          </a:r>
        </a:p>
      </dgm:t>
    </dgm:pt>
    <dgm:pt modelId="{81334382-44E4-4B77-AA18-1CE0BE8FEE6B}" type="parTrans" cxnId="{AD6BD01B-7E5C-425F-BFAD-4CF68B9D53B5}">
      <dgm:prSet/>
      <dgm:spPr/>
      <dgm:t>
        <a:bodyPr/>
        <a:lstStyle/>
        <a:p>
          <a:endParaRPr lang="en-US"/>
        </a:p>
      </dgm:t>
    </dgm:pt>
    <dgm:pt modelId="{D236D4CF-52B6-40FA-A816-5F4A790B93CB}" type="sibTrans" cxnId="{AD6BD01B-7E5C-425F-BFAD-4CF68B9D53B5}">
      <dgm:prSet/>
      <dgm:spPr/>
      <dgm:t>
        <a:bodyPr/>
        <a:lstStyle/>
        <a:p>
          <a:endParaRPr lang="en-US"/>
        </a:p>
      </dgm:t>
    </dgm:pt>
    <dgm:pt modelId="{03234CB7-19FE-4E90-9514-15EE5E3E1D6D}">
      <dgm:prSet custT="1"/>
      <dgm:spPr/>
      <dgm:t>
        <a:bodyPr/>
        <a:lstStyle/>
        <a:p>
          <a:r>
            <a:rPr lang="en-US" sz="1600" dirty="0">
              <a:latin typeface="+mn-lt"/>
              <a:cs typeface="Arial"/>
            </a:rPr>
            <a:t>To subset, he chose features that were related to diabetes risk factors identified in medical research. All missing values dropped. Respondents w/ and w/o pre/diabetes were selected randomly to yield an even 50-50 split for balanced dataset. </a:t>
          </a:r>
        </a:p>
      </dgm:t>
    </dgm:pt>
    <dgm:pt modelId="{6371010D-708E-40D2-AE29-3C3B2CCD31DC}" type="parTrans" cxnId="{BF9F330A-B0CD-4B3E-B3AE-1364192311DA}">
      <dgm:prSet/>
      <dgm:spPr/>
      <dgm:t>
        <a:bodyPr/>
        <a:lstStyle/>
        <a:p>
          <a:endParaRPr lang="en-US"/>
        </a:p>
      </dgm:t>
    </dgm:pt>
    <dgm:pt modelId="{1D1E223D-126E-4AFF-BAF0-1AA342BF34D8}" type="sibTrans" cxnId="{BF9F330A-B0CD-4B3E-B3AE-1364192311DA}">
      <dgm:prSet/>
      <dgm:spPr/>
      <dgm:t>
        <a:bodyPr/>
        <a:lstStyle/>
        <a:p>
          <a:endParaRPr lang="en-US"/>
        </a:p>
      </dgm:t>
    </dgm:pt>
    <dgm:pt modelId="{350EA2C2-4DCD-4816-9D7B-67A512929DDB}" type="pres">
      <dgm:prSet presAssocID="{AD11AAB9-5DFD-4442-8AC3-8F7AFB87EE37}" presName="Name0" presStyleCnt="0">
        <dgm:presLayoutVars>
          <dgm:dir/>
        </dgm:presLayoutVars>
      </dgm:prSet>
      <dgm:spPr/>
    </dgm:pt>
    <dgm:pt modelId="{0D0EC988-1A4E-45C9-9E02-8CD5EF4AAD9E}" type="pres">
      <dgm:prSet presAssocID="{594D82B0-7933-4FCC-94ED-95E75EA41F1D}" presName="noChildren" presStyleCnt="0"/>
      <dgm:spPr/>
    </dgm:pt>
    <dgm:pt modelId="{77B6B0D5-81FB-4143-9DC9-F24F684A007A}" type="pres">
      <dgm:prSet presAssocID="{594D82B0-7933-4FCC-94ED-95E75EA41F1D}" presName="gap" presStyleCnt="0"/>
      <dgm:spPr/>
    </dgm:pt>
    <dgm:pt modelId="{97A55C25-89FE-4C01-9A19-4261DBDA5B90}" type="pres">
      <dgm:prSet presAssocID="{594D82B0-7933-4FCC-94ED-95E75EA41F1D}" presName="medCircle2" presStyleLbl="vennNode1" presStyleIdx="0" presStyleCnt="4"/>
      <dgm:spPr/>
    </dgm:pt>
    <dgm:pt modelId="{62BF670E-4902-4B9B-A7C1-E72991F23B46}" type="pres">
      <dgm:prSet presAssocID="{594D82B0-7933-4FCC-94ED-95E75EA41F1D}" presName="txLvlOnly1" presStyleLbl="revTx" presStyleIdx="0" presStyleCnt="4"/>
      <dgm:spPr/>
    </dgm:pt>
    <dgm:pt modelId="{BC6D65CB-F212-4E96-9170-4587E79323E3}" type="pres">
      <dgm:prSet presAssocID="{CBE4BFE0-97C7-4510-996A-41D061B491C2}" presName="noChildren" presStyleCnt="0"/>
      <dgm:spPr/>
    </dgm:pt>
    <dgm:pt modelId="{ED70551B-DFDD-42D0-90CE-D7B1BB3255AC}" type="pres">
      <dgm:prSet presAssocID="{CBE4BFE0-97C7-4510-996A-41D061B491C2}" presName="gap" presStyleCnt="0"/>
      <dgm:spPr/>
    </dgm:pt>
    <dgm:pt modelId="{1CEE4CE3-40A3-4694-9395-7E0B8B969DC9}" type="pres">
      <dgm:prSet presAssocID="{CBE4BFE0-97C7-4510-996A-41D061B491C2}" presName="medCircle2" presStyleLbl="vennNode1" presStyleIdx="1" presStyleCnt="4"/>
      <dgm:spPr/>
    </dgm:pt>
    <dgm:pt modelId="{0C12D647-AC51-4266-9ECC-88DBFD96739E}" type="pres">
      <dgm:prSet presAssocID="{CBE4BFE0-97C7-4510-996A-41D061B491C2}" presName="txLvlOnly1" presStyleLbl="revTx" presStyleIdx="1" presStyleCnt="4"/>
      <dgm:spPr/>
    </dgm:pt>
    <dgm:pt modelId="{E494CC0F-DD99-4986-94FF-7347E638E30E}" type="pres">
      <dgm:prSet presAssocID="{80B79D4F-885B-42C2-BEB3-255FA129759D}" presName="noChildren" presStyleCnt="0"/>
      <dgm:spPr/>
    </dgm:pt>
    <dgm:pt modelId="{D66410A7-05BE-4B24-9D18-FC60A0D4381D}" type="pres">
      <dgm:prSet presAssocID="{80B79D4F-885B-42C2-BEB3-255FA129759D}" presName="gap" presStyleCnt="0"/>
      <dgm:spPr/>
    </dgm:pt>
    <dgm:pt modelId="{53D795FE-6691-418F-BD37-3FBC25528EC7}" type="pres">
      <dgm:prSet presAssocID="{80B79D4F-885B-42C2-BEB3-255FA129759D}" presName="medCircle2" presStyleLbl="vennNode1" presStyleIdx="2" presStyleCnt="4"/>
      <dgm:spPr/>
    </dgm:pt>
    <dgm:pt modelId="{CC7677BA-D906-41CA-B814-2EC5DC508223}" type="pres">
      <dgm:prSet presAssocID="{80B79D4F-885B-42C2-BEB3-255FA129759D}" presName="txLvlOnly1" presStyleLbl="revTx" presStyleIdx="2" presStyleCnt="4"/>
      <dgm:spPr/>
    </dgm:pt>
    <dgm:pt modelId="{86D5904C-E9F3-407A-8361-DE71BE1F5DEF}" type="pres">
      <dgm:prSet presAssocID="{03234CB7-19FE-4E90-9514-15EE5E3E1D6D}" presName="noChildren" presStyleCnt="0"/>
      <dgm:spPr/>
    </dgm:pt>
    <dgm:pt modelId="{9F18686B-355A-4A21-BC2E-1D8963242BBB}" type="pres">
      <dgm:prSet presAssocID="{03234CB7-19FE-4E90-9514-15EE5E3E1D6D}" presName="gap" presStyleCnt="0"/>
      <dgm:spPr/>
    </dgm:pt>
    <dgm:pt modelId="{D0ECD73F-6D8C-4ACC-BCBB-BD2AB73213B8}" type="pres">
      <dgm:prSet presAssocID="{03234CB7-19FE-4E90-9514-15EE5E3E1D6D}" presName="medCircle2" presStyleLbl="vennNode1" presStyleIdx="3" presStyleCnt="4"/>
      <dgm:spPr/>
    </dgm:pt>
    <dgm:pt modelId="{31B664E6-B46B-46B6-9F76-6CA22B708A1A}" type="pres">
      <dgm:prSet presAssocID="{03234CB7-19FE-4E90-9514-15EE5E3E1D6D}" presName="txLvlOnly1" presStyleLbl="revTx" presStyleIdx="3" presStyleCnt="4"/>
      <dgm:spPr/>
    </dgm:pt>
  </dgm:ptLst>
  <dgm:cxnLst>
    <dgm:cxn modelId="{BF9F330A-B0CD-4B3E-B3AE-1364192311DA}" srcId="{AD11AAB9-5DFD-4442-8AC3-8F7AFB87EE37}" destId="{03234CB7-19FE-4E90-9514-15EE5E3E1D6D}" srcOrd="3" destOrd="0" parTransId="{6371010D-708E-40D2-AE29-3C3B2CCD31DC}" sibTransId="{1D1E223D-126E-4AFF-BAF0-1AA342BF34D8}"/>
    <dgm:cxn modelId="{F435C50E-6B78-4AC2-91F2-0AD73C1851E3}" type="presOf" srcId="{80B79D4F-885B-42C2-BEB3-255FA129759D}" destId="{CC7677BA-D906-41CA-B814-2EC5DC508223}" srcOrd="0" destOrd="0" presId="urn:microsoft.com/office/officeart/2008/layout/VerticalCircleList"/>
    <dgm:cxn modelId="{AD6BD01B-7E5C-425F-BFAD-4CF68B9D53B5}" srcId="{AD11AAB9-5DFD-4442-8AC3-8F7AFB87EE37}" destId="{80B79D4F-885B-42C2-BEB3-255FA129759D}" srcOrd="2" destOrd="0" parTransId="{81334382-44E4-4B77-AA18-1CE0BE8FEE6B}" sibTransId="{D236D4CF-52B6-40FA-A816-5F4A790B93CB}"/>
    <dgm:cxn modelId="{A8E4B632-EB37-4AAC-8B9B-5D94FEE47FF0}" srcId="{AD11AAB9-5DFD-4442-8AC3-8F7AFB87EE37}" destId="{CBE4BFE0-97C7-4510-996A-41D061B491C2}" srcOrd="1" destOrd="0" parTransId="{719949C3-8890-4DE9-8558-07EC39A0151B}" sibTransId="{F936BD61-D208-4558-83BA-CCCAECEF89A7}"/>
    <dgm:cxn modelId="{B043F540-22F5-4C0B-B159-BBAD96FB243C}" type="presOf" srcId="{AD11AAB9-5DFD-4442-8AC3-8F7AFB87EE37}" destId="{350EA2C2-4DCD-4816-9D7B-67A512929DDB}" srcOrd="0" destOrd="0" presId="urn:microsoft.com/office/officeart/2008/layout/VerticalCircleList"/>
    <dgm:cxn modelId="{6E1161B5-C571-4E8D-B2EB-602F6BEDAE1B}" srcId="{AD11AAB9-5DFD-4442-8AC3-8F7AFB87EE37}" destId="{594D82B0-7933-4FCC-94ED-95E75EA41F1D}" srcOrd="0" destOrd="0" parTransId="{9F6FAB73-42F7-407A-AEEB-F49E04EF34F1}" sibTransId="{4E029E1E-9285-4EBF-9C93-9C0743E42147}"/>
    <dgm:cxn modelId="{3D3BE3BA-50BF-43FE-85FC-E75566B53F1F}" type="presOf" srcId="{CBE4BFE0-97C7-4510-996A-41D061B491C2}" destId="{0C12D647-AC51-4266-9ECC-88DBFD96739E}" srcOrd="0" destOrd="0" presId="urn:microsoft.com/office/officeart/2008/layout/VerticalCircleList"/>
    <dgm:cxn modelId="{4F7EF4C6-F96F-40A6-959B-01773F98835A}" type="presOf" srcId="{03234CB7-19FE-4E90-9514-15EE5E3E1D6D}" destId="{31B664E6-B46B-46B6-9F76-6CA22B708A1A}" srcOrd="0" destOrd="0" presId="urn:microsoft.com/office/officeart/2008/layout/VerticalCircleList"/>
    <dgm:cxn modelId="{8E9923F8-FE0C-479D-95C4-BDEE16B54D8D}" type="presOf" srcId="{594D82B0-7933-4FCC-94ED-95E75EA41F1D}" destId="{62BF670E-4902-4B9B-A7C1-E72991F23B46}" srcOrd="0" destOrd="0" presId="urn:microsoft.com/office/officeart/2008/layout/VerticalCircleList"/>
    <dgm:cxn modelId="{3692F0D9-37C1-40D8-9C15-C02C1997A6A7}" type="presParOf" srcId="{350EA2C2-4DCD-4816-9D7B-67A512929DDB}" destId="{0D0EC988-1A4E-45C9-9E02-8CD5EF4AAD9E}" srcOrd="0" destOrd="0" presId="urn:microsoft.com/office/officeart/2008/layout/VerticalCircleList"/>
    <dgm:cxn modelId="{79D520A6-0188-4ABD-898F-13FE0A2B0B89}" type="presParOf" srcId="{0D0EC988-1A4E-45C9-9E02-8CD5EF4AAD9E}" destId="{77B6B0D5-81FB-4143-9DC9-F24F684A007A}" srcOrd="0" destOrd="0" presId="urn:microsoft.com/office/officeart/2008/layout/VerticalCircleList"/>
    <dgm:cxn modelId="{F91BDBA8-26FD-41C7-8361-6F29596CDF5E}" type="presParOf" srcId="{0D0EC988-1A4E-45C9-9E02-8CD5EF4AAD9E}" destId="{97A55C25-89FE-4C01-9A19-4261DBDA5B90}" srcOrd="1" destOrd="0" presId="urn:microsoft.com/office/officeart/2008/layout/VerticalCircleList"/>
    <dgm:cxn modelId="{8636B7E7-A7F0-4CC6-8FA3-91BC7A40D118}" type="presParOf" srcId="{0D0EC988-1A4E-45C9-9E02-8CD5EF4AAD9E}" destId="{62BF670E-4902-4B9B-A7C1-E72991F23B46}" srcOrd="2" destOrd="0" presId="urn:microsoft.com/office/officeart/2008/layout/VerticalCircleList"/>
    <dgm:cxn modelId="{1F83DE97-7A24-4C1B-9251-AFDE2E74CDC6}" type="presParOf" srcId="{350EA2C2-4DCD-4816-9D7B-67A512929DDB}" destId="{BC6D65CB-F212-4E96-9170-4587E79323E3}" srcOrd="1" destOrd="0" presId="urn:microsoft.com/office/officeart/2008/layout/VerticalCircleList"/>
    <dgm:cxn modelId="{1592869E-425F-4363-9C2F-F9A2B8D8F946}" type="presParOf" srcId="{BC6D65CB-F212-4E96-9170-4587E79323E3}" destId="{ED70551B-DFDD-42D0-90CE-D7B1BB3255AC}" srcOrd="0" destOrd="0" presId="urn:microsoft.com/office/officeart/2008/layout/VerticalCircleList"/>
    <dgm:cxn modelId="{D3C4AA4D-6D8E-4CAD-92DC-19B32AEE31CC}" type="presParOf" srcId="{BC6D65CB-F212-4E96-9170-4587E79323E3}" destId="{1CEE4CE3-40A3-4694-9395-7E0B8B969DC9}" srcOrd="1" destOrd="0" presId="urn:microsoft.com/office/officeart/2008/layout/VerticalCircleList"/>
    <dgm:cxn modelId="{DB9A690A-B71B-4FF1-B74E-82968E87E938}" type="presParOf" srcId="{BC6D65CB-F212-4E96-9170-4587E79323E3}" destId="{0C12D647-AC51-4266-9ECC-88DBFD96739E}" srcOrd="2" destOrd="0" presId="urn:microsoft.com/office/officeart/2008/layout/VerticalCircleList"/>
    <dgm:cxn modelId="{AACA54C1-4855-441A-B85F-702092A94946}" type="presParOf" srcId="{350EA2C2-4DCD-4816-9D7B-67A512929DDB}" destId="{E494CC0F-DD99-4986-94FF-7347E638E30E}" srcOrd="2" destOrd="0" presId="urn:microsoft.com/office/officeart/2008/layout/VerticalCircleList"/>
    <dgm:cxn modelId="{503B9EC1-57E9-4CE6-83DE-50FC54483883}" type="presParOf" srcId="{E494CC0F-DD99-4986-94FF-7347E638E30E}" destId="{D66410A7-05BE-4B24-9D18-FC60A0D4381D}" srcOrd="0" destOrd="0" presId="urn:microsoft.com/office/officeart/2008/layout/VerticalCircleList"/>
    <dgm:cxn modelId="{233202AA-602E-4E8A-9063-0FD0A22CBBAC}" type="presParOf" srcId="{E494CC0F-DD99-4986-94FF-7347E638E30E}" destId="{53D795FE-6691-418F-BD37-3FBC25528EC7}" srcOrd="1" destOrd="0" presId="urn:microsoft.com/office/officeart/2008/layout/VerticalCircleList"/>
    <dgm:cxn modelId="{B79E0E0F-D02B-428E-938E-853FD4C8DDBD}" type="presParOf" srcId="{E494CC0F-DD99-4986-94FF-7347E638E30E}" destId="{CC7677BA-D906-41CA-B814-2EC5DC508223}" srcOrd="2" destOrd="0" presId="urn:microsoft.com/office/officeart/2008/layout/VerticalCircleList"/>
    <dgm:cxn modelId="{27A274CD-6B6C-4D4B-8B9E-0E179E1D0918}" type="presParOf" srcId="{350EA2C2-4DCD-4816-9D7B-67A512929DDB}" destId="{86D5904C-E9F3-407A-8361-DE71BE1F5DEF}" srcOrd="3" destOrd="0" presId="urn:microsoft.com/office/officeart/2008/layout/VerticalCircleList"/>
    <dgm:cxn modelId="{BCD897D2-E969-454D-B35F-8198DDDAE08C}" type="presParOf" srcId="{86D5904C-E9F3-407A-8361-DE71BE1F5DEF}" destId="{9F18686B-355A-4A21-BC2E-1D8963242BBB}" srcOrd="0" destOrd="0" presId="urn:microsoft.com/office/officeart/2008/layout/VerticalCircleList"/>
    <dgm:cxn modelId="{873A8EE2-A729-4434-A5F7-B33391C9711B}" type="presParOf" srcId="{86D5904C-E9F3-407A-8361-DE71BE1F5DEF}" destId="{D0ECD73F-6D8C-4ACC-BCBB-BD2AB73213B8}" srcOrd="1" destOrd="0" presId="urn:microsoft.com/office/officeart/2008/layout/VerticalCircleList"/>
    <dgm:cxn modelId="{CF21E174-1481-4A1F-86AD-F5EC3680D5CD}" type="presParOf" srcId="{86D5904C-E9F3-407A-8361-DE71BE1F5DEF}" destId="{31B664E6-B46B-46B6-9F76-6CA22B708A1A}"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1AAB9-5DFD-4442-8AC3-8F7AFB87EE37}" type="doc">
      <dgm:prSet loTypeId="urn:microsoft.com/office/officeart/2008/layout/VerticalCircleList" loCatId="list" qsTypeId="urn:microsoft.com/office/officeart/2005/8/quickstyle/simple1" qsCatId="simple" csTypeId="urn:microsoft.com/office/officeart/2005/8/colors/colorful1" csCatId="colorful" phldr="1"/>
      <dgm:spPr/>
      <dgm:t>
        <a:bodyPr/>
        <a:lstStyle/>
        <a:p>
          <a:endParaRPr lang="en-US"/>
        </a:p>
      </dgm:t>
    </dgm:pt>
    <dgm:pt modelId="{594D82B0-7933-4FCC-94ED-95E75EA41F1D}">
      <dgm:prSet custT="1"/>
      <dgm:spPr/>
      <dgm:t>
        <a:bodyPr/>
        <a:lstStyle/>
        <a:p>
          <a:r>
            <a:rPr lang="en-US" sz="3200" b="0" i="0" dirty="0">
              <a:latin typeface="Gill Sans" panose="020B0604020202020204" charset="0"/>
            </a:rPr>
            <a:t>1. Logistic Regression</a:t>
          </a:r>
          <a:endParaRPr lang="en-US" sz="3200" b="0" dirty="0">
            <a:latin typeface="Gill Sans" panose="020B0604020202020204" charset="0"/>
          </a:endParaRPr>
        </a:p>
      </dgm:t>
    </dgm:pt>
    <dgm:pt modelId="{9F6FAB73-42F7-407A-AEEB-F49E04EF34F1}" type="parTrans" cxnId="{6E1161B5-C571-4E8D-B2EB-602F6BEDAE1B}">
      <dgm:prSet/>
      <dgm:spPr/>
      <dgm:t>
        <a:bodyPr/>
        <a:lstStyle/>
        <a:p>
          <a:endParaRPr lang="en-US"/>
        </a:p>
      </dgm:t>
    </dgm:pt>
    <dgm:pt modelId="{4E029E1E-9285-4EBF-9C93-9C0743E42147}" type="sibTrans" cxnId="{6E1161B5-C571-4E8D-B2EB-602F6BEDAE1B}">
      <dgm:prSet/>
      <dgm:spPr/>
      <dgm:t>
        <a:bodyPr/>
        <a:lstStyle/>
        <a:p>
          <a:endParaRPr lang="en-US"/>
        </a:p>
      </dgm:t>
    </dgm:pt>
    <dgm:pt modelId="{CBE4BFE0-97C7-4510-996A-41D061B491C2}">
      <dgm:prSet custT="1"/>
      <dgm:spPr/>
      <dgm:t>
        <a:bodyPr/>
        <a:lstStyle/>
        <a:p>
          <a:r>
            <a:rPr lang="en-US" sz="3200" b="0" i="0" dirty="0">
              <a:solidFill>
                <a:schemeClr val="tx1"/>
              </a:solidFill>
              <a:effectLst/>
              <a:latin typeface="+mj-lt"/>
            </a:rPr>
            <a:t>2. </a:t>
          </a:r>
          <a:r>
            <a:rPr lang="en-US" sz="3200" b="0" i="0" dirty="0">
              <a:solidFill>
                <a:schemeClr val="tx1"/>
              </a:solidFill>
              <a:effectLst/>
              <a:latin typeface="Gill Sans" panose="020B0604020202020204" charset="0"/>
            </a:rPr>
            <a:t>Classification Tree</a:t>
          </a:r>
          <a:endParaRPr lang="en-US" sz="3200" dirty="0">
            <a:solidFill>
              <a:schemeClr val="tx1"/>
            </a:solidFill>
            <a:latin typeface="Gill Sans" panose="020B0604020202020204" charset="0"/>
          </a:endParaRPr>
        </a:p>
      </dgm:t>
    </dgm:pt>
    <dgm:pt modelId="{719949C3-8890-4DE9-8558-07EC39A0151B}" type="parTrans" cxnId="{A8E4B632-EB37-4AAC-8B9B-5D94FEE47FF0}">
      <dgm:prSet/>
      <dgm:spPr/>
      <dgm:t>
        <a:bodyPr/>
        <a:lstStyle/>
        <a:p>
          <a:endParaRPr lang="en-US"/>
        </a:p>
      </dgm:t>
    </dgm:pt>
    <dgm:pt modelId="{F936BD61-D208-4558-83BA-CCCAECEF89A7}" type="sibTrans" cxnId="{A8E4B632-EB37-4AAC-8B9B-5D94FEE47FF0}">
      <dgm:prSet/>
      <dgm:spPr/>
      <dgm:t>
        <a:bodyPr/>
        <a:lstStyle/>
        <a:p>
          <a:endParaRPr lang="en-US"/>
        </a:p>
      </dgm:t>
    </dgm:pt>
    <dgm:pt modelId="{80B79D4F-885B-42C2-BEB3-255FA129759D}">
      <dgm:prSet custT="1"/>
      <dgm:spPr/>
      <dgm:t>
        <a:bodyPr/>
        <a:lstStyle/>
        <a:p>
          <a:r>
            <a:rPr lang="en-US" sz="3200" dirty="0"/>
            <a:t>3. </a:t>
          </a:r>
          <a:r>
            <a:rPr lang="en-US" sz="3200" dirty="0">
              <a:latin typeface="Gill Sans" panose="020B0604020202020204" charset="0"/>
            </a:rPr>
            <a:t>Random Forests</a:t>
          </a:r>
        </a:p>
      </dgm:t>
    </dgm:pt>
    <dgm:pt modelId="{81334382-44E4-4B77-AA18-1CE0BE8FEE6B}" type="parTrans" cxnId="{AD6BD01B-7E5C-425F-BFAD-4CF68B9D53B5}">
      <dgm:prSet/>
      <dgm:spPr/>
      <dgm:t>
        <a:bodyPr/>
        <a:lstStyle/>
        <a:p>
          <a:endParaRPr lang="en-US"/>
        </a:p>
      </dgm:t>
    </dgm:pt>
    <dgm:pt modelId="{D236D4CF-52B6-40FA-A816-5F4A790B93CB}" type="sibTrans" cxnId="{AD6BD01B-7E5C-425F-BFAD-4CF68B9D53B5}">
      <dgm:prSet/>
      <dgm:spPr/>
      <dgm:t>
        <a:bodyPr/>
        <a:lstStyle/>
        <a:p>
          <a:endParaRPr lang="en-US"/>
        </a:p>
      </dgm:t>
    </dgm:pt>
    <dgm:pt modelId="{350EA2C2-4DCD-4816-9D7B-67A512929DDB}" type="pres">
      <dgm:prSet presAssocID="{AD11AAB9-5DFD-4442-8AC3-8F7AFB87EE37}" presName="Name0" presStyleCnt="0">
        <dgm:presLayoutVars>
          <dgm:dir/>
        </dgm:presLayoutVars>
      </dgm:prSet>
      <dgm:spPr/>
    </dgm:pt>
    <dgm:pt modelId="{0D0EC988-1A4E-45C9-9E02-8CD5EF4AAD9E}" type="pres">
      <dgm:prSet presAssocID="{594D82B0-7933-4FCC-94ED-95E75EA41F1D}" presName="noChildren" presStyleCnt="0"/>
      <dgm:spPr/>
    </dgm:pt>
    <dgm:pt modelId="{77B6B0D5-81FB-4143-9DC9-F24F684A007A}" type="pres">
      <dgm:prSet presAssocID="{594D82B0-7933-4FCC-94ED-95E75EA41F1D}" presName="gap" presStyleCnt="0"/>
      <dgm:spPr/>
    </dgm:pt>
    <dgm:pt modelId="{97A55C25-89FE-4C01-9A19-4261DBDA5B90}" type="pres">
      <dgm:prSet presAssocID="{594D82B0-7933-4FCC-94ED-95E75EA41F1D}" presName="medCircle2" presStyleLbl="vennNode1" presStyleIdx="0" presStyleCnt="3"/>
      <dgm:spPr/>
    </dgm:pt>
    <dgm:pt modelId="{62BF670E-4902-4B9B-A7C1-E72991F23B46}" type="pres">
      <dgm:prSet presAssocID="{594D82B0-7933-4FCC-94ED-95E75EA41F1D}" presName="txLvlOnly1" presStyleLbl="revTx" presStyleIdx="0" presStyleCnt="3"/>
      <dgm:spPr/>
    </dgm:pt>
    <dgm:pt modelId="{BC6D65CB-F212-4E96-9170-4587E79323E3}" type="pres">
      <dgm:prSet presAssocID="{CBE4BFE0-97C7-4510-996A-41D061B491C2}" presName="noChildren" presStyleCnt="0"/>
      <dgm:spPr/>
    </dgm:pt>
    <dgm:pt modelId="{ED70551B-DFDD-42D0-90CE-D7B1BB3255AC}" type="pres">
      <dgm:prSet presAssocID="{CBE4BFE0-97C7-4510-996A-41D061B491C2}" presName="gap" presStyleCnt="0"/>
      <dgm:spPr/>
    </dgm:pt>
    <dgm:pt modelId="{1CEE4CE3-40A3-4694-9395-7E0B8B969DC9}" type="pres">
      <dgm:prSet presAssocID="{CBE4BFE0-97C7-4510-996A-41D061B491C2}" presName="medCircle2" presStyleLbl="vennNode1" presStyleIdx="1" presStyleCnt="3"/>
      <dgm:spPr/>
    </dgm:pt>
    <dgm:pt modelId="{0C12D647-AC51-4266-9ECC-88DBFD96739E}" type="pres">
      <dgm:prSet presAssocID="{CBE4BFE0-97C7-4510-996A-41D061B491C2}" presName="txLvlOnly1" presStyleLbl="revTx" presStyleIdx="1" presStyleCnt="3"/>
      <dgm:spPr/>
    </dgm:pt>
    <dgm:pt modelId="{E494CC0F-DD99-4986-94FF-7347E638E30E}" type="pres">
      <dgm:prSet presAssocID="{80B79D4F-885B-42C2-BEB3-255FA129759D}" presName="noChildren" presStyleCnt="0"/>
      <dgm:spPr/>
    </dgm:pt>
    <dgm:pt modelId="{D66410A7-05BE-4B24-9D18-FC60A0D4381D}" type="pres">
      <dgm:prSet presAssocID="{80B79D4F-885B-42C2-BEB3-255FA129759D}" presName="gap" presStyleCnt="0"/>
      <dgm:spPr/>
    </dgm:pt>
    <dgm:pt modelId="{53D795FE-6691-418F-BD37-3FBC25528EC7}" type="pres">
      <dgm:prSet presAssocID="{80B79D4F-885B-42C2-BEB3-255FA129759D}" presName="medCircle2" presStyleLbl="vennNode1" presStyleIdx="2" presStyleCnt="3"/>
      <dgm:spPr/>
    </dgm:pt>
    <dgm:pt modelId="{CC7677BA-D906-41CA-B814-2EC5DC508223}" type="pres">
      <dgm:prSet presAssocID="{80B79D4F-885B-42C2-BEB3-255FA129759D}" presName="txLvlOnly1" presStyleLbl="revTx" presStyleIdx="2" presStyleCnt="3"/>
      <dgm:spPr/>
    </dgm:pt>
  </dgm:ptLst>
  <dgm:cxnLst>
    <dgm:cxn modelId="{F435C50E-6B78-4AC2-91F2-0AD73C1851E3}" type="presOf" srcId="{80B79D4F-885B-42C2-BEB3-255FA129759D}" destId="{CC7677BA-D906-41CA-B814-2EC5DC508223}" srcOrd="0" destOrd="0" presId="urn:microsoft.com/office/officeart/2008/layout/VerticalCircleList"/>
    <dgm:cxn modelId="{AD6BD01B-7E5C-425F-BFAD-4CF68B9D53B5}" srcId="{AD11AAB9-5DFD-4442-8AC3-8F7AFB87EE37}" destId="{80B79D4F-885B-42C2-BEB3-255FA129759D}" srcOrd="2" destOrd="0" parTransId="{81334382-44E4-4B77-AA18-1CE0BE8FEE6B}" sibTransId="{D236D4CF-52B6-40FA-A816-5F4A790B93CB}"/>
    <dgm:cxn modelId="{A8E4B632-EB37-4AAC-8B9B-5D94FEE47FF0}" srcId="{AD11AAB9-5DFD-4442-8AC3-8F7AFB87EE37}" destId="{CBE4BFE0-97C7-4510-996A-41D061B491C2}" srcOrd="1" destOrd="0" parTransId="{719949C3-8890-4DE9-8558-07EC39A0151B}" sibTransId="{F936BD61-D208-4558-83BA-CCCAECEF89A7}"/>
    <dgm:cxn modelId="{B043F540-22F5-4C0B-B159-BBAD96FB243C}" type="presOf" srcId="{AD11AAB9-5DFD-4442-8AC3-8F7AFB87EE37}" destId="{350EA2C2-4DCD-4816-9D7B-67A512929DDB}" srcOrd="0" destOrd="0" presId="urn:microsoft.com/office/officeart/2008/layout/VerticalCircleList"/>
    <dgm:cxn modelId="{6E1161B5-C571-4E8D-B2EB-602F6BEDAE1B}" srcId="{AD11AAB9-5DFD-4442-8AC3-8F7AFB87EE37}" destId="{594D82B0-7933-4FCC-94ED-95E75EA41F1D}" srcOrd="0" destOrd="0" parTransId="{9F6FAB73-42F7-407A-AEEB-F49E04EF34F1}" sibTransId="{4E029E1E-9285-4EBF-9C93-9C0743E42147}"/>
    <dgm:cxn modelId="{3D3BE3BA-50BF-43FE-85FC-E75566B53F1F}" type="presOf" srcId="{CBE4BFE0-97C7-4510-996A-41D061B491C2}" destId="{0C12D647-AC51-4266-9ECC-88DBFD96739E}" srcOrd="0" destOrd="0" presId="urn:microsoft.com/office/officeart/2008/layout/VerticalCircleList"/>
    <dgm:cxn modelId="{8E9923F8-FE0C-479D-95C4-BDEE16B54D8D}" type="presOf" srcId="{594D82B0-7933-4FCC-94ED-95E75EA41F1D}" destId="{62BF670E-4902-4B9B-A7C1-E72991F23B46}" srcOrd="0" destOrd="0" presId="urn:microsoft.com/office/officeart/2008/layout/VerticalCircleList"/>
    <dgm:cxn modelId="{3692F0D9-37C1-40D8-9C15-C02C1997A6A7}" type="presParOf" srcId="{350EA2C2-4DCD-4816-9D7B-67A512929DDB}" destId="{0D0EC988-1A4E-45C9-9E02-8CD5EF4AAD9E}" srcOrd="0" destOrd="0" presId="urn:microsoft.com/office/officeart/2008/layout/VerticalCircleList"/>
    <dgm:cxn modelId="{79D520A6-0188-4ABD-898F-13FE0A2B0B89}" type="presParOf" srcId="{0D0EC988-1A4E-45C9-9E02-8CD5EF4AAD9E}" destId="{77B6B0D5-81FB-4143-9DC9-F24F684A007A}" srcOrd="0" destOrd="0" presId="urn:microsoft.com/office/officeart/2008/layout/VerticalCircleList"/>
    <dgm:cxn modelId="{F91BDBA8-26FD-41C7-8361-6F29596CDF5E}" type="presParOf" srcId="{0D0EC988-1A4E-45C9-9E02-8CD5EF4AAD9E}" destId="{97A55C25-89FE-4C01-9A19-4261DBDA5B90}" srcOrd="1" destOrd="0" presId="urn:microsoft.com/office/officeart/2008/layout/VerticalCircleList"/>
    <dgm:cxn modelId="{8636B7E7-A7F0-4CC6-8FA3-91BC7A40D118}" type="presParOf" srcId="{0D0EC988-1A4E-45C9-9E02-8CD5EF4AAD9E}" destId="{62BF670E-4902-4B9B-A7C1-E72991F23B46}" srcOrd="2" destOrd="0" presId="urn:microsoft.com/office/officeart/2008/layout/VerticalCircleList"/>
    <dgm:cxn modelId="{1F83DE97-7A24-4C1B-9251-AFDE2E74CDC6}" type="presParOf" srcId="{350EA2C2-4DCD-4816-9D7B-67A512929DDB}" destId="{BC6D65CB-F212-4E96-9170-4587E79323E3}" srcOrd="1" destOrd="0" presId="urn:microsoft.com/office/officeart/2008/layout/VerticalCircleList"/>
    <dgm:cxn modelId="{1592869E-425F-4363-9C2F-F9A2B8D8F946}" type="presParOf" srcId="{BC6D65CB-F212-4E96-9170-4587E79323E3}" destId="{ED70551B-DFDD-42D0-90CE-D7B1BB3255AC}" srcOrd="0" destOrd="0" presId="urn:microsoft.com/office/officeart/2008/layout/VerticalCircleList"/>
    <dgm:cxn modelId="{D3C4AA4D-6D8E-4CAD-92DC-19B32AEE31CC}" type="presParOf" srcId="{BC6D65CB-F212-4E96-9170-4587E79323E3}" destId="{1CEE4CE3-40A3-4694-9395-7E0B8B969DC9}" srcOrd="1" destOrd="0" presId="urn:microsoft.com/office/officeart/2008/layout/VerticalCircleList"/>
    <dgm:cxn modelId="{DB9A690A-B71B-4FF1-B74E-82968E87E938}" type="presParOf" srcId="{BC6D65CB-F212-4E96-9170-4587E79323E3}" destId="{0C12D647-AC51-4266-9ECC-88DBFD96739E}" srcOrd="2" destOrd="0" presId="urn:microsoft.com/office/officeart/2008/layout/VerticalCircleList"/>
    <dgm:cxn modelId="{AACA54C1-4855-441A-B85F-702092A94946}" type="presParOf" srcId="{350EA2C2-4DCD-4816-9D7B-67A512929DDB}" destId="{E494CC0F-DD99-4986-94FF-7347E638E30E}" srcOrd="2" destOrd="0" presId="urn:microsoft.com/office/officeart/2008/layout/VerticalCircleList"/>
    <dgm:cxn modelId="{503B9EC1-57E9-4CE6-83DE-50FC54483883}" type="presParOf" srcId="{E494CC0F-DD99-4986-94FF-7347E638E30E}" destId="{D66410A7-05BE-4B24-9D18-FC60A0D4381D}" srcOrd="0" destOrd="0" presId="urn:microsoft.com/office/officeart/2008/layout/VerticalCircleList"/>
    <dgm:cxn modelId="{233202AA-602E-4E8A-9063-0FD0A22CBBAC}" type="presParOf" srcId="{E494CC0F-DD99-4986-94FF-7347E638E30E}" destId="{53D795FE-6691-418F-BD37-3FBC25528EC7}" srcOrd="1" destOrd="0" presId="urn:microsoft.com/office/officeart/2008/layout/VerticalCircleList"/>
    <dgm:cxn modelId="{B79E0E0F-D02B-428E-938E-853FD4C8DDBD}" type="presParOf" srcId="{E494CC0F-DD99-4986-94FF-7347E638E30E}" destId="{CC7677BA-D906-41CA-B814-2EC5DC508223}"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C25-89FE-4C01-9A19-4261DBDA5B90}">
      <dsp:nvSpPr>
        <dsp:cNvPr id="0" name=""/>
        <dsp:cNvSpPr/>
      </dsp:nvSpPr>
      <dsp:spPr>
        <a:xfrm>
          <a:off x="2590896" y="2092"/>
          <a:ext cx="1152113" cy="115211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BF670E-4902-4B9B-A7C1-E72991F23B46}">
      <dsp:nvSpPr>
        <dsp:cNvPr id="0" name=""/>
        <dsp:cNvSpPr/>
      </dsp:nvSpPr>
      <dsp:spPr>
        <a:xfrm>
          <a:off x="3166953" y="2092"/>
          <a:ext cx="6146948" cy="115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b="0" i="0" kern="1200" dirty="0"/>
            <a:t>CDC conducts an annual health-related telephone survey called The Behavioral Risk Factor Surveillance System (BRFSS). It collects responses from over 400,000 Americans on health-related risk behaviors, chronic health conditions, and the use of preventative services.</a:t>
          </a:r>
          <a:endParaRPr lang="en-US" sz="1600" b="0" kern="1200" dirty="0"/>
        </a:p>
      </dsp:txBody>
      <dsp:txXfrm>
        <a:off x="3166953" y="2092"/>
        <a:ext cx="6146948" cy="1152113"/>
      </dsp:txXfrm>
    </dsp:sp>
    <dsp:sp modelId="{1CEE4CE3-40A3-4694-9395-7E0B8B969DC9}">
      <dsp:nvSpPr>
        <dsp:cNvPr id="0" name=""/>
        <dsp:cNvSpPr/>
      </dsp:nvSpPr>
      <dsp:spPr>
        <a:xfrm>
          <a:off x="2590896" y="1154206"/>
          <a:ext cx="1152113" cy="115211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12D647-AC51-4266-9ECC-88DBFD96739E}">
      <dsp:nvSpPr>
        <dsp:cNvPr id="0" name=""/>
        <dsp:cNvSpPr/>
      </dsp:nvSpPr>
      <dsp:spPr>
        <a:xfrm>
          <a:off x="3166953" y="1154206"/>
          <a:ext cx="6146948" cy="115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effectLst/>
              <a:latin typeface="+mj-lt"/>
            </a:rPr>
            <a:t>The original dataset is from the 2015 survey. It contains responses from 441,455 individuals and has 330 features. The features are either questions directly asked of participants, or calculated variables based on individual participant responses.</a:t>
          </a:r>
          <a:endParaRPr lang="en-US" sz="1600" kern="1200" dirty="0">
            <a:solidFill>
              <a:schemeClr val="tx1"/>
            </a:solidFill>
            <a:latin typeface="+mj-lt"/>
          </a:endParaRPr>
        </a:p>
      </dsp:txBody>
      <dsp:txXfrm>
        <a:off x="3166953" y="1154206"/>
        <a:ext cx="6146948" cy="1152113"/>
      </dsp:txXfrm>
    </dsp:sp>
    <dsp:sp modelId="{53D795FE-6691-418F-BD37-3FBC25528EC7}">
      <dsp:nvSpPr>
        <dsp:cNvPr id="0" name=""/>
        <dsp:cNvSpPr/>
      </dsp:nvSpPr>
      <dsp:spPr>
        <a:xfrm>
          <a:off x="2590896" y="2306320"/>
          <a:ext cx="1152113" cy="1152113"/>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C7677BA-D906-41CA-B814-2EC5DC508223}">
      <dsp:nvSpPr>
        <dsp:cNvPr id="0" name=""/>
        <dsp:cNvSpPr/>
      </dsp:nvSpPr>
      <dsp:spPr>
        <a:xfrm>
          <a:off x="3166953" y="2306320"/>
          <a:ext cx="6146948" cy="115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kern="1200" dirty="0"/>
            <a:t>Our dataset was </a:t>
          </a:r>
          <a:r>
            <a:rPr lang="en-US" sz="1600" kern="1200" dirty="0" err="1"/>
            <a:t>subsetted</a:t>
          </a:r>
          <a:r>
            <a:rPr lang="en-US" sz="1600" kern="1200" dirty="0"/>
            <a:t> by Alex </a:t>
          </a:r>
          <a:r>
            <a:rPr lang="en-US" sz="1600" kern="1200" dirty="0" err="1"/>
            <a:t>Teboul</a:t>
          </a:r>
          <a:r>
            <a:rPr lang="en-US" sz="1600" kern="1200" dirty="0"/>
            <a:t> on Kaggle. It has 21 variables, 70692 data points, and split 50-50 between respondents with pre/diabetes and without.</a:t>
          </a:r>
        </a:p>
      </dsp:txBody>
      <dsp:txXfrm>
        <a:off x="3166953" y="2306320"/>
        <a:ext cx="6146948" cy="1152113"/>
      </dsp:txXfrm>
    </dsp:sp>
    <dsp:sp modelId="{D0ECD73F-6D8C-4ACC-BCBB-BD2AB73213B8}">
      <dsp:nvSpPr>
        <dsp:cNvPr id="0" name=""/>
        <dsp:cNvSpPr/>
      </dsp:nvSpPr>
      <dsp:spPr>
        <a:xfrm>
          <a:off x="2590896" y="3458433"/>
          <a:ext cx="1152113" cy="115211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B664E6-B46B-46B6-9F76-6CA22B708A1A}">
      <dsp:nvSpPr>
        <dsp:cNvPr id="0" name=""/>
        <dsp:cNvSpPr/>
      </dsp:nvSpPr>
      <dsp:spPr>
        <a:xfrm>
          <a:off x="3166953" y="3458433"/>
          <a:ext cx="6146948" cy="1152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0" bIns="2032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n-lt"/>
              <a:cs typeface="Arial"/>
            </a:rPr>
            <a:t>To subset, he chose features that were related to diabetes risk factors identified in medical research. All missing values dropped. Respondents w/ and w/o pre/diabetes were selected randomly to yield an even 50-50 split for balanced dataset. </a:t>
          </a:r>
        </a:p>
      </dsp:txBody>
      <dsp:txXfrm>
        <a:off x="3166953" y="3458433"/>
        <a:ext cx="6146948" cy="1152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C25-89FE-4C01-9A19-4261DBDA5B90}">
      <dsp:nvSpPr>
        <dsp:cNvPr id="0" name=""/>
        <dsp:cNvSpPr/>
      </dsp:nvSpPr>
      <dsp:spPr>
        <a:xfrm>
          <a:off x="1519015" y="1163"/>
          <a:ext cx="1536771" cy="1536771"/>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BF670E-4902-4B9B-A7C1-E72991F23B46}">
      <dsp:nvSpPr>
        <dsp:cNvPr id="0" name=""/>
        <dsp:cNvSpPr/>
      </dsp:nvSpPr>
      <dsp:spPr>
        <a:xfrm>
          <a:off x="2287401" y="1163"/>
          <a:ext cx="8199236" cy="1536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en-US" sz="3200" b="0" i="0" kern="1200" dirty="0">
              <a:latin typeface="Gill Sans" panose="020B0604020202020204" charset="0"/>
            </a:rPr>
            <a:t>1. Logistic Regression</a:t>
          </a:r>
          <a:endParaRPr lang="en-US" sz="3200" b="0" kern="1200" dirty="0">
            <a:latin typeface="Gill Sans" panose="020B0604020202020204" charset="0"/>
          </a:endParaRPr>
        </a:p>
      </dsp:txBody>
      <dsp:txXfrm>
        <a:off x="2287401" y="1163"/>
        <a:ext cx="8199236" cy="1536771"/>
      </dsp:txXfrm>
    </dsp:sp>
    <dsp:sp modelId="{1CEE4CE3-40A3-4694-9395-7E0B8B969DC9}">
      <dsp:nvSpPr>
        <dsp:cNvPr id="0" name=""/>
        <dsp:cNvSpPr/>
      </dsp:nvSpPr>
      <dsp:spPr>
        <a:xfrm>
          <a:off x="1519015" y="1537934"/>
          <a:ext cx="1536771" cy="1536771"/>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C12D647-AC51-4266-9ECC-88DBFD96739E}">
      <dsp:nvSpPr>
        <dsp:cNvPr id="0" name=""/>
        <dsp:cNvSpPr/>
      </dsp:nvSpPr>
      <dsp:spPr>
        <a:xfrm>
          <a:off x="2287401" y="1537934"/>
          <a:ext cx="8199236" cy="1536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en-US" sz="3200" b="0" i="0" kern="1200" dirty="0">
              <a:solidFill>
                <a:schemeClr val="tx1"/>
              </a:solidFill>
              <a:effectLst/>
              <a:latin typeface="+mj-lt"/>
            </a:rPr>
            <a:t>2. </a:t>
          </a:r>
          <a:r>
            <a:rPr lang="en-US" sz="3200" b="0" i="0" kern="1200" dirty="0">
              <a:solidFill>
                <a:schemeClr val="tx1"/>
              </a:solidFill>
              <a:effectLst/>
              <a:latin typeface="Gill Sans" panose="020B0604020202020204" charset="0"/>
            </a:rPr>
            <a:t>Classification Tree</a:t>
          </a:r>
          <a:endParaRPr lang="en-US" sz="3200" kern="1200" dirty="0">
            <a:solidFill>
              <a:schemeClr val="tx1"/>
            </a:solidFill>
            <a:latin typeface="Gill Sans" panose="020B0604020202020204" charset="0"/>
          </a:endParaRPr>
        </a:p>
      </dsp:txBody>
      <dsp:txXfrm>
        <a:off x="2287401" y="1537934"/>
        <a:ext cx="8199236" cy="1536771"/>
      </dsp:txXfrm>
    </dsp:sp>
    <dsp:sp modelId="{53D795FE-6691-418F-BD37-3FBC25528EC7}">
      <dsp:nvSpPr>
        <dsp:cNvPr id="0" name=""/>
        <dsp:cNvSpPr/>
      </dsp:nvSpPr>
      <dsp:spPr>
        <a:xfrm>
          <a:off x="1519015" y="3074705"/>
          <a:ext cx="1536771" cy="1536771"/>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C7677BA-D906-41CA-B814-2EC5DC508223}">
      <dsp:nvSpPr>
        <dsp:cNvPr id="0" name=""/>
        <dsp:cNvSpPr/>
      </dsp:nvSpPr>
      <dsp:spPr>
        <a:xfrm>
          <a:off x="2287401" y="3074705"/>
          <a:ext cx="8199236" cy="1536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 rIns="0" bIns="40640" numCol="1" spcCol="1270" anchor="ctr" anchorCtr="0">
          <a:noAutofit/>
        </a:bodyPr>
        <a:lstStyle/>
        <a:p>
          <a:pPr marL="0" lvl="0" indent="0" algn="l" defTabSz="1422400">
            <a:lnSpc>
              <a:spcPct val="90000"/>
            </a:lnSpc>
            <a:spcBef>
              <a:spcPct val="0"/>
            </a:spcBef>
            <a:spcAft>
              <a:spcPct val="35000"/>
            </a:spcAft>
            <a:buNone/>
          </a:pPr>
          <a:r>
            <a:rPr lang="en-US" sz="3200" kern="1200" dirty="0"/>
            <a:t>3. </a:t>
          </a:r>
          <a:r>
            <a:rPr lang="en-US" sz="3200" kern="1200" dirty="0">
              <a:latin typeface="Gill Sans" panose="020B0604020202020204" charset="0"/>
            </a:rPr>
            <a:t>Random Forests</a:t>
          </a:r>
        </a:p>
      </dsp:txBody>
      <dsp:txXfrm>
        <a:off x="2287401" y="3074705"/>
        <a:ext cx="8199236" cy="153677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639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99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743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91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48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855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211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344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483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238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2338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746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093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3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361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65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686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a600bbe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3a600bbe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a600bbe8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3a600bbe8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3a600bbe8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3a600bbe8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3a600bbe8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3a600bbe82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460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33"/>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3"/>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3"/>
          <p:cNvSpPr>
            <a:spLocks noGrp="1"/>
          </p:cNvSpPr>
          <p:nvPr>
            <p:ph type="pic" idx="2"/>
          </p:nvPr>
        </p:nvSpPr>
        <p:spPr>
          <a:xfrm>
            <a:off x="6095999" y="0"/>
            <a:ext cx="6102097" cy="6858000"/>
          </a:xfrm>
          <a:prstGeom prst="rect">
            <a:avLst/>
          </a:prstGeom>
          <a:solidFill>
            <a:srgbClr val="BFBFBF"/>
          </a:solidFill>
          <a:ln>
            <a:noFill/>
          </a:ln>
        </p:spPr>
      </p:sp>
      <p:sp>
        <p:nvSpPr>
          <p:cNvPr id="78" name="Google Shape;78;p33"/>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9" name="Google Shape;79;p3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3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4"/>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3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35"/>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5"/>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1" name="Google Shape;91;p3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878907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26286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12999390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99145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8375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18897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44054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6" name="Google Shape;26;p2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40954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759831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273298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8656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29"/>
        <p:cNvGrpSpPr/>
        <p:nvPr/>
      </p:nvGrpSpPr>
      <p:grpSpPr>
        <a:xfrm>
          <a:off x="0" y="0"/>
          <a:ext cx="0" cy="0"/>
          <a:chOff x="0" y="0"/>
          <a:chExt cx="0" cy="0"/>
        </a:xfrm>
      </p:grpSpPr>
      <p:sp>
        <p:nvSpPr>
          <p:cNvPr id="30" name="Google Shape;30;p24"/>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2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2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28"/>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2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9"/>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29"/>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29"/>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29"/>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2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2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3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32"/>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2"/>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2"/>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0" name="Google Shape;70;p32"/>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1" name="Google Shape;71;p3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2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2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2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0" name="Google Shape;20;p2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1" name="Google Shape;21;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2" name="Google Shape;22;p2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Gill Sans"/>
                <a:ea typeface="Gill Sans"/>
                <a:cs typeface="Gill Sans"/>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3206729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401097" y="2153265"/>
            <a:ext cx="9379973" cy="2227006"/>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000000"/>
              </a:buClr>
              <a:buSzPts val="2000"/>
              <a:buFont typeface="Arial"/>
              <a:buNone/>
            </a:pPr>
            <a:r>
              <a:rPr lang="en-US" sz="2000" b="1" i="0" u="none" strike="noStrike">
                <a:solidFill>
                  <a:srgbClr val="000000"/>
                </a:solidFill>
                <a:latin typeface="Arial"/>
                <a:ea typeface="Arial"/>
                <a:cs typeface="Arial"/>
                <a:sym typeface="Arial"/>
              </a:rPr>
              <a:t>EXAMINATION OF RISK FACTORS STRONGLY ASSOCIATED WITH THE LIKELIHOOD OF DEVELOPING DIABETES IN THE UNITED STATES</a:t>
            </a:r>
            <a:endParaRPr sz="2000" b="1"/>
          </a:p>
        </p:txBody>
      </p:sp>
      <p:sp>
        <p:nvSpPr>
          <p:cNvPr id="99" name="Google Shape;99;p1"/>
          <p:cNvSpPr txBox="1">
            <a:spLocks noGrp="1"/>
          </p:cNvSpPr>
          <p:nvPr>
            <p:ph type="subTitle" idx="1"/>
          </p:nvPr>
        </p:nvSpPr>
        <p:spPr>
          <a:xfrm>
            <a:off x="2854149" y="1368739"/>
            <a:ext cx="6042406" cy="56323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400"/>
              <a:buNone/>
            </a:pPr>
            <a:r>
              <a:rPr lang="en-US" sz="2400"/>
              <a:t>Project 1I</a:t>
            </a:r>
            <a:endParaRPr/>
          </a:p>
        </p:txBody>
      </p:sp>
      <p:sp>
        <p:nvSpPr>
          <p:cNvPr id="100" name="Google Shape;100;p1"/>
          <p:cNvSpPr txBox="1"/>
          <p:nvPr/>
        </p:nvSpPr>
        <p:spPr>
          <a:xfrm>
            <a:off x="2260735" y="4880405"/>
            <a:ext cx="83310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0000"/>
                </a:solidFill>
                <a:latin typeface="Arial"/>
                <a:ea typeface="Arial"/>
                <a:cs typeface="Arial"/>
                <a:sym typeface="Arial"/>
              </a:rPr>
              <a:t>Group 5 - Erika Pham, Mohamed Sillah Kanu, Sri Varshini Yaddanapudi </a:t>
            </a:r>
            <a:endParaRPr sz="1800">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30400" y="261057"/>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LOGISTIC REGRESSION</a:t>
            </a:r>
            <a:endParaRPr dirty="0"/>
          </a:p>
        </p:txBody>
      </p:sp>
      <p:sp>
        <p:nvSpPr>
          <p:cNvPr id="177" name="Google Shape;177;p5"/>
          <p:cNvSpPr txBox="1">
            <a:spLocks noGrp="1"/>
          </p:cNvSpPr>
          <p:nvPr>
            <p:ph type="body" idx="1"/>
          </p:nvPr>
        </p:nvSpPr>
        <p:spPr>
          <a:xfrm>
            <a:off x="702437" y="1749375"/>
            <a:ext cx="11001883" cy="4518075"/>
          </a:xfrm>
          <a:prstGeom prst="rect">
            <a:avLst/>
          </a:prstGeom>
          <a:noFill/>
          <a:ln>
            <a:noFill/>
          </a:ln>
        </p:spPr>
        <p:txBody>
          <a:bodyPr spcFirstLastPara="1" wrap="square" lIns="91425" tIns="45700" rIns="91425" bIns="45700" anchor="t" anchorCtr="0">
            <a:noAutofit/>
          </a:bodyPr>
          <a:lstStyle/>
          <a:p>
            <a:pPr marL="431800">
              <a:buSzPts val="1400"/>
              <a:buFont typeface="Wingdings" panose="05000000000000000000" pitchFamily="2" charset="2"/>
              <a:buChar char="§"/>
            </a:pPr>
            <a:r>
              <a:rPr lang="en-US" sz="2000" dirty="0"/>
              <a:t>Dependent Variable: diabetes – 1, if have prediabetes/diabetes</a:t>
            </a:r>
          </a:p>
          <a:p>
            <a:pPr marL="431800">
              <a:buSzPts val="1400"/>
              <a:buFont typeface="Wingdings" panose="05000000000000000000" pitchFamily="2" charset="2"/>
              <a:buChar char="§"/>
            </a:pPr>
            <a:r>
              <a:rPr lang="en-US" sz="2000" dirty="0"/>
              <a:t>Independent Variables: After using feature selection on our model based on AIC, the best model have 17 variables:</a:t>
            </a:r>
          </a:p>
          <a:p>
            <a:pPr marL="88900" indent="0">
              <a:buSzPts val="1400"/>
              <a:buNone/>
            </a:pPr>
            <a:r>
              <a:rPr lang="en-US" sz="2000" dirty="0" err="1"/>
              <a:t>Diabetes_binary</a:t>
            </a:r>
            <a:r>
              <a:rPr lang="en-US" sz="2000" dirty="0"/>
              <a:t> ~ </a:t>
            </a:r>
            <a:r>
              <a:rPr lang="en-US" sz="2000" dirty="0" err="1"/>
              <a:t>HighBP</a:t>
            </a:r>
            <a:r>
              <a:rPr lang="en-US" sz="2000" dirty="0"/>
              <a:t> + </a:t>
            </a:r>
            <a:r>
              <a:rPr lang="en-US" sz="2000" dirty="0" err="1"/>
              <a:t>HighChol</a:t>
            </a:r>
            <a:r>
              <a:rPr lang="en-US" sz="2000" dirty="0"/>
              <a:t> + </a:t>
            </a:r>
            <a:r>
              <a:rPr lang="en-US" sz="2000" dirty="0" err="1"/>
              <a:t>CholCheck</a:t>
            </a:r>
            <a:r>
              <a:rPr lang="en-US" sz="2000" dirty="0"/>
              <a:t> + BMI + Stroke + </a:t>
            </a:r>
            <a:r>
              <a:rPr lang="en-US" sz="2000" dirty="0" err="1"/>
              <a:t>HeartDiseaseOrAttack</a:t>
            </a:r>
            <a:r>
              <a:rPr lang="en-US" sz="2000" dirty="0"/>
              <a:t>+ </a:t>
            </a:r>
            <a:r>
              <a:rPr lang="en-US" sz="2000" dirty="0" err="1"/>
              <a:t>PhysActivity</a:t>
            </a:r>
            <a:r>
              <a:rPr lang="en-US" sz="2000" dirty="0"/>
              <a:t> + Veggies + </a:t>
            </a:r>
            <a:r>
              <a:rPr lang="en-US" sz="2000" dirty="0" err="1"/>
              <a:t>HvyAlcoholConsumption</a:t>
            </a:r>
            <a:r>
              <a:rPr lang="en-US" sz="2000" dirty="0"/>
              <a:t>+ </a:t>
            </a:r>
            <a:r>
              <a:rPr lang="en-US" sz="2000" dirty="0" err="1"/>
              <a:t>GenHlth</a:t>
            </a:r>
            <a:r>
              <a:rPr lang="en-US" sz="2000" dirty="0"/>
              <a:t> + </a:t>
            </a:r>
            <a:r>
              <a:rPr lang="en-US" sz="2000" dirty="0" err="1"/>
              <a:t>MentHlth</a:t>
            </a:r>
            <a:r>
              <a:rPr lang="en-US" sz="2000" dirty="0"/>
              <a:t> + </a:t>
            </a:r>
            <a:r>
              <a:rPr lang="en-US" sz="2000" dirty="0" err="1"/>
              <a:t>PhysHlth</a:t>
            </a:r>
            <a:r>
              <a:rPr lang="en-US" sz="2000" dirty="0"/>
              <a:t> + </a:t>
            </a:r>
            <a:r>
              <a:rPr lang="en-US" sz="2000" dirty="0" err="1"/>
              <a:t>DiffWalk</a:t>
            </a:r>
            <a:r>
              <a:rPr lang="en-US" sz="2000" dirty="0"/>
              <a:t> + Sex + Age + Education + Income</a:t>
            </a:r>
          </a:p>
          <a:p>
            <a:pPr marL="431800">
              <a:buSzPts val="1400"/>
              <a:buFont typeface="Wingdings" panose="05000000000000000000" pitchFamily="2" charset="2"/>
              <a:buChar char="§"/>
            </a:pPr>
            <a:r>
              <a:rPr lang="en-US" sz="2000" dirty="0"/>
              <a:t>Train/test ratio is 80:20</a:t>
            </a:r>
          </a:p>
          <a:p>
            <a:pPr marL="88900" indent="0">
              <a:buSzPts val="1400"/>
              <a:buNone/>
            </a:pPr>
            <a:endParaRPr lang="en-US" sz="2000" dirty="0"/>
          </a:p>
          <a:p>
            <a:pPr marL="88900" indent="0">
              <a:buSzPts val="1400"/>
              <a:buNone/>
            </a:pPr>
            <a:endParaRPr sz="2000" dirty="0"/>
          </a:p>
        </p:txBody>
      </p:sp>
      <p:sp>
        <p:nvSpPr>
          <p:cNvPr id="178" name="Google Shape;178;p5"/>
          <p:cNvSpPr txBox="1"/>
          <p:nvPr/>
        </p:nvSpPr>
        <p:spPr>
          <a:xfrm>
            <a:off x="487680" y="1287660"/>
            <a:ext cx="310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30400" y="261057"/>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LOGISTIC REGRESSION - RESULTS</a:t>
            </a:r>
            <a:endParaRPr dirty="0"/>
          </a:p>
        </p:txBody>
      </p:sp>
      <p:sp>
        <p:nvSpPr>
          <p:cNvPr id="177" name="Google Shape;177;p5"/>
          <p:cNvSpPr txBox="1">
            <a:spLocks noGrp="1"/>
          </p:cNvSpPr>
          <p:nvPr>
            <p:ph type="body" idx="1"/>
          </p:nvPr>
        </p:nvSpPr>
        <p:spPr>
          <a:xfrm>
            <a:off x="772862" y="1597685"/>
            <a:ext cx="4782058"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1400" dirty="0"/>
              <a:t>Generally, coefficients for the health indicators were statistically significant</a:t>
            </a:r>
          </a:p>
          <a:p>
            <a:pPr marL="374650" indent="-285750">
              <a:buSzPts val="1400"/>
            </a:pPr>
            <a:r>
              <a:rPr lang="en-US" sz="1400" dirty="0"/>
              <a:t>For example, having high blood pressure increased the probability of having pre/diabetes by a factor of 2.06. Similarly, having high cholesterol increased the probability of having pre/diabetes by a factor of 1.73.</a:t>
            </a:r>
          </a:p>
          <a:p>
            <a:pPr marL="374650" indent="-285750">
              <a:buSzPts val="1400"/>
            </a:pPr>
            <a:r>
              <a:rPr lang="en-US" sz="1400" dirty="0"/>
              <a:t>Higher education level does not seem to have a significant  relationship with diabetes</a:t>
            </a:r>
          </a:p>
          <a:p>
            <a:pPr marL="374650" indent="-285750">
              <a:buSzPts val="1400"/>
            </a:pPr>
            <a:r>
              <a:rPr lang="en-US" sz="1400" dirty="0"/>
              <a:t>Higher income levels decreases the probability of having pre/diabetes</a:t>
            </a:r>
            <a:endParaRPr sz="1400" dirty="0"/>
          </a:p>
        </p:txBody>
      </p:sp>
      <p:sp>
        <p:nvSpPr>
          <p:cNvPr id="178" name="Google Shape;178;p5"/>
          <p:cNvSpPr txBox="1"/>
          <p:nvPr/>
        </p:nvSpPr>
        <p:spPr>
          <a:xfrm>
            <a:off x="487680" y="1287660"/>
            <a:ext cx="310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2ADEC8D2-B049-A8BF-C254-D3925D4E4ABC}"/>
              </a:ext>
            </a:extLst>
          </p:cNvPr>
          <p:cNvPicPr>
            <a:picLocks noChangeAspect="1"/>
          </p:cNvPicPr>
          <p:nvPr/>
        </p:nvPicPr>
        <p:blipFill>
          <a:blip r:embed="rId3"/>
          <a:stretch>
            <a:fillRect/>
          </a:stretch>
        </p:blipFill>
        <p:spPr>
          <a:xfrm>
            <a:off x="7056034" y="1211460"/>
            <a:ext cx="3917098" cy="5532240"/>
          </a:xfrm>
          <a:prstGeom prst="rect">
            <a:avLst/>
          </a:prstGeom>
        </p:spPr>
      </p:pic>
      <p:pic>
        <p:nvPicPr>
          <p:cNvPr id="5" name="Picture 4">
            <a:extLst>
              <a:ext uri="{FF2B5EF4-FFF2-40B4-BE49-F238E27FC236}">
                <a16:creationId xmlns:a16="http://schemas.microsoft.com/office/drawing/2014/main" id="{6945D16A-ADCF-24C9-8B84-BFE6CDDED18F}"/>
              </a:ext>
            </a:extLst>
          </p:cNvPr>
          <p:cNvPicPr>
            <a:picLocks noChangeAspect="1"/>
          </p:cNvPicPr>
          <p:nvPr/>
        </p:nvPicPr>
        <p:blipFill>
          <a:blip r:embed="rId4"/>
          <a:stretch>
            <a:fillRect/>
          </a:stretch>
        </p:blipFill>
        <p:spPr>
          <a:xfrm>
            <a:off x="132748" y="5120140"/>
            <a:ext cx="6576457" cy="1473533"/>
          </a:xfrm>
          <a:prstGeom prst="rect">
            <a:avLst/>
          </a:prstGeom>
        </p:spPr>
      </p:pic>
    </p:spTree>
    <p:extLst>
      <p:ext uri="{BB962C8B-B14F-4D97-AF65-F5344CB8AC3E}">
        <p14:creationId xmlns:p14="http://schemas.microsoft.com/office/powerpoint/2010/main" val="224564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20875" y="57781"/>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LOGISTIC REGRESSION - EVALUATION</a:t>
            </a:r>
            <a:endParaRPr dirty="0"/>
          </a:p>
        </p:txBody>
      </p:sp>
      <p:sp>
        <p:nvSpPr>
          <p:cNvPr id="177" name="Google Shape;177;p5"/>
          <p:cNvSpPr txBox="1">
            <a:spLocks noGrp="1"/>
          </p:cNvSpPr>
          <p:nvPr>
            <p:ph type="body" idx="1"/>
          </p:nvPr>
        </p:nvSpPr>
        <p:spPr>
          <a:xfrm>
            <a:off x="772861" y="5579196"/>
            <a:ext cx="10247563" cy="879036"/>
          </a:xfrm>
          <a:prstGeom prst="rect">
            <a:avLst/>
          </a:prstGeom>
          <a:noFill/>
          <a:ln>
            <a:noFill/>
          </a:ln>
        </p:spPr>
        <p:txBody>
          <a:bodyPr spcFirstLastPara="1" wrap="square" lIns="91425" tIns="45700" rIns="91425" bIns="45700" anchor="t" anchorCtr="0">
            <a:noAutofit/>
          </a:bodyPr>
          <a:lstStyle/>
          <a:p>
            <a:pPr marL="374650" indent="-285750">
              <a:buSzPts val="1400"/>
            </a:pPr>
            <a:r>
              <a:rPr lang="en-US" sz="1400" dirty="0"/>
              <a:t>We want to limit false negatives, as it’s not favorable to predict someone not having diabetes when they actually do</a:t>
            </a:r>
          </a:p>
          <a:p>
            <a:pPr marL="374650" indent="-285750">
              <a:buSzPts val="1400"/>
            </a:pPr>
            <a:r>
              <a:rPr lang="en-US" sz="1400" dirty="0"/>
              <a:t>Assuming higher sensitivity is better in this case, we want a lower cutoff value </a:t>
            </a:r>
            <a:endParaRPr sz="1400" dirty="0"/>
          </a:p>
        </p:txBody>
      </p:sp>
      <p:sp>
        <p:nvSpPr>
          <p:cNvPr id="178" name="Google Shape;178;p5"/>
          <p:cNvSpPr txBox="1"/>
          <p:nvPr/>
        </p:nvSpPr>
        <p:spPr>
          <a:xfrm>
            <a:off x="487680" y="1287660"/>
            <a:ext cx="310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4" name="Picture 3">
            <a:extLst>
              <a:ext uri="{FF2B5EF4-FFF2-40B4-BE49-F238E27FC236}">
                <a16:creationId xmlns:a16="http://schemas.microsoft.com/office/drawing/2014/main" id="{3699D91C-8C26-FE36-8945-1C0767388DCE}"/>
              </a:ext>
            </a:extLst>
          </p:cNvPr>
          <p:cNvPicPr>
            <a:picLocks noChangeAspect="1"/>
          </p:cNvPicPr>
          <p:nvPr/>
        </p:nvPicPr>
        <p:blipFill>
          <a:blip r:embed="rId3"/>
          <a:stretch>
            <a:fillRect/>
          </a:stretch>
        </p:blipFill>
        <p:spPr>
          <a:xfrm>
            <a:off x="2366490" y="1287660"/>
            <a:ext cx="6773220" cy="3972479"/>
          </a:xfrm>
          <a:prstGeom prst="rect">
            <a:avLst/>
          </a:prstGeom>
        </p:spPr>
      </p:pic>
    </p:spTree>
    <p:extLst>
      <p:ext uri="{BB962C8B-B14F-4D97-AF65-F5344CB8AC3E}">
        <p14:creationId xmlns:p14="http://schemas.microsoft.com/office/powerpoint/2010/main" val="135258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20875" y="57781"/>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LOGISTIC REGRESSION - EVALUATION</a:t>
            </a:r>
            <a:endParaRPr dirty="0"/>
          </a:p>
        </p:txBody>
      </p:sp>
      <p:sp>
        <p:nvSpPr>
          <p:cNvPr id="177" name="Google Shape;177;p5"/>
          <p:cNvSpPr txBox="1">
            <a:spLocks noGrp="1"/>
          </p:cNvSpPr>
          <p:nvPr>
            <p:ph type="body" idx="1"/>
          </p:nvPr>
        </p:nvSpPr>
        <p:spPr>
          <a:xfrm>
            <a:off x="772861" y="5579196"/>
            <a:ext cx="10247563" cy="879036"/>
          </a:xfrm>
          <a:prstGeom prst="rect">
            <a:avLst/>
          </a:prstGeom>
          <a:noFill/>
          <a:ln>
            <a:noFill/>
          </a:ln>
        </p:spPr>
        <p:txBody>
          <a:bodyPr spcFirstLastPara="1" wrap="square" lIns="91425" tIns="45700" rIns="91425" bIns="45700" anchor="t" anchorCtr="0">
            <a:noAutofit/>
          </a:bodyPr>
          <a:lstStyle/>
          <a:p>
            <a:pPr marL="374650" indent="-285750">
              <a:buSzPts val="1400"/>
            </a:pPr>
            <a:r>
              <a:rPr lang="en-US" sz="1400" dirty="0"/>
              <a:t>0.4 is a better cutoff, as it lowers false negatives</a:t>
            </a:r>
          </a:p>
          <a:p>
            <a:pPr marL="374650" indent="-285750">
              <a:buSzPts val="1400"/>
            </a:pPr>
            <a:r>
              <a:rPr lang="en-US" sz="1400" dirty="0"/>
              <a:t>After testing, also shows better accuracy </a:t>
            </a:r>
            <a:endParaRPr sz="1400" dirty="0"/>
          </a:p>
        </p:txBody>
      </p:sp>
      <p:sp>
        <p:nvSpPr>
          <p:cNvPr id="178" name="Google Shape;178;p5"/>
          <p:cNvSpPr txBox="1"/>
          <p:nvPr/>
        </p:nvSpPr>
        <p:spPr>
          <a:xfrm>
            <a:off x="487680" y="1287660"/>
            <a:ext cx="310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 name="Picture 2">
            <a:extLst>
              <a:ext uri="{FF2B5EF4-FFF2-40B4-BE49-F238E27FC236}">
                <a16:creationId xmlns:a16="http://schemas.microsoft.com/office/drawing/2014/main" id="{3B68F771-F4F8-EE43-D4C0-50C525768C0D}"/>
              </a:ext>
            </a:extLst>
          </p:cNvPr>
          <p:cNvPicPr>
            <a:picLocks noChangeAspect="1"/>
          </p:cNvPicPr>
          <p:nvPr/>
        </p:nvPicPr>
        <p:blipFill>
          <a:blip r:embed="rId3"/>
          <a:stretch>
            <a:fillRect/>
          </a:stretch>
        </p:blipFill>
        <p:spPr>
          <a:xfrm>
            <a:off x="112349" y="1562100"/>
            <a:ext cx="5808054" cy="3511847"/>
          </a:xfrm>
          <a:prstGeom prst="rect">
            <a:avLst/>
          </a:prstGeom>
        </p:spPr>
      </p:pic>
      <p:pic>
        <p:nvPicPr>
          <p:cNvPr id="7" name="Picture 6">
            <a:extLst>
              <a:ext uri="{FF2B5EF4-FFF2-40B4-BE49-F238E27FC236}">
                <a16:creationId xmlns:a16="http://schemas.microsoft.com/office/drawing/2014/main" id="{4D19C950-6A5B-5E84-4C03-D0DFA1FBC539}"/>
              </a:ext>
            </a:extLst>
          </p:cNvPr>
          <p:cNvPicPr>
            <a:picLocks noChangeAspect="1"/>
          </p:cNvPicPr>
          <p:nvPr/>
        </p:nvPicPr>
        <p:blipFill>
          <a:blip r:embed="rId4"/>
          <a:stretch>
            <a:fillRect/>
          </a:stretch>
        </p:blipFill>
        <p:spPr>
          <a:xfrm>
            <a:off x="6376522" y="1477965"/>
            <a:ext cx="5703129" cy="3595982"/>
          </a:xfrm>
          <a:prstGeom prst="rect">
            <a:avLst/>
          </a:prstGeom>
        </p:spPr>
      </p:pic>
    </p:spTree>
    <p:extLst>
      <p:ext uri="{BB962C8B-B14F-4D97-AF65-F5344CB8AC3E}">
        <p14:creationId xmlns:p14="http://schemas.microsoft.com/office/powerpoint/2010/main" val="275824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30400" y="261057"/>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LOGISTIC REGRESSION - EVALUATION</a:t>
            </a:r>
            <a:endParaRPr dirty="0"/>
          </a:p>
        </p:txBody>
      </p:sp>
      <p:sp>
        <p:nvSpPr>
          <p:cNvPr id="177" name="Google Shape;177;p5"/>
          <p:cNvSpPr txBox="1">
            <a:spLocks noGrp="1"/>
          </p:cNvSpPr>
          <p:nvPr>
            <p:ph type="body" idx="1"/>
          </p:nvPr>
        </p:nvSpPr>
        <p:spPr>
          <a:xfrm>
            <a:off x="523366" y="1287660"/>
            <a:ext cx="11401933" cy="5309283"/>
          </a:xfrm>
          <a:prstGeom prst="rect">
            <a:avLst/>
          </a:prstGeom>
          <a:noFill/>
          <a:ln>
            <a:noFill/>
          </a:ln>
        </p:spPr>
        <p:txBody>
          <a:bodyPr spcFirstLastPara="1" wrap="square" lIns="91425" tIns="45700" rIns="91425" bIns="45700" anchor="t" anchorCtr="0">
            <a:noAutofit/>
          </a:bodyPr>
          <a:lstStyle/>
          <a:p>
            <a:pPr marL="88900" lvl="0" indent="0" algn="l" rtl="0">
              <a:lnSpc>
                <a:spcPct val="100000"/>
              </a:lnSpc>
              <a:spcBef>
                <a:spcPts val="1000"/>
              </a:spcBef>
              <a:spcAft>
                <a:spcPts val="0"/>
              </a:spcAft>
              <a:buSzPts val="1400"/>
              <a:buNone/>
            </a:pPr>
            <a:endParaRPr lang="en-US" sz="1400" baseline="30000" dirty="0"/>
          </a:p>
          <a:p>
            <a:pPr marL="431800" lvl="0" algn="l" rtl="0">
              <a:lnSpc>
                <a:spcPct val="100000"/>
              </a:lnSpc>
              <a:spcBef>
                <a:spcPts val="1000"/>
              </a:spcBef>
              <a:spcAft>
                <a:spcPts val="0"/>
              </a:spcAft>
              <a:buSzPts val="1400"/>
              <a:buAutoNum type="arabicPeriod"/>
            </a:pPr>
            <a:endParaRPr lang="en-US" sz="1400" dirty="0"/>
          </a:p>
          <a:p>
            <a:pPr marL="88900" lvl="0" indent="0" algn="l" rtl="0">
              <a:lnSpc>
                <a:spcPct val="100000"/>
              </a:lnSpc>
              <a:spcBef>
                <a:spcPts val="1000"/>
              </a:spcBef>
              <a:spcAft>
                <a:spcPts val="0"/>
              </a:spcAft>
              <a:buSzPts val="1400"/>
              <a:buNone/>
            </a:pPr>
            <a:endParaRPr sz="1400" dirty="0"/>
          </a:p>
        </p:txBody>
      </p:sp>
      <p:sp>
        <p:nvSpPr>
          <p:cNvPr id="9" name="Rectangle 8">
            <a:extLst>
              <a:ext uri="{FF2B5EF4-FFF2-40B4-BE49-F238E27FC236}">
                <a16:creationId xmlns:a16="http://schemas.microsoft.com/office/drawing/2014/main" id="{938E4E61-1940-1309-EEAD-07A12830A7BE}"/>
              </a:ext>
            </a:extLst>
          </p:cNvPr>
          <p:cNvSpPr/>
          <p:nvPr/>
        </p:nvSpPr>
        <p:spPr>
          <a:xfrm>
            <a:off x="7115176" y="2466974"/>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1945</a:t>
            </a:r>
          </a:p>
        </p:txBody>
      </p:sp>
      <p:sp>
        <p:nvSpPr>
          <p:cNvPr id="10" name="Rectangle 9">
            <a:extLst>
              <a:ext uri="{FF2B5EF4-FFF2-40B4-BE49-F238E27FC236}">
                <a16:creationId xmlns:a16="http://schemas.microsoft.com/office/drawing/2014/main" id="{A5F90050-7CA1-A575-D26A-379B349FAB50}"/>
              </a:ext>
            </a:extLst>
          </p:cNvPr>
          <p:cNvSpPr/>
          <p:nvPr/>
        </p:nvSpPr>
        <p:spPr>
          <a:xfrm>
            <a:off x="7115176" y="3428998"/>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5501</a:t>
            </a:r>
          </a:p>
        </p:txBody>
      </p:sp>
      <p:sp>
        <p:nvSpPr>
          <p:cNvPr id="11" name="Rectangle 10">
            <a:extLst>
              <a:ext uri="{FF2B5EF4-FFF2-40B4-BE49-F238E27FC236}">
                <a16:creationId xmlns:a16="http://schemas.microsoft.com/office/drawing/2014/main" id="{CF0BF92D-3407-A7E4-99DC-95F4F01123A0}"/>
              </a:ext>
            </a:extLst>
          </p:cNvPr>
          <p:cNvSpPr/>
          <p:nvPr/>
        </p:nvSpPr>
        <p:spPr>
          <a:xfrm>
            <a:off x="8963024" y="3428999"/>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1604</a:t>
            </a:r>
          </a:p>
        </p:txBody>
      </p:sp>
      <p:sp>
        <p:nvSpPr>
          <p:cNvPr id="12" name="Rectangle 11">
            <a:extLst>
              <a:ext uri="{FF2B5EF4-FFF2-40B4-BE49-F238E27FC236}">
                <a16:creationId xmlns:a16="http://schemas.microsoft.com/office/drawing/2014/main" id="{0CA258D4-9DFA-BA42-8EE8-1D4BC703FF7B}"/>
              </a:ext>
            </a:extLst>
          </p:cNvPr>
          <p:cNvSpPr/>
          <p:nvPr/>
        </p:nvSpPr>
        <p:spPr>
          <a:xfrm>
            <a:off x="8963025" y="2466974"/>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5160</a:t>
            </a:r>
          </a:p>
        </p:txBody>
      </p:sp>
      <p:sp>
        <p:nvSpPr>
          <p:cNvPr id="13" name="Rectangle 12">
            <a:extLst>
              <a:ext uri="{FF2B5EF4-FFF2-40B4-BE49-F238E27FC236}">
                <a16:creationId xmlns:a16="http://schemas.microsoft.com/office/drawing/2014/main" id="{98B2A52A-9D0C-7B97-F2EB-817EAD0F3931}"/>
              </a:ext>
            </a:extLst>
          </p:cNvPr>
          <p:cNvSpPr/>
          <p:nvPr/>
        </p:nvSpPr>
        <p:spPr>
          <a:xfrm>
            <a:off x="1304926" y="2466973"/>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10346</a:t>
            </a:r>
          </a:p>
        </p:txBody>
      </p:sp>
      <p:sp>
        <p:nvSpPr>
          <p:cNvPr id="14" name="Rectangle 13">
            <a:extLst>
              <a:ext uri="{FF2B5EF4-FFF2-40B4-BE49-F238E27FC236}">
                <a16:creationId xmlns:a16="http://schemas.microsoft.com/office/drawing/2014/main" id="{B7730491-E1E7-1C67-3153-56BA52AEE215}"/>
              </a:ext>
            </a:extLst>
          </p:cNvPr>
          <p:cNvSpPr/>
          <p:nvPr/>
        </p:nvSpPr>
        <p:spPr>
          <a:xfrm>
            <a:off x="1304926" y="3428997"/>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24325</a:t>
            </a:r>
          </a:p>
        </p:txBody>
      </p:sp>
      <p:sp>
        <p:nvSpPr>
          <p:cNvPr id="15" name="Rectangle 14">
            <a:extLst>
              <a:ext uri="{FF2B5EF4-FFF2-40B4-BE49-F238E27FC236}">
                <a16:creationId xmlns:a16="http://schemas.microsoft.com/office/drawing/2014/main" id="{55729429-E87F-26EB-1857-3136D6198BB2}"/>
              </a:ext>
            </a:extLst>
          </p:cNvPr>
          <p:cNvSpPr/>
          <p:nvPr/>
        </p:nvSpPr>
        <p:spPr>
          <a:xfrm>
            <a:off x="3152774" y="3428998"/>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3916</a:t>
            </a:r>
          </a:p>
        </p:txBody>
      </p:sp>
      <p:sp>
        <p:nvSpPr>
          <p:cNvPr id="16" name="Rectangle 15">
            <a:extLst>
              <a:ext uri="{FF2B5EF4-FFF2-40B4-BE49-F238E27FC236}">
                <a16:creationId xmlns:a16="http://schemas.microsoft.com/office/drawing/2014/main" id="{6281023E-A61B-DE4B-DF4A-5528144C5E35}"/>
              </a:ext>
            </a:extLst>
          </p:cNvPr>
          <p:cNvSpPr/>
          <p:nvPr/>
        </p:nvSpPr>
        <p:spPr>
          <a:xfrm>
            <a:off x="3152775" y="2466973"/>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17895</a:t>
            </a:r>
          </a:p>
        </p:txBody>
      </p:sp>
      <p:sp>
        <p:nvSpPr>
          <p:cNvPr id="18" name="TextBox 17">
            <a:extLst>
              <a:ext uri="{FF2B5EF4-FFF2-40B4-BE49-F238E27FC236}">
                <a16:creationId xmlns:a16="http://schemas.microsoft.com/office/drawing/2014/main" id="{64AD5120-2879-AA50-DA94-C5D8AF43EADF}"/>
              </a:ext>
            </a:extLst>
          </p:cNvPr>
          <p:cNvSpPr txBox="1"/>
          <p:nvPr/>
        </p:nvSpPr>
        <p:spPr>
          <a:xfrm>
            <a:off x="882650"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19" name="TextBox 18">
            <a:extLst>
              <a:ext uri="{FF2B5EF4-FFF2-40B4-BE49-F238E27FC236}">
                <a16:creationId xmlns:a16="http://schemas.microsoft.com/office/drawing/2014/main" id="{801DEE25-01A7-70A6-A57C-E5448FD2F24C}"/>
              </a:ext>
            </a:extLst>
          </p:cNvPr>
          <p:cNvSpPr txBox="1"/>
          <p:nvPr/>
        </p:nvSpPr>
        <p:spPr>
          <a:xfrm>
            <a:off x="7940675" y="2066862"/>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0" name="TextBox 19">
            <a:extLst>
              <a:ext uri="{FF2B5EF4-FFF2-40B4-BE49-F238E27FC236}">
                <a16:creationId xmlns:a16="http://schemas.microsoft.com/office/drawing/2014/main" id="{C13CD28A-50E4-F81A-2C4A-A01231A753E1}"/>
              </a:ext>
            </a:extLst>
          </p:cNvPr>
          <p:cNvSpPr txBox="1"/>
          <p:nvPr/>
        </p:nvSpPr>
        <p:spPr>
          <a:xfrm>
            <a:off x="6657974"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1" name="TextBox 20">
            <a:extLst>
              <a:ext uri="{FF2B5EF4-FFF2-40B4-BE49-F238E27FC236}">
                <a16:creationId xmlns:a16="http://schemas.microsoft.com/office/drawing/2014/main" id="{409CA15B-1720-DBC7-9C2F-B934F54C9B39}"/>
              </a:ext>
            </a:extLst>
          </p:cNvPr>
          <p:cNvSpPr txBox="1"/>
          <p:nvPr/>
        </p:nvSpPr>
        <p:spPr>
          <a:xfrm>
            <a:off x="873124" y="3781203"/>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2" name="TextBox 21">
            <a:extLst>
              <a:ext uri="{FF2B5EF4-FFF2-40B4-BE49-F238E27FC236}">
                <a16:creationId xmlns:a16="http://schemas.microsoft.com/office/drawing/2014/main" id="{967AF786-834B-E9D5-4452-A61ECB51F5C8}"/>
              </a:ext>
            </a:extLst>
          </p:cNvPr>
          <p:cNvSpPr txBox="1"/>
          <p:nvPr/>
        </p:nvSpPr>
        <p:spPr>
          <a:xfrm>
            <a:off x="3936745"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3" name="TextBox 22">
            <a:extLst>
              <a:ext uri="{FF2B5EF4-FFF2-40B4-BE49-F238E27FC236}">
                <a16:creationId xmlns:a16="http://schemas.microsoft.com/office/drawing/2014/main" id="{524895C1-2AD7-7B92-681B-855F14855B0C}"/>
              </a:ext>
            </a:extLst>
          </p:cNvPr>
          <p:cNvSpPr txBox="1"/>
          <p:nvPr/>
        </p:nvSpPr>
        <p:spPr>
          <a:xfrm>
            <a:off x="9788524"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4" name="TextBox 23">
            <a:extLst>
              <a:ext uri="{FF2B5EF4-FFF2-40B4-BE49-F238E27FC236}">
                <a16:creationId xmlns:a16="http://schemas.microsoft.com/office/drawing/2014/main" id="{F3CD4FFF-5ADD-79C7-F3C2-F670C9D1CFE7}"/>
              </a:ext>
            </a:extLst>
          </p:cNvPr>
          <p:cNvSpPr txBox="1"/>
          <p:nvPr/>
        </p:nvSpPr>
        <p:spPr>
          <a:xfrm>
            <a:off x="6654800" y="3790859"/>
            <a:ext cx="590551" cy="400110"/>
          </a:xfrm>
          <a:prstGeom prst="rect">
            <a:avLst/>
          </a:prstGeom>
          <a:noFill/>
        </p:spPr>
        <p:txBody>
          <a:bodyPr wrap="square" rtlCol="0">
            <a:spAutoFit/>
          </a:bodyPr>
          <a:lstStyle/>
          <a:p>
            <a:r>
              <a:rPr lang="en-US" sz="2000" b="1" dirty="0">
                <a:latin typeface="Gill Sans" panose="020B0604020202020204" charset="0"/>
              </a:rPr>
              <a:t>1</a:t>
            </a:r>
          </a:p>
        </p:txBody>
      </p:sp>
      <p:graphicFrame>
        <p:nvGraphicFramePr>
          <p:cNvPr id="25" name="Table 25">
            <a:extLst>
              <a:ext uri="{FF2B5EF4-FFF2-40B4-BE49-F238E27FC236}">
                <a16:creationId xmlns:a16="http://schemas.microsoft.com/office/drawing/2014/main" id="{1C4FC6A8-7C4C-4815-D21E-D4CEFF79E363}"/>
              </a:ext>
            </a:extLst>
          </p:cNvPr>
          <p:cNvGraphicFramePr>
            <a:graphicFrameLocks noGrp="1"/>
          </p:cNvGraphicFramePr>
          <p:nvPr/>
        </p:nvGraphicFramePr>
        <p:xfrm>
          <a:off x="1304927" y="4533518"/>
          <a:ext cx="9505947" cy="2324483"/>
        </p:xfrm>
        <a:graphic>
          <a:graphicData uri="http://schemas.openxmlformats.org/drawingml/2006/table">
            <a:tbl>
              <a:tblPr firstRow="1" bandRow="1">
                <a:tableStyleId>{8BE6E19C-7DCA-4633-91C0-7391280C9D2F}</a:tableStyleId>
              </a:tblPr>
              <a:tblGrid>
                <a:gridCol w="3168649">
                  <a:extLst>
                    <a:ext uri="{9D8B030D-6E8A-4147-A177-3AD203B41FA5}">
                      <a16:colId xmlns:a16="http://schemas.microsoft.com/office/drawing/2014/main" val="87727938"/>
                    </a:ext>
                  </a:extLst>
                </a:gridCol>
                <a:gridCol w="3168649">
                  <a:extLst>
                    <a:ext uri="{9D8B030D-6E8A-4147-A177-3AD203B41FA5}">
                      <a16:colId xmlns:a16="http://schemas.microsoft.com/office/drawing/2014/main" val="858302022"/>
                    </a:ext>
                  </a:extLst>
                </a:gridCol>
                <a:gridCol w="3168649">
                  <a:extLst>
                    <a:ext uri="{9D8B030D-6E8A-4147-A177-3AD203B41FA5}">
                      <a16:colId xmlns:a16="http://schemas.microsoft.com/office/drawing/2014/main" val="1377657403"/>
                    </a:ext>
                  </a:extLst>
                </a:gridCol>
              </a:tblGrid>
              <a:tr h="332069">
                <a:tc>
                  <a:txBody>
                    <a:bodyPr/>
                    <a:lstStyle/>
                    <a:p>
                      <a:endParaRPr lang="en-US" dirty="0"/>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4011922293"/>
                  </a:ext>
                </a:extLst>
              </a:tr>
              <a:tr h="332069">
                <a:tc>
                  <a:txBody>
                    <a:bodyPr/>
                    <a:lstStyle/>
                    <a:p>
                      <a:r>
                        <a:rPr lang="en-US" dirty="0"/>
                        <a:t>Accuracy</a:t>
                      </a:r>
                    </a:p>
                  </a:txBody>
                  <a:tcPr/>
                </a:tc>
                <a:tc>
                  <a:txBody>
                    <a:bodyPr/>
                    <a:lstStyle/>
                    <a:p>
                      <a:r>
                        <a:rPr lang="en-US" dirty="0"/>
                        <a:t>25.3</a:t>
                      </a:r>
                    </a:p>
                  </a:txBody>
                  <a:tcPr/>
                </a:tc>
                <a:tc>
                  <a:txBody>
                    <a:bodyPr/>
                    <a:lstStyle/>
                    <a:p>
                      <a:r>
                        <a:rPr lang="en-US" dirty="0"/>
                        <a:t>25.8</a:t>
                      </a:r>
                    </a:p>
                  </a:txBody>
                  <a:tcPr/>
                </a:tc>
                <a:extLst>
                  <a:ext uri="{0D108BD9-81ED-4DB2-BD59-A6C34878D82A}">
                    <a16:rowId xmlns:a16="http://schemas.microsoft.com/office/drawing/2014/main" val="3452736941"/>
                  </a:ext>
                </a:extLst>
              </a:tr>
              <a:tr h="332069">
                <a:tc>
                  <a:txBody>
                    <a:bodyPr/>
                    <a:lstStyle/>
                    <a:p>
                      <a:r>
                        <a:rPr lang="en-US" dirty="0"/>
                        <a:t>Pseudo R</a:t>
                      </a:r>
                      <a:r>
                        <a:rPr lang="en-US" baseline="30000" dirty="0"/>
                        <a:t>2</a:t>
                      </a:r>
                      <a:endParaRPr lang="en-US" dirty="0"/>
                    </a:p>
                  </a:txBody>
                  <a:tcPr/>
                </a:tc>
                <a:tc>
                  <a:txBody>
                    <a:bodyPr/>
                    <a:lstStyle/>
                    <a:p>
                      <a:r>
                        <a:rPr lang="en-US" dirty="0"/>
                        <a:t>0.268</a:t>
                      </a:r>
                    </a:p>
                  </a:txBody>
                  <a:tcPr/>
                </a:tc>
                <a:tc>
                  <a:txBody>
                    <a:bodyPr/>
                    <a:lstStyle/>
                    <a:p>
                      <a:r>
                        <a:rPr lang="en-US" dirty="0"/>
                        <a:t>0.263</a:t>
                      </a:r>
                    </a:p>
                  </a:txBody>
                  <a:tcPr/>
                </a:tc>
                <a:extLst>
                  <a:ext uri="{0D108BD9-81ED-4DB2-BD59-A6C34878D82A}">
                    <a16:rowId xmlns:a16="http://schemas.microsoft.com/office/drawing/2014/main" val="3109486052"/>
                  </a:ext>
                </a:extLst>
              </a:tr>
              <a:tr h="332069">
                <a:tc>
                  <a:txBody>
                    <a:bodyPr/>
                    <a:lstStyle/>
                    <a:p>
                      <a:r>
                        <a:rPr lang="en-US" dirty="0"/>
                        <a:t>Precision</a:t>
                      </a:r>
                    </a:p>
                  </a:txBody>
                  <a:tcPr/>
                </a:tc>
                <a:tc>
                  <a:txBody>
                    <a:bodyPr/>
                    <a:lstStyle/>
                    <a:p>
                      <a:r>
                        <a:rPr lang="en-US" dirty="0"/>
                        <a:t>36.6</a:t>
                      </a:r>
                    </a:p>
                  </a:txBody>
                  <a:tcPr/>
                </a:tc>
                <a:tc>
                  <a:txBody>
                    <a:bodyPr/>
                    <a:lstStyle/>
                    <a:p>
                      <a:r>
                        <a:rPr lang="en-US" dirty="0"/>
                        <a:t>37.2</a:t>
                      </a:r>
                    </a:p>
                  </a:txBody>
                  <a:tcPr/>
                </a:tc>
                <a:extLst>
                  <a:ext uri="{0D108BD9-81ED-4DB2-BD59-A6C34878D82A}">
                    <a16:rowId xmlns:a16="http://schemas.microsoft.com/office/drawing/2014/main" val="1084487634"/>
                  </a:ext>
                </a:extLst>
              </a:tr>
              <a:tr h="332069">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30.3</a:t>
                      </a:r>
                    </a:p>
                  </a:txBody>
                  <a:tcPr/>
                </a:tc>
                <a:tc>
                  <a:txBody>
                    <a:bodyPr/>
                    <a:lstStyle/>
                    <a:p>
                      <a:r>
                        <a:rPr lang="en-US" dirty="0"/>
                        <a:t>30.3</a:t>
                      </a:r>
                    </a:p>
                  </a:txBody>
                  <a:tcPr/>
                </a:tc>
                <a:extLst>
                  <a:ext uri="{0D108BD9-81ED-4DB2-BD59-A6C34878D82A}">
                    <a16:rowId xmlns:a16="http://schemas.microsoft.com/office/drawing/2014/main" val="1015940761"/>
                  </a:ext>
                </a:extLst>
              </a:tr>
              <a:tr h="332069">
                <a:tc>
                  <a:txBody>
                    <a:bodyPr/>
                    <a:lstStyle/>
                    <a:p>
                      <a:r>
                        <a:rPr lang="en-US" dirty="0"/>
                        <a:t>F1 Score</a:t>
                      </a:r>
                    </a:p>
                  </a:txBody>
                  <a:tcPr/>
                </a:tc>
                <a:tc>
                  <a:txBody>
                    <a:bodyPr/>
                    <a:lstStyle/>
                    <a:p>
                      <a:r>
                        <a:rPr lang="en-US" dirty="0"/>
                        <a:t>33.4</a:t>
                      </a:r>
                    </a:p>
                  </a:txBody>
                  <a:tcPr/>
                </a:tc>
                <a:tc>
                  <a:txBody>
                    <a:bodyPr/>
                    <a:lstStyle/>
                    <a:p>
                      <a:r>
                        <a:rPr lang="en-US" dirty="0"/>
                        <a:t>33.4</a:t>
                      </a:r>
                    </a:p>
                  </a:txBody>
                  <a:tcPr/>
                </a:tc>
                <a:extLst>
                  <a:ext uri="{0D108BD9-81ED-4DB2-BD59-A6C34878D82A}">
                    <a16:rowId xmlns:a16="http://schemas.microsoft.com/office/drawing/2014/main" val="1994904332"/>
                  </a:ext>
                </a:extLst>
              </a:tr>
              <a:tr h="332069">
                <a:tc>
                  <a:txBody>
                    <a:bodyPr/>
                    <a:lstStyle/>
                    <a:p>
                      <a:r>
                        <a:rPr lang="en-US" dirty="0"/>
                        <a:t>AUC</a:t>
                      </a:r>
                    </a:p>
                  </a:txBody>
                  <a:tcPr/>
                </a:tc>
                <a:tc>
                  <a:txBody>
                    <a:bodyPr/>
                    <a:lstStyle/>
                    <a:p>
                      <a:r>
                        <a:rPr lang="en-US" dirty="0"/>
                        <a:t>0.828</a:t>
                      </a:r>
                    </a:p>
                  </a:txBody>
                  <a:tcPr/>
                </a:tc>
                <a:tc>
                  <a:txBody>
                    <a:bodyPr/>
                    <a:lstStyle/>
                    <a:p>
                      <a:r>
                        <a:rPr lang="en-US" dirty="0"/>
                        <a:t>0.824</a:t>
                      </a:r>
                    </a:p>
                  </a:txBody>
                  <a:tcPr/>
                </a:tc>
                <a:extLst>
                  <a:ext uri="{0D108BD9-81ED-4DB2-BD59-A6C34878D82A}">
                    <a16:rowId xmlns:a16="http://schemas.microsoft.com/office/drawing/2014/main" val="2753644782"/>
                  </a:ext>
                </a:extLst>
              </a:tr>
            </a:tbl>
          </a:graphicData>
        </a:graphic>
      </p:graphicFrame>
      <p:sp>
        <p:nvSpPr>
          <p:cNvPr id="26" name="TextBox 25">
            <a:extLst>
              <a:ext uri="{FF2B5EF4-FFF2-40B4-BE49-F238E27FC236}">
                <a16:creationId xmlns:a16="http://schemas.microsoft.com/office/drawing/2014/main" id="{753D1525-B9C1-4B17-38EA-B444231DF616}"/>
              </a:ext>
            </a:extLst>
          </p:cNvPr>
          <p:cNvSpPr txBox="1"/>
          <p:nvPr/>
        </p:nvSpPr>
        <p:spPr>
          <a:xfrm>
            <a:off x="2282825" y="2072403"/>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7" name="TextBox 26">
            <a:extLst>
              <a:ext uri="{FF2B5EF4-FFF2-40B4-BE49-F238E27FC236}">
                <a16:creationId xmlns:a16="http://schemas.microsoft.com/office/drawing/2014/main" id="{9F4B792A-EE18-9159-0F3D-E5721781BEBF}"/>
              </a:ext>
            </a:extLst>
          </p:cNvPr>
          <p:cNvSpPr txBox="1"/>
          <p:nvPr/>
        </p:nvSpPr>
        <p:spPr>
          <a:xfrm>
            <a:off x="1365247" y="1690705"/>
            <a:ext cx="3575053" cy="400110"/>
          </a:xfrm>
          <a:prstGeom prst="rect">
            <a:avLst/>
          </a:prstGeom>
          <a:noFill/>
        </p:spPr>
        <p:txBody>
          <a:bodyPr wrap="square" rtlCol="0">
            <a:spAutoFit/>
          </a:bodyPr>
          <a:lstStyle/>
          <a:p>
            <a:r>
              <a:rPr lang="en-US" sz="2000" b="1" dirty="0">
                <a:latin typeface="Gill Sans" panose="020B0604020202020204" charset="0"/>
              </a:rPr>
              <a:t>Confusion matrix - training</a:t>
            </a:r>
          </a:p>
        </p:txBody>
      </p:sp>
      <p:sp>
        <p:nvSpPr>
          <p:cNvPr id="28" name="TextBox 27">
            <a:extLst>
              <a:ext uri="{FF2B5EF4-FFF2-40B4-BE49-F238E27FC236}">
                <a16:creationId xmlns:a16="http://schemas.microsoft.com/office/drawing/2014/main" id="{FB0089AA-F7E7-EE21-47AC-00FAC37D9228}"/>
              </a:ext>
            </a:extLst>
          </p:cNvPr>
          <p:cNvSpPr txBox="1"/>
          <p:nvPr/>
        </p:nvSpPr>
        <p:spPr>
          <a:xfrm>
            <a:off x="7175497" y="1693349"/>
            <a:ext cx="3575053" cy="400110"/>
          </a:xfrm>
          <a:prstGeom prst="rect">
            <a:avLst/>
          </a:prstGeom>
          <a:noFill/>
        </p:spPr>
        <p:txBody>
          <a:bodyPr wrap="square" rtlCol="0">
            <a:spAutoFit/>
          </a:bodyPr>
          <a:lstStyle/>
          <a:p>
            <a:r>
              <a:rPr lang="en-US" sz="2000" b="1" dirty="0">
                <a:latin typeface="Gill Sans" panose="020B0604020202020204" charset="0"/>
              </a:rPr>
              <a:t>Confusion matrix - testing</a:t>
            </a:r>
          </a:p>
        </p:txBody>
      </p:sp>
    </p:spTree>
    <p:extLst>
      <p:ext uri="{BB962C8B-B14F-4D97-AF65-F5344CB8AC3E}">
        <p14:creationId xmlns:p14="http://schemas.microsoft.com/office/powerpoint/2010/main" val="176594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CLASSIFICATION TREE</a:t>
            </a:r>
            <a:endParaRPr/>
          </a:p>
        </p:txBody>
      </p:sp>
      <p:pic>
        <p:nvPicPr>
          <p:cNvPr id="3" name="Picture 2">
            <a:extLst>
              <a:ext uri="{FF2B5EF4-FFF2-40B4-BE49-F238E27FC236}">
                <a16:creationId xmlns:a16="http://schemas.microsoft.com/office/drawing/2014/main" id="{74DC4E5C-5574-5CF1-FD2A-4F47C3A027B9}"/>
              </a:ext>
            </a:extLst>
          </p:cNvPr>
          <p:cNvPicPr>
            <a:picLocks noChangeAspect="1"/>
          </p:cNvPicPr>
          <p:nvPr/>
        </p:nvPicPr>
        <p:blipFill>
          <a:blip r:embed="rId3"/>
          <a:stretch>
            <a:fillRect/>
          </a:stretch>
        </p:blipFill>
        <p:spPr>
          <a:xfrm>
            <a:off x="5300230" y="1890434"/>
            <a:ext cx="6201640" cy="3991532"/>
          </a:xfrm>
          <a:prstGeom prst="rect">
            <a:avLst/>
          </a:prstGeom>
        </p:spPr>
      </p:pic>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4782058"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1400" dirty="0"/>
              <a:t>Train/test ratio is 80:20</a:t>
            </a:r>
          </a:p>
          <a:p>
            <a:pPr marL="374650" indent="-285750">
              <a:buSzPts val="1400"/>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For High Blood Pressure, the Gini Impurity for participants that have diabetes is 0.28. This means that there is 28%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62667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For High Blood Pressure, the Gini Impurity for participants that do not have diabetes is 0.67. This means that there is 67%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526331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have diabetes with excellent/good health is 0.14. This means that there is 14%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372767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have diabetes without excellent/good health is 0.46. This means that there is 46%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7849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OVERVIEW OF CONTENT</a:t>
            </a:r>
            <a:endParaRPr/>
          </a:p>
        </p:txBody>
      </p:sp>
      <p:sp>
        <p:nvSpPr>
          <p:cNvPr id="106" name="Google Shape;106;p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sz="1600" dirty="0"/>
              <a:t>1. Project 1 summary </a:t>
            </a:r>
            <a:endParaRPr sz="1600" dirty="0"/>
          </a:p>
          <a:p>
            <a:pPr marL="52388" lvl="1" indent="0" algn="l" rtl="0">
              <a:lnSpc>
                <a:spcPct val="100000"/>
              </a:lnSpc>
              <a:spcBef>
                <a:spcPts val="1000"/>
              </a:spcBef>
              <a:spcAft>
                <a:spcPts val="0"/>
              </a:spcAft>
              <a:buSzPts val="1600"/>
              <a:buNone/>
            </a:pPr>
            <a:r>
              <a:rPr lang="en-US" dirty="0"/>
              <a:t>2. Statistical Modeling</a:t>
            </a:r>
            <a:endParaRPr dirty="0"/>
          </a:p>
          <a:p>
            <a:pPr marL="52388" lvl="1" indent="0" algn="l" rtl="0">
              <a:lnSpc>
                <a:spcPct val="100000"/>
              </a:lnSpc>
              <a:spcBef>
                <a:spcPts val="1000"/>
              </a:spcBef>
              <a:spcAft>
                <a:spcPts val="0"/>
              </a:spcAft>
              <a:buSzPts val="1600"/>
              <a:buNone/>
            </a:pPr>
            <a:r>
              <a:rPr lang="en-US" dirty="0"/>
              <a:t>    A. Logistic Regression</a:t>
            </a:r>
            <a:endParaRPr dirty="0"/>
          </a:p>
          <a:p>
            <a:pPr marL="52387" lvl="1" indent="0" algn="l" rtl="0">
              <a:lnSpc>
                <a:spcPct val="100000"/>
              </a:lnSpc>
              <a:spcBef>
                <a:spcPts val="1000"/>
              </a:spcBef>
              <a:spcAft>
                <a:spcPts val="0"/>
              </a:spcAft>
              <a:buSzPts val="1600"/>
              <a:buNone/>
            </a:pPr>
            <a:r>
              <a:rPr lang="en-US" dirty="0"/>
              <a:t>    B. Classification Tree</a:t>
            </a:r>
            <a:endParaRPr dirty="0"/>
          </a:p>
          <a:p>
            <a:pPr marL="52387" lvl="1" indent="0" algn="l" rtl="0">
              <a:lnSpc>
                <a:spcPct val="100000"/>
              </a:lnSpc>
              <a:spcBef>
                <a:spcPts val="1000"/>
              </a:spcBef>
              <a:spcAft>
                <a:spcPts val="0"/>
              </a:spcAft>
              <a:buSzPts val="1600"/>
              <a:buNone/>
            </a:pPr>
            <a:r>
              <a:rPr lang="en-US" dirty="0"/>
              <a:t>    C. Random Forest</a:t>
            </a:r>
            <a:endParaRPr dirty="0"/>
          </a:p>
          <a:p>
            <a:pPr marL="52387" lvl="1" indent="0" algn="l" rtl="0">
              <a:lnSpc>
                <a:spcPct val="100000"/>
              </a:lnSpc>
              <a:spcBef>
                <a:spcPts val="1000"/>
              </a:spcBef>
              <a:spcAft>
                <a:spcPts val="0"/>
              </a:spcAft>
              <a:buSzPts val="1600"/>
              <a:buNone/>
            </a:pPr>
            <a:r>
              <a:rPr lang="en-US" dirty="0"/>
              <a:t>3. Future Improvements and Conclusion</a:t>
            </a:r>
            <a:endParaRPr dirty="0"/>
          </a:p>
          <a:p>
            <a:pPr marL="52388" lvl="1" indent="0" algn="l" rtl="0">
              <a:lnSpc>
                <a:spcPct val="100000"/>
              </a:lnSpc>
              <a:spcBef>
                <a:spcPts val="1000"/>
              </a:spcBef>
              <a:spcAft>
                <a:spcPts val="0"/>
              </a:spcAft>
              <a:buSzPts val="1600"/>
              <a:buNone/>
            </a:pPr>
            <a:endParaRPr dirty="0"/>
          </a:p>
          <a:p>
            <a:pPr marL="228600" lvl="1" indent="0" algn="l" rtl="0">
              <a:lnSpc>
                <a:spcPct val="100000"/>
              </a:lnSpc>
              <a:spcBef>
                <a:spcPts val="1000"/>
              </a:spcBef>
              <a:spcAft>
                <a:spcPts val="0"/>
              </a:spcAft>
              <a:buSzPts val="1600"/>
              <a:buNone/>
            </a:pPr>
            <a:r>
              <a:rPr lang="en-US"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have diabetes with excellent/good health and are found within the age bracket 18-39 years is 0.21. This means that there is 21%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220250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have diabetes without excellent/good health and are found within the age bracket 18-39 years is 0.51. This means that there is 51%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320715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have diabetes without excellent/good health and are found within the age bracket 18-39 years with a BMI less 28 is 0.39. This means that there is 39%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3017513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do not have diabetes with excellent/good health is 0.46. This means that there is 46%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2955074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do not have diabetes without excellent/good health is 0.75. This means that there is 75%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163891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do not have diabetes with excellent/good health and a BMI less than 30 is 0.39. This means that there is 39%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193777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2383536" y="1264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INTERPRETATION</a:t>
            </a:r>
            <a:endParaRPr dirty="0"/>
          </a:p>
        </p:txBody>
      </p:sp>
      <p:sp>
        <p:nvSpPr>
          <p:cNvPr id="4" name="Google Shape;177;p5">
            <a:extLst>
              <a:ext uri="{FF2B5EF4-FFF2-40B4-BE49-F238E27FC236}">
                <a16:creationId xmlns:a16="http://schemas.microsoft.com/office/drawing/2014/main" id="{205D7D8F-5602-7A2E-F9FB-E9E562FC551E}"/>
              </a:ext>
            </a:extLst>
          </p:cNvPr>
          <p:cNvSpPr txBox="1">
            <a:spLocks noGrp="1"/>
          </p:cNvSpPr>
          <p:nvPr>
            <p:ph type="body" idx="1"/>
          </p:nvPr>
        </p:nvSpPr>
        <p:spPr>
          <a:xfrm>
            <a:off x="0" y="1626260"/>
            <a:ext cx="11525250" cy="4860547"/>
          </a:xfrm>
          <a:prstGeom prst="rect">
            <a:avLst/>
          </a:prstGeom>
          <a:noFill/>
          <a:ln>
            <a:noFill/>
          </a:ln>
        </p:spPr>
        <p:txBody>
          <a:bodyPr spcFirstLastPara="1" wrap="square" lIns="91425" tIns="45700" rIns="91425" bIns="45700" anchor="t" anchorCtr="0">
            <a:noAutofit/>
          </a:bodyPr>
          <a:lstStyle/>
          <a:p>
            <a:pPr marL="374650" indent="-285750">
              <a:buSzPts val="1400"/>
            </a:pPr>
            <a:r>
              <a:rPr lang="en-US" sz="4800" dirty="0"/>
              <a:t>The Gini Impurity for participants that do not have diabetes with excellent/good health and a BMI greater than 30 is 0.57. This means that there is 57% chance of misclassifying a randomly selected record from this node.</a:t>
            </a:r>
          </a:p>
          <a:p>
            <a:pPr marL="374650" indent="-285750">
              <a:buSzPts val="1400"/>
            </a:pPr>
            <a:endParaRPr lang="en-US" sz="1400" dirty="0"/>
          </a:p>
        </p:txBody>
      </p:sp>
    </p:spTree>
    <p:extLst>
      <p:ext uri="{BB962C8B-B14F-4D97-AF65-F5344CB8AC3E}">
        <p14:creationId xmlns:p14="http://schemas.microsoft.com/office/powerpoint/2010/main" val="82200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30400" y="261057"/>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CLASSIFICATION TREE - EVALUATION</a:t>
            </a:r>
            <a:endParaRPr dirty="0"/>
          </a:p>
        </p:txBody>
      </p:sp>
      <p:sp>
        <p:nvSpPr>
          <p:cNvPr id="177" name="Google Shape;177;p5"/>
          <p:cNvSpPr txBox="1">
            <a:spLocks noGrp="1"/>
          </p:cNvSpPr>
          <p:nvPr>
            <p:ph type="body" idx="1"/>
          </p:nvPr>
        </p:nvSpPr>
        <p:spPr>
          <a:xfrm>
            <a:off x="523366" y="1287660"/>
            <a:ext cx="11401933" cy="5309283"/>
          </a:xfrm>
          <a:prstGeom prst="rect">
            <a:avLst/>
          </a:prstGeom>
          <a:noFill/>
          <a:ln>
            <a:noFill/>
          </a:ln>
        </p:spPr>
        <p:txBody>
          <a:bodyPr spcFirstLastPara="1" wrap="square" lIns="91425" tIns="45700" rIns="91425" bIns="45700" anchor="t" anchorCtr="0">
            <a:noAutofit/>
          </a:bodyPr>
          <a:lstStyle/>
          <a:p>
            <a:pPr marL="88900" lvl="0" indent="0" algn="l" rtl="0">
              <a:lnSpc>
                <a:spcPct val="100000"/>
              </a:lnSpc>
              <a:spcBef>
                <a:spcPts val="1000"/>
              </a:spcBef>
              <a:spcAft>
                <a:spcPts val="0"/>
              </a:spcAft>
              <a:buSzPts val="1400"/>
              <a:buNone/>
            </a:pPr>
            <a:endParaRPr lang="en-US" sz="1400" baseline="30000" dirty="0"/>
          </a:p>
          <a:p>
            <a:pPr marL="431800" lvl="0" algn="l" rtl="0">
              <a:lnSpc>
                <a:spcPct val="100000"/>
              </a:lnSpc>
              <a:spcBef>
                <a:spcPts val="1000"/>
              </a:spcBef>
              <a:spcAft>
                <a:spcPts val="0"/>
              </a:spcAft>
              <a:buSzPts val="1400"/>
              <a:buAutoNum type="arabicPeriod"/>
            </a:pPr>
            <a:endParaRPr lang="en-US" sz="1400" dirty="0"/>
          </a:p>
          <a:p>
            <a:pPr marL="88900" lvl="0" indent="0" algn="l" rtl="0">
              <a:lnSpc>
                <a:spcPct val="100000"/>
              </a:lnSpc>
              <a:spcBef>
                <a:spcPts val="1000"/>
              </a:spcBef>
              <a:spcAft>
                <a:spcPts val="0"/>
              </a:spcAft>
              <a:buSzPts val="1400"/>
              <a:buNone/>
            </a:pPr>
            <a:endParaRPr sz="1400" dirty="0"/>
          </a:p>
        </p:txBody>
      </p:sp>
      <p:sp>
        <p:nvSpPr>
          <p:cNvPr id="9" name="Rectangle 8">
            <a:extLst>
              <a:ext uri="{FF2B5EF4-FFF2-40B4-BE49-F238E27FC236}">
                <a16:creationId xmlns:a16="http://schemas.microsoft.com/office/drawing/2014/main" id="{938E4E61-1940-1309-EEAD-07A12830A7BE}"/>
              </a:ext>
            </a:extLst>
          </p:cNvPr>
          <p:cNvSpPr/>
          <p:nvPr/>
        </p:nvSpPr>
        <p:spPr>
          <a:xfrm>
            <a:off x="7115176" y="2466974"/>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4706</a:t>
            </a:r>
          </a:p>
        </p:txBody>
      </p:sp>
      <p:sp>
        <p:nvSpPr>
          <p:cNvPr id="10" name="Rectangle 9">
            <a:extLst>
              <a:ext uri="{FF2B5EF4-FFF2-40B4-BE49-F238E27FC236}">
                <a16:creationId xmlns:a16="http://schemas.microsoft.com/office/drawing/2014/main" id="{A5F90050-7CA1-A575-D26A-379B349FAB50}"/>
              </a:ext>
            </a:extLst>
          </p:cNvPr>
          <p:cNvSpPr/>
          <p:nvPr/>
        </p:nvSpPr>
        <p:spPr>
          <a:xfrm>
            <a:off x="7115176" y="3428998"/>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2399</a:t>
            </a:r>
          </a:p>
        </p:txBody>
      </p:sp>
      <p:sp>
        <p:nvSpPr>
          <p:cNvPr id="11" name="Rectangle 10">
            <a:extLst>
              <a:ext uri="{FF2B5EF4-FFF2-40B4-BE49-F238E27FC236}">
                <a16:creationId xmlns:a16="http://schemas.microsoft.com/office/drawing/2014/main" id="{CF0BF92D-3407-A7E4-99DC-95F4F01123A0}"/>
              </a:ext>
            </a:extLst>
          </p:cNvPr>
          <p:cNvSpPr/>
          <p:nvPr/>
        </p:nvSpPr>
        <p:spPr>
          <a:xfrm>
            <a:off x="8963024" y="3428999"/>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5620</a:t>
            </a:r>
          </a:p>
        </p:txBody>
      </p:sp>
      <p:sp>
        <p:nvSpPr>
          <p:cNvPr id="12" name="Rectangle 11">
            <a:extLst>
              <a:ext uri="{FF2B5EF4-FFF2-40B4-BE49-F238E27FC236}">
                <a16:creationId xmlns:a16="http://schemas.microsoft.com/office/drawing/2014/main" id="{0CA258D4-9DFA-BA42-8EE8-1D4BC703FF7B}"/>
              </a:ext>
            </a:extLst>
          </p:cNvPr>
          <p:cNvSpPr/>
          <p:nvPr/>
        </p:nvSpPr>
        <p:spPr>
          <a:xfrm>
            <a:off x="8963025" y="2466974"/>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1485</a:t>
            </a:r>
          </a:p>
        </p:txBody>
      </p:sp>
      <p:sp>
        <p:nvSpPr>
          <p:cNvPr id="13" name="Rectangle 12">
            <a:extLst>
              <a:ext uri="{FF2B5EF4-FFF2-40B4-BE49-F238E27FC236}">
                <a16:creationId xmlns:a16="http://schemas.microsoft.com/office/drawing/2014/main" id="{98B2A52A-9D0C-7B97-F2EB-817EAD0F3931}"/>
              </a:ext>
            </a:extLst>
          </p:cNvPr>
          <p:cNvSpPr/>
          <p:nvPr/>
        </p:nvSpPr>
        <p:spPr>
          <a:xfrm>
            <a:off x="1304926" y="2466973"/>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18759</a:t>
            </a:r>
          </a:p>
        </p:txBody>
      </p:sp>
      <p:sp>
        <p:nvSpPr>
          <p:cNvPr id="14" name="Rectangle 13">
            <a:extLst>
              <a:ext uri="{FF2B5EF4-FFF2-40B4-BE49-F238E27FC236}">
                <a16:creationId xmlns:a16="http://schemas.microsoft.com/office/drawing/2014/main" id="{B7730491-E1E7-1C67-3153-56BA52AEE215}"/>
              </a:ext>
            </a:extLst>
          </p:cNvPr>
          <p:cNvSpPr/>
          <p:nvPr/>
        </p:nvSpPr>
        <p:spPr>
          <a:xfrm>
            <a:off x="1304926" y="3428997"/>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9482</a:t>
            </a:r>
          </a:p>
        </p:txBody>
      </p:sp>
      <p:sp>
        <p:nvSpPr>
          <p:cNvPr id="15" name="Rectangle 14">
            <a:extLst>
              <a:ext uri="{FF2B5EF4-FFF2-40B4-BE49-F238E27FC236}">
                <a16:creationId xmlns:a16="http://schemas.microsoft.com/office/drawing/2014/main" id="{55729429-E87F-26EB-1857-3136D6198BB2}"/>
              </a:ext>
            </a:extLst>
          </p:cNvPr>
          <p:cNvSpPr/>
          <p:nvPr/>
        </p:nvSpPr>
        <p:spPr>
          <a:xfrm>
            <a:off x="3152774" y="3428998"/>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22360</a:t>
            </a:r>
          </a:p>
        </p:txBody>
      </p:sp>
      <p:sp>
        <p:nvSpPr>
          <p:cNvPr id="16" name="Rectangle 15">
            <a:extLst>
              <a:ext uri="{FF2B5EF4-FFF2-40B4-BE49-F238E27FC236}">
                <a16:creationId xmlns:a16="http://schemas.microsoft.com/office/drawing/2014/main" id="{6281023E-A61B-DE4B-DF4A-5528144C5E35}"/>
              </a:ext>
            </a:extLst>
          </p:cNvPr>
          <p:cNvSpPr/>
          <p:nvPr/>
        </p:nvSpPr>
        <p:spPr>
          <a:xfrm>
            <a:off x="3152775" y="2466973"/>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5881</a:t>
            </a:r>
          </a:p>
        </p:txBody>
      </p:sp>
      <p:sp>
        <p:nvSpPr>
          <p:cNvPr id="18" name="TextBox 17">
            <a:extLst>
              <a:ext uri="{FF2B5EF4-FFF2-40B4-BE49-F238E27FC236}">
                <a16:creationId xmlns:a16="http://schemas.microsoft.com/office/drawing/2014/main" id="{64AD5120-2879-AA50-DA94-C5D8AF43EADF}"/>
              </a:ext>
            </a:extLst>
          </p:cNvPr>
          <p:cNvSpPr txBox="1"/>
          <p:nvPr/>
        </p:nvSpPr>
        <p:spPr>
          <a:xfrm>
            <a:off x="882650"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19" name="TextBox 18">
            <a:extLst>
              <a:ext uri="{FF2B5EF4-FFF2-40B4-BE49-F238E27FC236}">
                <a16:creationId xmlns:a16="http://schemas.microsoft.com/office/drawing/2014/main" id="{801DEE25-01A7-70A6-A57C-E5448FD2F24C}"/>
              </a:ext>
            </a:extLst>
          </p:cNvPr>
          <p:cNvSpPr txBox="1"/>
          <p:nvPr/>
        </p:nvSpPr>
        <p:spPr>
          <a:xfrm>
            <a:off x="7940675" y="2066862"/>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0" name="TextBox 19">
            <a:extLst>
              <a:ext uri="{FF2B5EF4-FFF2-40B4-BE49-F238E27FC236}">
                <a16:creationId xmlns:a16="http://schemas.microsoft.com/office/drawing/2014/main" id="{C13CD28A-50E4-F81A-2C4A-A01231A753E1}"/>
              </a:ext>
            </a:extLst>
          </p:cNvPr>
          <p:cNvSpPr txBox="1"/>
          <p:nvPr/>
        </p:nvSpPr>
        <p:spPr>
          <a:xfrm>
            <a:off x="6657974"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1" name="TextBox 20">
            <a:extLst>
              <a:ext uri="{FF2B5EF4-FFF2-40B4-BE49-F238E27FC236}">
                <a16:creationId xmlns:a16="http://schemas.microsoft.com/office/drawing/2014/main" id="{409CA15B-1720-DBC7-9C2F-B934F54C9B39}"/>
              </a:ext>
            </a:extLst>
          </p:cNvPr>
          <p:cNvSpPr txBox="1"/>
          <p:nvPr/>
        </p:nvSpPr>
        <p:spPr>
          <a:xfrm>
            <a:off x="873124" y="3781203"/>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2" name="TextBox 21">
            <a:extLst>
              <a:ext uri="{FF2B5EF4-FFF2-40B4-BE49-F238E27FC236}">
                <a16:creationId xmlns:a16="http://schemas.microsoft.com/office/drawing/2014/main" id="{967AF786-834B-E9D5-4452-A61ECB51F5C8}"/>
              </a:ext>
            </a:extLst>
          </p:cNvPr>
          <p:cNvSpPr txBox="1"/>
          <p:nvPr/>
        </p:nvSpPr>
        <p:spPr>
          <a:xfrm>
            <a:off x="3936745"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3" name="TextBox 22">
            <a:extLst>
              <a:ext uri="{FF2B5EF4-FFF2-40B4-BE49-F238E27FC236}">
                <a16:creationId xmlns:a16="http://schemas.microsoft.com/office/drawing/2014/main" id="{524895C1-2AD7-7B92-681B-855F14855B0C}"/>
              </a:ext>
            </a:extLst>
          </p:cNvPr>
          <p:cNvSpPr txBox="1"/>
          <p:nvPr/>
        </p:nvSpPr>
        <p:spPr>
          <a:xfrm>
            <a:off x="9788524"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4" name="TextBox 23">
            <a:extLst>
              <a:ext uri="{FF2B5EF4-FFF2-40B4-BE49-F238E27FC236}">
                <a16:creationId xmlns:a16="http://schemas.microsoft.com/office/drawing/2014/main" id="{F3CD4FFF-5ADD-79C7-F3C2-F670C9D1CFE7}"/>
              </a:ext>
            </a:extLst>
          </p:cNvPr>
          <p:cNvSpPr txBox="1"/>
          <p:nvPr/>
        </p:nvSpPr>
        <p:spPr>
          <a:xfrm>
            <a:off x="6654800" y="3790859"/>
            <a:ext cx="590551" cy="400110"/>
          </a:xfrm>
          <a:prstGeom prst="rect">
            <a:avLst/>
          </a:prstGeom>
          <a:noFill/>
        </p:spPr>
        <p:txBody>
          <a:bodyPr wrap="square" rtlCol="0">
            <a:spAutoFit/>
          </a:bodyPr>
          <a:lstStyle/>
          <a:p>
            <a:r>
              <a:rPr lang="en-US" sz="2000" b="1" dirty="0">
                <a:latin typeface="Gill Sans" panose="020B0604020202020204" charset="0"/>
              </a:rPr>
              <a:t>1</a:t>
            </a:r>
          </a:p>
        </p:txBody>
      </p:sp>
      <p:graphicFrame>
        <p:nvGraphicFramePr>
          <p:cNvPr id="25" name="Table 25">
            <a:extLst>
              <a:ext uri="{FF2B5EF4-FFF2-40B4-BE49-F238E27FC236}">
                <a16:creationId xmlns:a16="http://schemas.microsoft.com/office/drawing/2014/main" id="{1C4FC6A8-7C4C-4815-D21E-D4CEFF79E363}"/>
              </a:ext>
            </a:extLst>
          </p:cNvPr>
          <p:cNvGraphicFramePr>
            <a:graphicFrameLocks noGrp="1"/>
          </p:cNvGraphicFramePr>
          <p:nvPr>
            <p:extLst>
              <p:ext uri="{D42A27DB-BD31-4B8C-83A1-F6EECF244321}">
                <p14:modId xmlns:p14="http://schemas.microsoft.com/office/powerpoint/2010/main" val="900353517"/>
              </p:ext>
            </p:extLst>
          </p:nvPr>
        </p:nvGraphicFramePr>
        <p:xfrm>
          <a:off x="1304927" y="4533518"/>
          <a:ext cx="9505947" cy="1660345"/>
        </p:xfrm>
        <a:graphic>
          <a:graphicData uri="http://schemas.openxmlformats.org/drawingml/2006/table">
            <a:tbl>
              <a:tblPr firstRow="1" bandRow="1">
                <a:tableStyleId>{8BE6E19C-7DCA-4633-91C0-7391280C9D2F}</a:tableStyleId>
              </a:tblPr>
              <a:tblGrid>
                <a:gridCol w="3168649">
                  <a:extLst>
                    <a:ext uri="{9D8B030D-6E8A-4147-A177-3AD203B41FA5}">
                      <a16:colId xmlns:a16="http://schemas.microsoft.com/office/drawing/2014/main" val="87727938"/>
                    </a:ext>
                  </a:extLst>
                </a:gridCol>
                <a:gridCol w="3168649">
                  <a:extLst>
                    <a:ext uri="{9D8B030D-6E8A-4147-A177-3AD203B41FA5}">
                      <a16:colId xmlns:a16="http://schemas.microsoft.com/office/drawing/2014/main" val="858302022"/>
                    </a:ext>
                  </a:extLst>
                </a:gridCol>
                <a:gridCol w="3168649">
                  <a:extLst>
                    <a:ext uri="{9D8B030D-6E8A-4147-A177-3AD203B41FA5}">
                      <a16:colId xmlns:a16="http://schemas.microsoft.com/office/drawing/2014/main" val="1377657403"/>
                    </a:ext>
                  </a:extLst>
                </a:gridCol>
              </a:tblGrid>
              <a:tr h="332069">
                <a:tc>
                  <a:txBody>
                    <a:bodyPr/>
                    <a:lstStyle/>
                    <a:p>
                      <a:endParaRPr lang="en-US" dirty="0"/>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4011922293"/>
                  </a:ext>
                </a:extLst>
              </a:tr>
              <a:tr h="332069">
                <a:tc>
                  <a:txBody>
                    <a:bodyPr/>
                    <a:lstStyle/>
                    <a:p>
                      <a:r>
                        <a:rPr lang="en-US" dirty="0"/>
                        <a:t>Accuracy</a:t>
                      </a:r>
                    </a:p>
                  </a:txBody>
                  <a:tcPr/>
                </a:tc>
                <a:tc>
                  <a:txBody>
                    <a:bodyPr/>
                    <a:lstStyle/>
                    <a:p>
                      <a:r>
                        <a:rPr lang="en-US" dirty="0"/>
                        <a:t>72.8</a:t>
                      </a:r>
                    </a:p>
                  </a:txBody>
                  <a:tcPr/>
                </a:tc>
                <a:tc>
                  <a:txBody>
                    <a:bodyPr/>
                    <a:lstStyle/>
                    <a:p>
                      <a:r>
                        <a:rPr lang="en-US" dirty="0"/>
                        <a:t>72.7</a:t>
                      </a:r>
                    </a:p>
                  </a:txBody>
                  <a:tcPr/>
                </a:tc>
                <a:extLst>
                  <a:ext uri="{0D108BD9-81ED-4DB2-BD59-A6C34878D82A}">
                    <a16:rowId xmlns:a16="http://schemas.microsoft.com/office/drawing/2014/main" val="3452736941"/>
                  </a:ext>
                </a:extLst>
              </a:tr>
              <a:tr h="332069">
                <a:tc>
                  <a:txBody>
                    <a:bodyPr/>
                    <a:lstStyle/>
                    <a:p>
                      <a:r>
                        <a:rPr lang="en-US" dirty="0"/>
                        <a:t>Precision</a:t>
                      </a:r>
                    </a:p>
                  </a:txBody>
                  <a:tcPr/>
                </a:tc>
                <a:tc>
                  <a:txBody>
                    <a:bodyPr/>
                    <a:lstStyle/>
                    <a:p>
                      <a:r>
                        <a:rPr lang="en-US" dirty="0"/>
                        <a:t>76.1</a:t>
                      </a:r>
                    </a:p>
                  </a:txBody>
                  <a:tcPr/>
                </a:tc>
                <a:tc>
                  <a:txBody>
                    <a:bodyPr/>
                    <a:lstStyle/>
                    <a:p>
                      <a:r>
                        <a:rPr lang="en-US" dirty="0"/>
                        <a:t>76</a:t>
                      </a:r>
                    </a:p>
                  </a:txBody>
                  <a:tcPr/>
                </a:tc>
                <a:extLst>
                  <a:ext uri="{0D108BD9-81ED-4DB2-BD59-A6C34878D82A}">
                    <a16:rowId xmlns:a16="http://schemas.microsoft.com/office/drawing/2014/main" val="1084487634"/>
                  </a:ext>
                </a:extLst>
              </a:tr>
              <a:tr h="332069">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66.4</a:t>
                      </a:r>
                    </a:p>
                  </a:txBody>
                  <a:tcPr/>
                </a:tc>
                <a:tc>
                  <a:txBody>
                    <a:bodyPr/>
                    <a:lstStyle/>
                    <a:p>
                      <a:r>
                        <a:rPr lang="en-US" dirty="0"/>
                        <a:t>66.2</a:t>
                      </a:r>
                    </a:p>
                  </a:txBody>
                  <a:tcPr/>
                </a:tc>
                <a:extLst>
                  <a:ext uri="{0D108BD9-81ED-4DB2-BD59-A6C34878D82A}">
                    <a16:rowId xmlns:a16="http://schemas.microsoft.com/office/drawing/2014/main" val="1015940761"/>
                  </a:ext>
                </a:extLst>
              </a:tr>
              <a:tr h="332069">
                <a:tc>
                  <a:txBody>
                    <a:bodyPr/>
                    <a:lstStyle/>
                    <a:p>
                      <a:r>
                        <a:rPr lang="en-US" dirty="0"/>
                        <a:t>F1 Score</a:t>
                      </a:r>
                    </a:p>
                  </a:txBody>
                  <a:tcPr/>
                </a:tc>
                <a:tc>
                  <a:txBody>
                    <a:bodyPr/>
                    <a:lstStyle/>
                    <a:p>
                      <a:r>
                        <a:rPr lang="en-US" dirty="0"/>
                        <a:t>70.9</a:t>
                      </a:r>
                    </a:p>
                  </a:txBody>
                  <a:tcPr/>
                </a:tc>
                <a:tc>
                  <a:txBody>
                    <a:bodyPr/>
                    <a:lstStyle/>
                    <a:p>
                      <a:r>
                        <a:rPr lang="en-US" dirty="0"/>
                        <a:t>70.8</a:t>
                      </a:r>
                    </a:p>
                  </a:txBody>
                  <a:tcPr/>
                </a:tc>
                <a:extLst>
                  <a:ext uri="{0D108BD9-81ED-4DB2-BD59-A6C34878D82A}">
                    <a16:rowId xmlns:a16="http://schemas.microsoft.com/office/drawing/2014/main" val="1994904332"/>
                  </a:ext>
                </a:extLst>
              </a:tr>
            </a:tbl>
          </a:graphicData>
        </a:graphic>
      </p:graphicFrame>
      <p:sp>
        <p:nvSpPr>
          <p:cNvPr id="26" name="TextBox 25">
            <a:extLst>
              <a:ext uri="{FF2B5EF4-FFF2-40B4-BE49-F238E27FC236}">
                <a16:creationId xmlns:a16="http://schemas.microsoft.com/office/drawing/2014/main" id="{753D1525-B9C1-4B17-38EA-B444231DF616}"/>
              </a:ext>
            </a:extLst>
          </p:cNvPr>
          <p:cNvSpPr txBox="1"/>
          <p:nvPr/>
        </p:nvSpPr>
        <p:spPr>
          <a:xfrm>
            <a:off x="2282825" y="2072403"/>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7" name="TextBox 26">
            <a:extLst>
              <a:ext uri="{FF2B5EF4-FFF2-40B4-BE49-F238E27FC236}">
                <a16:creationId xmlns:a16="http://schemas.microsoft.com/office/drawing/2014/main" id="{9F4B792A-EE18-9159-0F3D-E5721781BEBF}"/>
              </a:ext>
            </a:extLst>
          </p:cNvPr>
          <p:cNvSpPr txBox="1"/>
          <p:nvPr/>
        </p:nvSpPr>
        <p:spPr>
          <a:xfrm>
            <a:off x="1365247" y="1690705"/>
            <a:ext cx="3575053" cy="400110"/>
          </a:xfrm>
          <a:prstGeom prst="rect">
            <a:avLst/>
          </a:prstGeom>
          <a:noFill/>
        </p:spPr>
        <p:txBody>
          <a:bodyPr wrap="square" rtlCol="0">
            <a:spAutoFit/>
          </a:bodyPr>
          <a:lstStyle/>
          <a:p>
            <a:r>
              <a:rPr lang="en-US" sz="2000" b="1" dirty="0">
                <a:latin typeface="Gill Sans" panose="020B0604020202020204" charset="0"/>
              </a:rPr>
              <a:t>Confusion matrix - training</a:t>
            </a:r>
          </a:p>
        </p:txBody>
      </p:sp>
      <p:sp>
        <p:nvSpPr>
          <p:cNvPr id="28" name="TextBox 27">
            <a:extLst>
              <a:ext uri="{FF2B5EF4-FFF2-40B4-BE49-F238E27FC236}">
                <a16:creationId xmlns:a16="http://schemas.microsoft.com/office/drawing/2014/main" id="{FB0089AA-F7E7-EE21-47AC-00FAC37D9228}"/>
              </a:ext>
            </a:extLst>
          </p:cNvPr>
          <p:cNvSpPr txBox="1"/>
          <p:nvPr/>
        </p:nvSpPr>
        <p:spPr>
          <a:xfrm>
            <a:off x="7175497" y="1693349"/>
            <a:ext cx="3575053" cy="400110"/>
          </a:xfrm>
          <a:prstGeom prst="rect">
            <a:avLst/>
          </a:prstGeom>
          <a:noFill/>
        </p:spPr>
        <p:txBody>
          <a:bodyPr wrap="square" rtlCol="0">
            <a:spAutoFit/>
          </a:bodyPr>
          <a:lstStyle/>
          <a:p>
            <a:r>
              <a:rPr lang="en-US" sz="2000" b="1" dirty="0">
                <a:latin typeface="Gill Sans" panose="020B0604020202020204" charset="0"/>
              </a:rPr>
              <a:t>Confusion matrix - testing</a:t>
            </a:r>
          </a:p>
        </p:txBody>
      </p:sp>
    </p:spTree>
    <p:extLst>
      <p:ext uri="{BB962C8B-B14F-4D97-AF65-F5344CB8AC3E}">
        <p14:creationId xmlns:p14="http://schemas.microsoft.com/office/powerpoint/2010/main" val="282595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930400" y="261057"/>
            <a:ext cx="8534400" cy="8320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RANDOM FORESTS - EVALUATION</a:t>
            </a:r>
            <a:endParaRPr dirty="0"/>
          </a:p>
        </p:txBody>
      </p:sp>
      <p:sp>
        <p:nvSpPr>
          <p:cNvPr id="177" name="Google Shape;177;p5"/>
          <p:cNvSpPr txBox="1">
            <a:spLocks noGrp="1"/>
          </p:cNvSpPr>
          <p:nvPr>
            <p:ph type="body" idx="1"/>
          </p:nvPr>
        </p:nvSpPr>
        <p:spPr>
          <a:xfrm>
            <a:off x="523366" y="1287660"/>
            <a:ext cx="11401933" cy="5309283"/>
          </a:xfrm>
          <a:prstGeom prst="rect">
            <a:avLst/>
          </a:prstGeom>
          <a:noFill/>
          <a:ln>
            <a:noFill/>
          </a:ln>
        </p:spPr>
        <p:txBody>
          <a:bodyPr spcFirstLastPara="1" wrap="square" lIns="91425" tIns="45700" rIns="91425" bIns="45700" anchor="t" anchorCtr="0">
            <a:noAutofit/>
          </a:bodyPr>
          <a:lstStyle/>
          <a:p>
            <a:pPr marL="88900" lvl="0" indent="0" algn="l" rtl="0">
              <a:lnSpc>
                <a:spcPct val="100000"/>
              </a:lnSpc>
              <a:spcBef>
                <a:spcPts val="1000"/>
              </a:spcBef>
              <a:spcAft>
                <a:spcPts val="0"/>
              </a:spcAft>
              <a:buSzPts val="1400"/>
              <a:buNone/>
            </a:pPr>
            <a:endParaRPr lang="en-US" sz="1400" baseline="30000" dirty="0"/>
          </a:p>
          <a:p>
            <a:pPr marL="431800" lvl="0" algn="l" rtl="0">
              <a:lnSpc>
                <a:spcPct val="100000"/>
              </a:lnSpc>
              <a:spcBef>
                <a:spcPts val="1000"/>
              </a:spcBef>
              <a:spcAft>
                <a:spcPts val="0"/>
              </a:spcAft>
              <a:buSzPts val="1400"/>
              <a:buAutoNum type="arabicPeriod"/>
            </a:pPr>
            <a:endParaRPr lang="en-US" sz="1400" dirty="0"/>
          </a:p>
          <a:p>
            <a:pPr marL="88900" lvl="0" indent="0" algn="l" rtl="0">
              <a:lnSpc>
                <a:spcPct val="100000"/>
              </a:lnSpc>
              <a:spcBef>
                <a:spcPts val="1000"/>
              </a:spcBef>
              <a:spcAft>
                <a:spcPts val="0"/>
              </a:spcAft>
              <a:buSzPts val="1400"/>
              <a:buNone/>
            </a:pPr>
            <a:endParaRPr sz="1400" dirty="0"/>
          </a:p>
        </p:txBody>
      </p:sp>
      <p:sp>
        <p:nvSpPr>
          <p:cNvPr id="9" name="Rectangle 8">
            <a:extLst>
              <a:ext uri="{FF2B5EF4-FFF2-40B4-BE49-F238E27FC236}">
                <a16:creationId xmlns:a16="http://schemas.microsoft.com/office/drawing/2014/main" id="{938E4E61-1940-1309-EEAD-07A12830A7BE}"/>
              </a:ext>
            </a:extLst>
          </p:cNvPr>
          <p:cNvSpPr/>
          <p:nvPr/>
        </p:nvSpPr>
        <p:spPr>
          <a:xfrm>
            <a:off x="7115176" y="2466974"/>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4968</a:t>
            </a:r>
          </a:p>
        </p:txBody>
      </p:sp>
      <p:sp>
        <p:nvSpPr>
          <p:cNvPr id="10" name="Rectangle 9">
            <a:extLst>
              <a:ext uri="{FF2B5EF4-FFF2-40B4-BE49-F238E27FC236}">
                <a16:creationId xmlns:a16="http://schemas.microsoft.com/office/drawing/2014/main" id="{A5F90050-7CA1-A575-D26A-379B349FAB50}"/>
              </a:ext>
            </a:extLst>
          </p:cNvPr>
          <p:cNvSpPr/>
          <p:nvPr/>
        </p:nvSpPr>
        <p:spPr>
          <a:xfrm>
            <a:off x="7115176" y="3428998"/>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2137</a:t>
            </a:r>
          </a:p>
        </p:txBody>
      </p:sp>
      <p:sp>
        <p:nvSpPr>
          <p:cNvPr id="11" name="Rectangle 10">
            <a:extLst>
              <a:ext uri="{FF2B5EF4-FFF2-40B4-BE49-F238E27FC236}">
                <a16:creationId xmlns:a16="http://schemas.microsoft.com/office/drawing/2014/main" id="{CF0BF92D-3407-A7E4-99DC-95F4F01123A0}"/>
              </a:ext>
            </a:extLst>
          </p:cNvPr>
          <p:cNvSpPr/>
          <p:nvPr/>
        </p:nvSpPr>
        <p:spPr>
          <a:xfrm>
            <a:off x="8963024" y="3428999"/>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5602</a:t>
            </a:r>
          </a:p>
        </p:txBody>
      </p:sp>
      <p:sp>
        <p:nvSpPr>
          <p:cNvPr id="12" name="Rectangle 11">
            <a:extLst>
              <a:ext uri="{FF2B5EF4-FFF2-40B4-BE49-F238E27FC236}">
                <a16:creationId xmlns:a16="http://schemas.microsoft.com/office/drawing/2014/main" id="{0CA258D4-9DFA-BA42-8EE8-1D4BC703FF7B}"/>
              </a:ext>
            </a:extLst>
          </p:cNvPr>
          <p:cNvSpPr/>
          <p:nvPr/>
        </p:nvSpPr>
        <p:spPr>
          <a:xfrm>
            <a:off x="8963025" y="2466974"/>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1503</a:t>
            </a:r>
          </a:p>
        </p:txBody>
      </p:sp>
      <p:sp>
        <p:nvSpPr>
          <p:cNvPr id="13" name="Rectangle 12">
            <a:extLst>
              <a:ext uri="{FF2B5EF4-FFF2-40B4-BE49-F238E27FC236}">
                <a16:creationId xmlns:a16="http://schemas.microsoft.com/office/drawing/2014/main" id="{98B2A52A-9D0C-7B97-F2EB-817EAD0F3931}"/>
              </a:ext>
            </a:extLst>
          </p:cNvPr>
          <p:cNvSpPr/>
          <p:nvPr/>
        </p:nvSpPr>
        <p:spPr>
          <a:xfrm>
            <a:off x="1304926" y="2466973"/>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27164</a:t>
            </a:r>
          </a:p>
        </p:txBody>
      </p:sp>
      <p:sp>
        <p:nvSpPr>
          <p:cNvPr id="14" name="Rectangle 13">
            <a:extLst>
              <a:ext uri="{FF2B5EF4-FFF2-40B4-BE49-F238E27FC236}">
                <a16:creationId xmlns:a16="http://schemas.microsoft.com/office/drawing/2014/main" id="{B7730491-E1E7-1C67-3153-56BA52AEE215}"/>
              </a:ext>
            </a:extLst>
          </p:cNvPr>
          <p:cNvSpPr/>
          <p:nvPr/>
        </p:nvSpPr>
        <p:spPr>
          <a:xfrm>
            <a:off x="1304926" y="3428997"/>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1077</a:t>
            </a:r>
          </a:p>
        </p:txBody>
      </p:sp>
      <p:sp>
        <p:nvSpPr>
          <p:cNvPr id="15" name="Rectangle 14">
            <a:extLst>
              <a:ext uri="{FF2B5EF4-FFF2-40B4-BE49-F238E27FC236}">
                <a16:creationId xmlns:a16="http://schemas.microsoft.com/office/drawing/2014/main" id="{55729429-E87F-26EB-1857-3136D6198BB2}"/>
              </a:ext>
            </a:extLst>
          </p:cNvPr>
          <p:cNvSpPr/>
          <p:nvPr/>
        </p:nvSpPr>
        <p:spPr>
          <a:xfrm>
            <a:off x="3152774" y="3428998"/>
            <a:ext cx="1847849" cy="962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26503</a:t>
            </a:r>
          </a:p>
        </p:txBody>
      </p:sp>
      <p:sp>
        <p:nvSpPr>
          <p:cNvPr id="16" name="Rectangle 15">
            <a:extLst>
              <a:ext uri="{FF2B5EF4-FFF2-40B4-BE49-F238E27FC236}">
                <a16:creationId xmlns:a16="http://schemas.microsoft.com/office/drawing/2014/main" id="{6281023E-A61B-DE4B-DF4A-5528144C5E35}"/>
              </a:ext>
            </a:extLst>
          </p:cNvPr>
          <p:cNvSpPr/>
          <p:nvPr/>
        </p:nvSpPr>
        <p:spPr>
          <a:xfrm>
            <a:off x="3152774" y="2466972"/>
            <a:ext cx="1847849" cy="962025"/>
          </a:xfrm>
          <a:prstGeom prst="rect">
            <a:avLst/>
          </a:prstGeom>
          <a:solidFill>
            <a:srgbClr val="6D84A7"/>
          </a:solidFill>
          <a:ln>
            <a:solidFill>
              <a:srgbClr val="6D8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1738</a:t>
            </a:r>
          </a:p>
        </p:txBody>
      </p:sp>
      <p:sp>
        <p:nvSpPr>
          <p:cNvPr id="18" name="TextBox 17">
            <a:extLst>
              <a:ext uri="{FF2B5EF4-FFF2-40B4-BE49-F238E27FC236}">
                <a16:creationId xmlns:a16="http://schemas.microsoft.com/office/drawing/2014/main" id="{64AD5120-2879-AA50-DA94-C5D8AF43EADF}"/>
              </a:ext>
            </a:extLst>
          </p:cNvPr>
          <p:cNvSpPr txBox="1"/>
          <p:nvPr/>
        </p:nvSpPr>
        <p:spPr>
          <a:xfrm>
            <a:off x="882650"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19" name="TextBox 18">
            <a:extLst>
              <a:ext uri="{FF2B5EF4-FFF2-40B4-BE49-F238E27FC236}">
                <a16:creationId xmlns:a16="http://schemas.microsoft.com/office/drawing/2014/main" id="{801DEE25-01A7-70A6-A57C-E5448FD2F24C}"/>
              </a:ext>
            </a:extLst>
          </p:cNvPr>
          <p:cNvSpPr txBox="1"/>
          <p:nvPr/>
        </p:nvSpPr>
        <p:spPr>
          <a:xfrm>
            <a:off x="7940675" y="2066862"/>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0" name="TextBox 19">
            <a:extLst>
              <a:ext uri="{FF2B5EF4-FFF2-40B4-BE49-F238E27FC236}">
                <a16:creationId xmlns:a16="http://schemas.microsoft.com/office/drawing/2014/main" id="{C13CD28A-50E4-F81A-2C4A-A01231A753E1}"/>
              </a:ext>
            </a:extLst>
          </p:cNvPr>
          <p:cNvSpPr txBox="1"/>
          <p:nvPr/>
        </p:nvSpPr>
        <p:spPr>
          <a:xfrm>
            <a:off x="6657974" y="2809749"/>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1" name="TextBox 20">
            <a:extLst>
              <a:ext uri="{FF2B5EF4-FFF2-40B4-BE49-F238E27FC236}">
                <a16:creationId xmlns:a16="http://schemas.microsoft.com/office/drawing/2014/main" id="{409CA15B-1720-DBC7-9C2F-B934F54C9B39}"/>
              </a:ext>
            </a:extLst>
          </p:cNvPr>
          <p:cNvSpPr txBox="1"/>
          <p:nvPr/>
        </p:nvSpPr>
        <p:spPr>
          <a:xfrm>
            <a:off x="873124" y="3781203"/>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2" name="TextBox 21">
            <a:extLst>
              <a:ext uri="{FF2B5EF4-FFF2-40B4-BE49-F238E27FC236}">
                <a16:creationId xmlns:a16="http://schemas.microsoft.com/office/drawing/2014/main" id="{967AF786-834B-E9D5-4452-A61ECB51F5C8}"/>
              </a:ext>
            </a:extLst>
          </p:cNvPr>
          <p:cNvSpPr txBox="1"/>
          <p:nvPr/>
        </p:nvSpPr>
        <p:spPr>
          <a:xfrm>
            <a:off x="3936745"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3" name="TextBox 22">
            <a:extLst>
              <a:ext uri="{FF2B5EF4-FFF2-40B4-BE49-F238E27FC236}">
                <a16:creationId xmlns:a16="http://schemas.microsoft.com/office/drawing/2014/main" id="{524895C1-2AD7-7B92-681B-855F14855B0C}"/>
              </a:ext>
            </a:extLst>
          </p:cNvPr>
          <p:cNvSpPr txBox="1"/>
          <p:nvPr/>
        </p:nvSpPr>
        <p:spPr>
          <a:xfrm>
            <a:off x="9788524" y="2056288"/>
            <a:ext cx="590551" cy="400110"/>
          </a:xfrm>
          <a:prstGeom prst="rect">
            <a:avLst/>
          </a:prstGeom>
          <a:noFill/>
        </p:spPr>
        <p:txBody>
          <a:bodyPr wrap="square" rtlCol="0">
            <a:spAutoFit/>
          </a:bodyPr>
          <a:lstStyle/>
          <a:p>
            <a:r>
              <a:rPr lang="en-US" sz="2000" b="1" dirty="0">
                <a:latin typeface="Gill Sans" panose="020B0604020202020204" charset="0"/>
              </a:rPr>
              <a:t>1</a:t>
            </a:r>
          </a:p>
        </p:txBody>
      </p:sp>
      <p:sp>
        <p:nvSpPr>
          <p:cNvPr id="24" name="TextBox 23">
            <a:extLst>
              <a:ext uri="{FF2B5EF4-FFF2-40B4-BE49-F238E27FC236}">
                <a16:creationId xmlns:a16="http://schemas.microsoft.com/office/drawing/2014/main" id="{F3CD4FFF-5ADD-79C7-F3C2-F670C9D1CFE7}"/>
              </a:ext>
            </a:extLst>
          </p:cNvPr>
          <p:cNvSpPr txBox="1"/>
          <p:nvPr/>
        </p:nvSpPr>
        <p:spPr>
          <a:xfrm>
            <a:off x="6654800" y="3790859"/>
            <a:ext cx="590551" cy="400110"/>
          </a:xfrm>
          <a:prstGeom prst="rect">
            <a:avLst/>
          </a:prstGeom>
          <a:noFill/>
        </p:spPr>
        <p:txBody>
          <a:bodyPr wrap="square" rtlCol="0">
            <a:spAutoFit/>
          </a:bodyPr>
          <a:lstStyle/>
          <a:p>
            <a:r>
              <a:rPr lang="en-US" sz="2000" b="1" dirty="0">
                <a:latin typeface="Gill Sans" panose="020B0604020202020204" charset="0"/>
              </a:rPr>
              <a:t>1</a:t>
            </a:r>
          </a:p>
        </p:txBody>
      </p:sp>
      <p:graphicFrame>
        <p:nvGraphicFramePr>
          <p:cNvPr id="25" name="Table 25">
            <a:extLst>
              <a:ext uri="{FF2B5EF4-FFF2-40B4-BE49-F238E27FC236}">
                <a16:creationId xmlns:a16="http://schemas.microsoft.com/office/drawing/2014/main" id="{1C4FC6A8-7C4C-4815-D21E-D4CEFF79E363}"/>
              </a:ext>
            </a:extLst>
          </p:cNvPr>
          <p:cNvGraphicFramePr>
            <a:graphicFrameLocks noGrp="1"/>
          </p:cNvGraphicFramePr>
          <p:nvPr>
            <p:extLst>
              <p:ext uri="{D42A27DB-BD31-4B8C-83A1-F6EECF244321}">
                <p14:modId xmlns:p14="http://schemas.microsoft.com/office/powerpoint/2010/main" val="1044924420"/>
              </p:ext>
            </p:extLst>
          </p:nvPr>
        </p:nvGraphicFramePr>
        <p:xfrm>
          <a:off x="1343026" y="4642970"/>
          <a:ext cx="9505947" cy="1660345"/>
        </p:xfrm>
        <a:graphic>
          <a:graphicData uri="http://schemas.openxmlformats.org/drawingml/2006/table">
            <a:tbl>
              <a:tblPr firstRow="1" bandRow="1">
                <a:tableStyleId>{8BE6E19C-7DCA-4633-91C0-7391280C9D2F}</a:tableStyleId>
              </a:tblPr>
              <a:tblGrid>
                <a:gridCol w="3168649">
                  <a:extLst>
                    <a:ext uri="{9D8B030D-6E8A-4147-A177-3AD203B41FA5}">
                      <a16:colId xmlns:a16="http://schemas.microsoft.com/office/drawing/2014/main" val="87727938"/>
                    </a:ext>
                  </a:extLst>
                </a:gridCol>
                <a:gridCol w="3168649">
                  <a:extLst>
                    <a:ext uri="{9D8B030D-6E8A-4147-A177-3AD203B41FA5}">
                      <a16:colId xmlns:a16="http://schemas.microsoft.com/office/drawing/2014/main" val="858302022"/>
                    </a:ext>
                  </a:extLst>
                </a:gridCol>
                <a:gridCol w="3168649">
                  <a:extLst>
                    <a:ext uri="{9D8B030D-6E8A-4147-A177-3AD203B41FA5}">
                      <a16:colId xmlns:a16="http://schemas.microsoft.com/office/drawing/2014/main" val="1377657403"/>
                    </a:ext>
                  </a:extLst>
                </a:gridCol>
              </a:tblGrid>
              <a:tr h="332069">
                <a:tc>
                  <a:txBody>
                    <a:bodyPr/>
                    <a:lstStyle/>
                    <a:p>
                      <a:endParaRPr lang="en-US" dirty="0"/>
                    </a:p>
                  </a:txBody>
                  <a:tcPr/>
                </a:tc>
                <a:tc>
                  <a:txBody>
                    <a:bodyPr/>
                    <a:lstStyle/>
                    <a:p>
                      <a:r>
                        <a:rPr lang="en-US" dirty="0"/>
                        <a:t>Training</a:t>
                      </a:r>
                    </a:p>
                  </a:txBody>
                  <a:tcPr/>
                </a:tc>
                <a:tc>
                  <a:txBody>
                    <a:bodyPr/>
                    <a:lstStyle/>
                    <a:p>
                      <a:r>
                        <a:rPr lang="en-US" dirty="0"/>
                        <a:t>Testing</a:t>
                      </a:r>
                    </a:p>
                  </a:txBody>
                  <a:tcPr/>
                </a:tc>
                <a:extLst>
                  <a:ext uri="{0D108BD9-81ED-4DB2-BD59-A6C34878D82A}">
                    <a16:rowId xmlns:a16="http://schemas.microsoft.com/office/drawing/2014/main" val="4011922293"/>
                  </a:ext>
                </a:extLst>
              </a:tr>
              <a:tr h="332069">
                <a:tc>
                  <a:txBody>
                    <a:bodyPr/>
                    <a:lstStyle/>
                    <a:p>
                      <a:r>
                        <a:rPr lang="en-US" dirty="0"/>
                        <a:t>Accuracy</a:t>
                      </a:r>
                    </a:p>
                  </a:txBody>
                  <a:tcPr/>
                </a:tc>
                <a:tc>
                  <a:txBody>
                    <a:bodyPr/>
                    <a:lstStyle/>
                    <a:p>
                      <a:r>
                        <a:rPr lang="en-US" dirty="0"/>
                        <a:t>95</a:t>
                      </a:r>
                    </a:p>
                  </a:txBody>
                  <a:tcPr/>
                </a:tc>
                <a:tc>
                  <a:txBody>
                    <a:bodyPr/>
                    <a:lstStyle/>
                    <a:p>
                      <a:r>
                        <a:rPr lang="en-US" dirty="0"/>
                        <a:t>74.4</a:t>
                      </a:r>
                    </a:p>
                  </a:txBody>
                  <a:tcPr/>
                </a:tc>
                <a:extLst>
                  <a:ext uri="{0D108BD9-81ED-4DB2-BD59-A6C34878D82A}">
                    <a16:rowId xmlns:a16="http://schemas.microsoft.com/office/drawing/2014/main" val="3452736941"/>
                  </a:ext>
                </a:extLst>
              </a:tr>
              <a:tr h="332069">
                <a:tc>
                  <a:txBody>
                    <a:bodyPr/>
                    <a:lstStyle/>
                    <a:p>
                      <a:r>
                        <a:rPr lang="en-US" dirty="0"/>
                        <a:t>Precision</a:t>
                      </a:r>
                    </a:p>
                  </a:txBody>
                  <a:tcPr/>
                </a:tc>
                <a:tc>
                  <a:txBody>
                    <a:bodyPr/>
                    <a:lstStyle/>
                    <a:p>
                      <a:r>
                        <a:rPr lang="en-US" dirty="0"/>
                        <a:t>94</a:t>
                      </a:r>
                    </a:p>
                  </a:txBody>
                  <a:tcPr/>
                </a:tc>
                <a:tc>
                  <a:txBody>
                    <a:bodyPr/>
                    <a:lstStyle/>
                    <a:p>
                      <a:r>
                        <a:rPr lang="en-US" dirty="0"/>
                        <a:t>76.8</a:t>
                      </a:r>
                    </a:p>
                  </a:txBody>
                  <a:tcPr/>
                </a:tc>
                <a:extLst>
                  <a:ext uri="{0D108BD9-81ED-4DB2-BD59-A6C34878D82A}">
                    <a16:rowId xmlns:a16="http://schemas.microsoft.com/office/drawing/2014/main" val="1084487634"/>
                  </a:ext>
                </a:extLst>
              </a:tr>
              <a:tr h="332069">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96.2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69.9</a:t>
                      </a:r>
                    </a:p>
                  </a:txBody>
                  <a:tcPr/>
                </a:tc>
                <a:extLst>
                  <a:ext uri="{0D108BD9-81ED-4DB2-BD59-A6C34878D82A}">
                    <a16:rowId xmlns:a16="http://schemas.microsoft.com/office/drawing/2014/main" val="1015940761"/>
                  </a:ext>
                </a:extLst>
              </a:tr>
              <a:tr h="332069">
                <a:tc>
                  <a:txBody>
                    <a:bodyPr/>
                    <a:lstStyle/>
                    <a:p>
                      <a:r>
                        <a:rPr lang="en-US" dirty="0"/>
                        <a:t>F1 Score</a:t>
                      </a:r>
                    </a:p>
                  </a:txBody>
                  <a:tcPr/>
                </a:tc>
                <a:tc>
                  <a:txBody>
                    <a:bodyPr/>
                    <a:lstStyle/>
                    <a:p>
                      <a:r>
                        <a:rPr lang="en-US" dirty="0"/>
                        <a:t>95.1</a:t>
                      </a:r>
                    </a:p>
                  </a:txBody>
                  <a:tcPr/>
                </a:tc>
                <a:tc>
                  <a:txBody>
                    <a:bodyPr/>
                    <a:lstStyle/>
                    <a:p>
                      <a:r>
                        <a:rPr lang="en-US" dirty="0"/>
                        <a:t>73.2</a:t>
                      </a:r>
                    </a:p>
                  </a:txBody>
                  <a:tcPr/>
                </a:tc>
                <a:extLst>
                  <a:ext uri="{0D108BD9-81ED-4DB2-BD59-A6C34878D82A}">
                    <a16:rowId xmlns:a16="http://schemas.microsoft.com/office/drawing/2014/main" val="1994904332"/>
                  </a:ext>
                </a:extLst>
              </a:tr>
            </a:tbl>
          </a:graphicData>
        </a:graphic>
      </p:graphicFrame>
      <p:sp>
        <p:nvSpPr>
          <p:cNvPr id="26" name="TextBox 25">
            <a:extLst>
              <a:ext uri="{FF2B5EF4-FFF2-40B4-BE49-F238E27FC236}">
                <a16:creationId xmlns:a16="http://schemas.microsoft.com/office/drawing/2014/main" id="{753D1525-B9C1-4B17-38EA-B444231DF616}"/>
              </a:ext>
            </a:extLst>
          </p:cNvPr>
          <p:cNvSpPr txBox="1"/>
          <p:nvPr/>
        </p:nvSpPr>
        <p:spPr>
          <a:xfrm>
            <a:off x="2282825" y="2072403"/>
            <a:ext cx="590551" cy="400110"/>
          </a:xfrm>
          <a:prstGeom prst="rect">
            <a:avLst/>
          </a:prstGeom>
          <a:noFill/>
        </p:spPr>
        <p:txBody>
          <a:bodyPr wrap="square" rtlCol="0">
            <a:spAutoFit/>
          </a:bodyPr>
          <a:lstStyle/>
          <a:p>
            <a:r>
              <a:rPr lang="en-US" sz="2000" b="1" dirty="0">
                <a:latin typeface="Gill Sans" panose="020B0604020202020204" charset="0"/>
              </a:rPr>
              <a:t>0</a:t>
            </a:r>
          </a:p>
        </p:txBody>
      </p:sp>
      <p:sp>
        <p:nvSpPr>
          <p:cNvPr id="27" name="TextBox 26">
            <a:extLst>
              <a:ext uri="{FF2B5EF4-FFF2-40B4-BE49-F238E27FC236}">
                <a16:creationId xmlns:a16="http://schemas.microsoft.com/office/drawing/2014/main" id="{9F4B792A-EE18-9159-0F3D-E5721781BEBF}"/>
              </a:ext>
            </a:extLst>
          </p:cNvPr>
          <p:cNvSpPr txBox="1"/>
          <p:nvPr/>
        </p:nvSpPr>
        <p:spPr>
          <a:xfrm>
            <a:off x="1365247" y="1690705"/>
            <a:ext cx="3575053" cy="400110"/>
          </a:xfrm>
          <a:prstGeom prst="rect">
            <a:avLst/>
          </a:prstGeom>
          <a:noFill/>
        </p:spPr>
        <p:txBody>
          <a:bodyPr wrap="square" rtlCol="0">
            <a:spAutoFit/>
          </a:bodyPr>
          <a:lstStyle/>
          <a:p>
            <a:r>
              <a:rPr lang="en-US" sz="2000" b="1" dirty="0">
                <a:latin typeface="Gill Sans" panose="020B0604020202020204" charset="0"/>
              </a:rPr>
              <a:t>Confusion matrix - training</a:t>
            </a:r>
          </a:p>
        </p:txBody>
      </p:sp>
      <p:sp>
        <p:nvSpPr>
          <p:cNvPr id="28" name="TextBox 27">
            <a:extLst>
              <a:ext uri="{FF2B5EF4-FFF2-40B4-BE49-F238E27FC236}">
                <a16:creationId xmlns:a16="http://schemas.microsoft.com/office/drawing/2014/main" id="{FB0089AA-F7E7-EE21-47AC-00FAC37D9228}"/>
              </a:ext>
            </a:extLst>
          </p:cNvPr>
          <p:cNvSpPr txBox="1"/>
          <p:nvPr/>
        </p:nvSpPr>
        <p:spPr>
          <a:xfrm>
            <a:off x="7175497" y="1693349"/>
            <a:ext cx="3575053" cy="400110"/>
          </a:xfrm>
          <a:prstGeom prst="rect">
            <a:avLst/>
          </a:prstGeom>
          <a:noFill/>
        </p:spPr>
        <p:txBody>
          <a:bodyPr wrap="square" rtlCol="0">
            <a:spAutoFit/>
          </a:bodyPr>
          <a:lstStyle/>
          <a:p>
            <a:r>
              <a:rPr lang="en-US" sz="2000" b="1" dirty="0">
                <a:latin typeface="Gill Sans" panose="020B0604020202020204" charset="0"/>
              </a:rPr>
              <a:t>Confusion matrix - testing</a:t>
            </a:r>
          </a:p>
        </p:txBody>
      </p:sp>
    </p:spTree>
    <p:extLst>
      <p:ext uri="{BB962C8B-B14F-4D97-AF65-F5344CB8AC3E}">
        <p14:creationId xmlns:p14="http://schemas.microsoft.com/office/powerpoint/2010/main" val="284352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title"/>
          </p:nvPr>
        </p:nvSpPr>
        <p:spPr>
          <a:xfrm>
            <a:off x="2231136" y="288417"/>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FUTURE IMPROVEMENTS &amp; CONCLUSION</a:t>
            </a:r>
            <a:endParaRPr dirty="0"/>
          </a:p>
        </p:txBody>
      </p:sp>
      <p:sp>
        <p:nvSpPr>
          <p:cNvPr id="272" name="Google Shape;272;p21"/>
          <p:cNvSpPr txBox="1">
            <a:spLocks noGrp="1"/>
          </p:cNvSpPr>
          <p:nvPr>
            <p:ph type="body" idx="1"/>
          </p:nvPr>
        </p:nvSpPr>
        <p:spPr>
          <a:xfrm>
            <a:off x="2783586" y="4004048"/>
            <a:ext cx="6217539" cy="2425327"/>
          </a:xfrm>
          <a:prstGeom prst="rect">
            <a:avLst/>
          </a:prstGeom>
          <a:noFill/>
          <a:ln>
            <a:noFill/>
          </a:ln>
        </p:spPr>
        <p:txBody>
          <a:bodyPr spcFirstLastPara="1" wrap="square" lIns="91425" tIns="45700" rIns="91425" bIns="45700" anchor="t" anchorCtr="0">
            <a:normAutofit/>
          </a:bodyPr>
          <a:lstStyle/>
          <a:p>
            <a:r>
              <a:rPr lang="en-US" dirty="0"/>
              <a:t>Random forests performed best, but is it overfitted?</a:t>
            </a:r>
          </a:p>
          <a:p>
            <a:r>
              <a:rPr lang="en-US" dirty="0"/>
              <a:t>Need to improve the accuracy for logistic regression</a:t>
            </a:r>
          </a:p>
          <a:p>
            <a:r>
              <a:rPr lang="en-US" dirty="0"/>
              <a:t>Try other models, such as KNN or gradient boosting </a:t>
            </a:r>
          </a:p>
          <a:p>
            <a:endParaRPr lang="en-US" dirty="0"/>
          </a:p>
          <a:p>
            <a:endParaRPr dirty="0"/>
          </a:p>
        </p:txBody>
      </p:sp>
      <p:graphicFrame>
        <p:nvGraphicFramePr>
          <p:cNvPr id="2" name="Table 25">
            <a:extLst>
              <a:ext uri="{FF2B5EF4-FFF2-40B4-BE49-F238E27FC236}">
                <a16:creationId xmlns:a16="http://schemas.microsoft.com/office/drawing/2014/main" id="{AB740FEE-0F07-49CF-672A-38FF2A8E3E68}"/>
              </a:ext>
            </a:extLst>
          </p:cNvPr>
          <p:cNvGraphicFramePr>
            <a:graphicFrameLocks noGrp="1"/>
          </p:cNvGraphicFramePr>
          <p:nvPr>
            <p:extLst>
              <p:ext uri="{D42A27DB-BD31-4B8C-83A1-F6EECF244321}">
                <p14:modId xmlns:p14="http://schemas.microsoft.com/office/powerpoint/2010/main" val="3963777240"/>
              </p:ext>
            </p:extLst>
          </p:nvPr>
        </p:nvGraphicFramePr>
        <p:xfrm>
          <a:off x="1619251" y="1863203"/>
          <a:ext cx="9505948" cy="1660345"/>
        </p:xfrm>
        <a:graphic>
          <a:graphicData uri="http://schemas.openxmlformats.org/drawingml/2006/table">
            <a:tbl>
              <a:tblPr firstRow="1" bandRow="1">
                <a:tableStyleId>{8BE6E19C-7DCA-4633-91C0-7391280C9D2F}</a:tableStyleId>
              </a:tblPr>
              <a:tblGrid>
                <a:gridCol w="2376487">
                  <a:extLst>
                    <a:ext uri="{9D8B030D-6E8A-4147-A177-3AD203B41FA5}">
                      <a16:colId xmlns:a16="http://schemas.microsoft.com/office/drawing/2014/main" val="87727938"/>
                    </a:ext>
                  </a:extLst>
                </a:gridCol>
                <a:gridCol w="2376487">
                  <a:extLst>
                    <a:ext uri="{9D8B030D-6E8A-4147-A177-3AD203B41FA5}">
                      <a16:colId xmlns:a16="http://schemas.microsoft.com/office/drawing/2014/main" val="858302022"/>
                    </a:ext>
                  </a:extLst>
                </a:gridCol>
                <a:gridCol w="2376487">
                  <a:extLst>
                    <a:ext uri="{9D8B030D-6E8A-4147-A177-3AD203B41FA5}">
                      <a16:colId xmlns:a16="http://schemas.microsoft.com/office/drawing/2014/main" val="1377657403"/>
                    </a:ext>
                  </a:extLst>
                </a:gridCol>
                <a:gridCol w="2376487">
                  <a:extLst>
                    <a:ext uri="{9D8B030D-6E8A-4147-A177-3AD203B41FA5}">
                      <a16:colId xmlns:a16="http://schemas.microsoft.com/office/drawing/2014/main" val="2839767338"/>
                    </a:ext>
                  </a:extLst>
                </a:gridCol>
              </a:tblGrid>
              <a:tr h="332069">
                <a:tc>
                  <a:txBody>
                    <a:bodyPr/>
                    <a:lstStyle/>
                    <a:p>
                      <a:endParaRPr lang="en-US" dirty="0"/>
                    </a:p>
                  </a:txBody>
                  <a:tcPr/>
                </a:tc>
                <a:tc>
                  <a:txBody>
                    <a:bodyPr/>
                    <a:lstStyle/>
                    <a:p>
                      <a:r>
                        <a:rPr lang="en-US" dirty="0"/>
                        <a:t>Logistic Regression</a:t>
                      </a:r>
                    </a:p>
                  </a:txBody>
                  <a:tcPr/>
                </a:tc>
                <a:tc>
                  <a:txBody>
                    <a:bodyPr/>
                    <a:lstStyle/>
                    <a:p>
                      <a:r>
                        <a:rPr lang="en-US" dirty="0"/>
                        <a:t>Classification Tree</a:t>
                      </a:r>
                    </a:p>
                  </a:txBody>
                  <a:tcPr/>
                </a:tc>
                <a:tc>
                  <a:txBody>
                    <a:bodyPr/>
                    <a:lstStyle/>
                    <a:p>
                      <a:r>
                        <a:rPr lang="en-US" dirty="0"/>
                        <a:t>Random Forests</a:t>
                      </a:r>
                    </a:p>
                  </a:txBody>
                  <a:tcPr/>
                </a:tc>
                <a:extLst>
                  <a:ext uri="{0D108BD9-81ED-4DB2-BD59-A6C34878D82A}">
                    <a16:rowId xmlns:a16="http://schemas.microsoft.com/office/drawing/2014/main" val="4011922293"/>
                  </a:ext>
                </a:extLst>
              </a:tr>
              <a:tr h="332069">
                <a:tc>
                  <a:txBody>
                    <a:bodyPr/>
                    <a:lstStyle/>
                    <a:p>
                      <a:r>
                        <a:rPr lang="en-US" dirty="0"/>
                        <a:t>Accuracy</a:t>
                      </a:r>
                    </a:p>
                  </a:txBody>
                  <a:tcPr/>
                </a:tc>
                <a:tc>
                  <a:txBody>
                    <a:bodyPr/>
                    <a:lstStyle/>
                    <a:p>
                      <a:r>
                        <a:rPr lang="en-US" dirty="0"/>
                        <a:t>25.3</a:t>
                      </a:r>
                    </a:p>
                  </a:txBody>
                  <a:tcPr/>
                </a:tc>
                <a:tc>
                  <a:txBody>
                    <a:bodyPr/>
                    <a:lstStyle/>
                    <a:p>
                      <a:r>
                        <a:rPr lang="en-US" dirty="0"/>
                        <a:t>25.8</a:t>
                      </a:r>
                    </a:p>
                  </a:txBody>
                  <a:tcPr/>
                </a:tc>
                <a:tc>
                  <a:txBody>
                    <a:bodyPr/>
                    <a:lstStyle/>
                    <a:p>
                      <a:endParaRPr lang="en-US" dirty="0"/>
                    </a:p>
                  </a:txBody>
                  <a:tcPr/>
                </a:tc>
                <a:extLst>
                  <a:ext uri="{0D108BD9-81ED-4DB2-BD59-A6C34878D82A}">
                    <a16:rowId xmlns:a16="http://schemas.microsoft.com/office/drawing/2014/main" val="3452736941"/>
                  </a:ext>
                </a:extLst>
              </a:tr>
              <a:tr h="332069">
                <a:tc>
                  <a:txBody>
                    <a:bodyPr/>
                    <a:lstStyle/>
                    <a:p>
                      <a:r>
                        <a:rPr lang="en-US" dirty="0"/>
                        <a:t>Precision</a:t>
                      </a:r>
                    </a:p>
                  </a:txBody>
                  <a:tcPr/>
                </a:tc>
                <a:tc>
                  <a:txBody>
                    <a:bodyPr/>
                    <a:lstStyle/>
                    <a:p>
                      <a:r>
                        <a:rPr lang="en-US" dirty="0"/>
                        <a:t>36.6</a:t>
                      </a:r>
                    </a:p>
                  </a:txBody>
                  <a:tcPr/>
                </a:tc>
                <a:tc>
                  <a:txBody>
                    <a:bodyPr/>
                    <a:lstStyle/>
                    <a:p>
                      <a:r>
                        <a:rPr lang="en-US" dirty="0"/>
                        <a:t>37.2</a:t>
                      </a:r>
                    </a:p>
                  </a:txBody>
                  <a:tcPr/>
                </a:tc>
                <a:tc>
                  <a:txBody>
                    <a:bodyPr/>
                    <a:lstStyle/>
                    <a:p>
                      <a:endParaRPr lang="en-US" dirty="0"/>
                    </a:p>
                  </a:txBody>
                  <a:tcPr/>
                </a:tc>
                <a:extLst>
                  <a:ext uri="{0D108BD9-81ED-4DB2-BD59-A6C34878D82A}">
                    <a16:rowId xmlns:a16="http://schemas.microsoft.com/office/drawing/2014/main" val="1084487634"/>
                  </a:ext>
                </a:extLst>
              </a:tr>
              <a:tr h="332069">
                <a:tc>
                  <a:txBody>
                    <a:bodyPr/>
                    <a:lstStyle/>
                    <a:p>
                      <a:r>
                        <a:rPr lang="en-US" dirty="0"/>
                        <a:t>Recall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30.3</a:t>
                      </a:r>
                    </a:p>
                  </a:txBody>
                  <a:tcPr/>
                </a:tc>
                <a:tc>
                  <a:txBody>
                    <a:bodyPr/>
                    <a:lstStyle/>
                    <a:p>
                      <a:r>
                        <a:rPr lang="en-US" dirty="0"/>
                        <a:t>30.3</a:t>
                      </a:r>
                    </a:p>
                  </a:txBody>
                  <a:tcPr/>
                </a:tc>
                <a:tc>
                  <a:txBody>
                    <a:bodyPr/>
                    <a:lstStyle/>
                    <a:p>
                      <a:endParaRPr lang="en-US" dirty="0"/>
                    </a:p>
                  </a:txBody>
                  <a:tcPr/>
                </a:tc>
                <a:extLst>
                  <a:ext uri="{0D108BD9-81ED-4DB2-BD59-A6C34878D82A}">
                    <a16:rowId xmlns:a16="http://schemas.microsoft.com/office/drawing/2014/main" val="1015940761"/>
                  </a:ext>
                </a:extLst>
              </a:tr>
              <a:tr h="332069">
                <a:tc>
                  <a:txBody>
                    <a:bodyPr/>
                    <a:lstStyle/>
                    <a:p>
                      <a:r>
                        <a:rPr lang="en-US" dirty="0"/>
                        <a:t>F1 Score</a:t>
                      </a:r>
                    </a:p>
                  </a:txBody>
                  <a:tcPr/>
                </a:tc>
                <a:tc>
                  <a:txBody>
                    <a:bodyPr/>
                    <a:lstStyle/>
                    <a:p>
                      <a:r>
                        <a:rPr lang="en-US" dirty="0"/>
                        <a:t>33.4</a:t>
                      </a:r>
                    </a:p>
                  </a:txBody>
                  <a:tcPr/>
                </a:tc>
                <a:tc>
                  <a:txBody>
                    <a:bodyPr/>
                    <a:lstStyle/>
                    <a:p>
                      <a:r>
                        <a:rPr lang="en-US" dirty="0"/>
                        <a:t>33.4</a:t>
                      </a:r>
                    </a:p>
                  </a:txBody>
                  <a:tcPr/>
                </a:tc>
                <a:tc>
                  <a:txBody>
                    <a:bodyPr/>
                    <a:lstStyle/>
                    <a:p>
                      <a:endParaRPr lang="en-US" dirty="0"/>
                    </a:p>
                  </a:txBody>
                  <a:tcPr/>
                </a:tc>
                <a:extLst>
                  <a:ext uri="{0D108BD9-81ED-4DB2-BD59-A6C34878D82A}">
                    <a16:rowId xmlns:a16="http://schemas.microsoft.com/office/drawing/2014/main" val="199490433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1971040" y="395732"/>
            <a:ext cx="7878064" cy="9657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a:solidFill>
                  <a:schemeClr val="dk1"/>
                </a:solidFill>
                <a:latin typeface="Arial"/>
                <a:ea typeface="Arial"/>
                <a:cs typeface="Arial"/>
                <a:sym typeface="Arial"/>
              </a:rPr>
              <a:t>ABOUT THE PROJECT AND DATA</a:t>
            </a:r>
            <a:endParaRPr>
              <a:solidFill>
                <a:schemeClr val="dk1"/>
              </a:solidFill>
            </a:endParaRPr>
          </a:p>
        </p:txBody>
      </p:sp>
      <p:grpSp>
        <p:nvGrpSpPr>
          <p:cNvPr id="112" name="Google Shape;112;p3"/>
          <p:cNvGrpSpPr/>
          <p:nvPr/>
        </p:nvGrpSpPr>
        <p:grpSpPr>
          <a:xfrm>
            <a:off x="469953" y="1854973"/>
            <a:ext cx="11335682" cy="4456433"/>
            <a:chOff x="126904" y="1072"/>
            <a:chExt cx="11335682" cy="4456433"/>
          </a:xfrm>
        </p:grpSpPr>
        <p:sp>
          <p:nvSpPr>
            <p:cNvPr id="113" name="Google Shape;113;p3"/>
            <p:cNvSpPr/>
            <p:nvPr/>
          </p:nvSpPr>
          <p:spPr>
            <a:xfrm>
              <a:off x="126904" y="1072"/>
              <a:ext cx="3546534" cy="2127920"/>
            </a:xfrm>
            <a:prstGeom prst="rect">
              <a:avLst/>
            </a:prstGeom>
            <a:solidFill>
              <a:schemeClr val="accent2"/>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p:nvPr/>
          </p:nvSpPr>
          <p:spPr>
            <a:xfrm>
              <a:off x="126904" y="1072"/>
              <a:ext cx="3546534" cy="2127920"/>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Gill Sans"/>
                <a:buNone/>
              </a:pPr>
              <a:r>
                <a:rPr lang="en-US" sz="1400" b="0" i="0">
                  <a:solidFill>
                    <a:schemeClr val="lt1"/>
                  </a:solidFill>
                  <a:latin typeface="Gill Sans"/>
                  <a:ea typeface="Gill Sans"/>
                  <a:cs typeface="Gill Sans"/>
                  <a:sym typeface="Gill Sans"/>
                </a:rPr>
                <a:t>Diabetes is a common chronic condition that affects millions of people. In the US, 37.3m people have diabetes and 96m have prediabetes.​</a:t>
              </a:r>
              <a:endParaRPr sz="1400">
                <a:solidFill>
                  <a:schemeClr val="lt1"/>
                </a:solidFill>
                <a:latin typeface="Gill Sans"/>
                <a:ea typeface="Gill Sans"/>
                <a:cs typeface="Gill Sans"/>
                <a:sym typeface="Gill Sans"/>
              </a:endParaRPr>
            </a:p>
          </p:txBody>
        </p:sp>
        <p:sp>
          <p:nvSpPr>
            <p:cNvPr id="115" name="Google Shape;115;p3"/>
            <p:cNvSpPr/>
            <p:nvPr/>
          </p:nvSpPr>
          <p:spPr>
            <a:xfrm>
              <a:off x="4028092" y="1072"/>
              <a:ext cx="3546534" cy="2127920"/>
            </a:xfrm>
            <a:prstGeom prst="rect">
              <a:avLst/>
            </a:prstGeom>
            <a:solidFill>
              <a:srgbClr val="C9642E"/>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txBox="1"/>
            <p:nvPr/>
          </p:nvSpPr>
          <p:spPr>
            <a:xfrm>
              <a:off x="4028092" y="1072"/>
              <a:ext cx="3546534" cy="212792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dk1"/>
                </a:buClr>
                <a:buSzPts val="1600"/>
                <a:buFont typeface="Gill Sans"/>
                <a:buNone/>
              </a:pPr>
              <a:endParaRPr sz="1600" b="0" i="0">
                <a:solidFill>
                  <a:schemeClr val="lt1"/>
                </a:solidFill>
                <a:latin typeface="Gill Sans"/>
                <a:ea typeface="Gill Sans"/>
                <a:cs typeface="Gill Sans"/>
                <a:sym typeface="Gill Sans"/>
              </a:endParaRPr>
            </a:p>
            <a:p>
              <a:pPr marL="0" marR="0" lvl="0" indent="0" algn="ctr" rtl="0">
                <a:lnSpc>
                  <a:spcPct val="90000"/>
                </a:lnSpc>
                <a:spcBef>
                  <a:spcPts val="560"/>
                </a:spcBef>
                <a:spcAft>
                  <a:spcPts val="0"/>
                </a:spcAft>
                <a:buClr>
                  <a:schemeClr val="lt1"/>
                </a:buClr>
                <a:buSzPts val="1600"/>
                <a:buFont typeface="Gill Sans"/>
                <a:buNone/>
              </a:pPr>
              <a:r>
                <a:rPr lang="en-US" sz="1600" b="0" i="0">
                  <a:solidFill>
                    <a:schemeClr val="lt1"/>
                  </a:solidFill>
                  <a:latin typeface="Gill Sans"/>
                  <a:ea typeface="Gill Sans"/>
                  <a:cs typeface="Gill Sans"/>
                  <a:sym typeface="Gill Sans"/>
                </a:rPr>
                <a:t>Many complications: heart disease, vision loss, lower-limb amputation, etc. </a:t>
              </a:r>
              <a:endParaRPr sz="1600">
                <a:solidFill>
                  <a:schemeClr val="lt1"/>
                </a:solidFill>
                <a:latin typeface="Gill Sans"/>
                <a:ea typeface="Gill Sans"/>
                <a:cs typeface="Gill Sans"/>
                <a:sym typeface="Gill Sans"/>
              </a:endParaRPr>
            </a:p>
          </p:txBody>
        </p:sp>
        <p:sp>
          <p:nvSpPr>
            <p:cNvPr id="117" name="Google Shape;117;p3"/>
            <p:cNvSpPr/>
            <p:nvPr/>
          </p:nvSpPr>
          <p:spPr>
            <a:xfrm>
              <a:off x="156447" y="2309079"/>
              <a:ext cx="3546534" cy="2127920"/>
            </a:xfrm>
            <a:prstGeom prst="rect">
              <a:avLst/>
            </a:prstGeom>
            <a:solidFill>
              <a:schemeClr val="accent4"/>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p:nvPr/>
          </p:nvSpPr>
          <p:spPr>
            <a:xfrm>
              <a:off x="156447" y="2309079"/>
              <a:ext cx="3546534" cy="2127920"/>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chemeClr val="lt1"/>
                </a:buClr>
                <a:buSzPts val="1600"/>
                <a:buFont typeface="Gill Sans"/>
                <a:buNone/>
              </a:pPr>
              <a:r>
                <a:rPr lang="en-US" sz="1600" b="0" i="0">
                  <a:solidFill>
                    <a:schemeClr val="lt1"/>
                  </a:solidFill>
                  <a:latin typeface="Gill Sans"/>
                  <a:ea typeface="Gill Sans"/>
                  <a:cs typeface="Gill Sans"/>
                  <a:sym typeface="Gill Sans"/>
                </a:rPr>
                <a:t>There is no cure - treatment include lifestyle changes (diet &amp; exercise, losing weight) and medical treatment (pills, insulin injections, etc.)</a:t>
              </a:r>
              <a:endParaRPr/>
            </a:p>
          </p:txBody>
        </p:sp>
        <p:sp>
          <p:nvSpPr>
            <p:cNvPr id="119" name="Google Shape;119;p3"/>
            <p:cNvSpPr/>
            <p:nvPr/>
          </p:nvSpPr>
          <p:spPr>
            <a:xfrm>
              <a:off x="4028731" y="2329585"/>
              <a:ext cx="3546534" cy="2127920"/>
            </a:xfrm>
            <a:prstGeom prst="rect">
              <a:avLst/>
            </a:prstGeom>
            <a:solidFill>
              <a:schemeClr val="accent5"/>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txBox="1"/>
            <p:nvPr/>
          </p:nvSpPr>
          <p:spPr>
            <a:xfrm>
              <a:off x="4028731" y="2329585"/>
              <a:ext cx="3546534" cy="2127920"/>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Gill Sans"/>
                <a:buNone/>
              </a:pPr>
              <a:r>
                <a:rPr lang="en-US" sz="1200" b="0" i="0">
                  <a:solidFill>
                    <a:schemeClr val="lt1"/>
                  </a:solidFill>
                  <a:latin typeface="Gill Sans"/>
                  <a:ea typeface="Gill Sans"/>
                  <a:cs typeface="Gill Sans"/>
                  <a:sym typeface="Gill Sans"/>
                </a:rPr>
                <a:t> </a:t>
              </a:r>
              <a:r>
                <a:rPr lang="en-US" sz="1600" b="0" i="0">
                  <a:solidFill>
                    <a:schemeClr val="lt1"/>
                  </a:solidFill>
                  <a:latin typeface="Gill Sans"/>
                  <a:ea typeface="Gill Sans"/>
                  <a:cs typeface="Gill Sans"/>
                  <a:sym typeface="Gill Sans"/>
                </a:rPr>
                <a:t>Learning which factors (age, lifestyle, etc.) correlate with prediabetes/diabetes could help with diagnosis and treatment.</a:t>
              </a:r>
              <a:endParaRPr sz="1600" b="0" i="0">
                <a:solidFill>
                  <a:schemeClr val="lt1"/>
                </a:solidFill>
                <a:latin typeface="Arial"/>
                <a:ea typeface="Arial"/>
                <a:cs typeface="Arial"/>
                <a:sym typeface="Arial"/>
              </a:endParaRPr>
            </a:p>
          </p:txBody>
        </p:sp>
        <p:sp>
          <p:nvSpPr>
            <p:cNvPr id="121" name="Google Shape;121;p3"/>
            <p:cNvSpPr/>
            <p:nvPr/>
          </p:nvSpPr>
          <p:spPr>
            <a:xfrm>
              <a:off x="9248414" y="1072962"/>
              <a:ext cx="2214172" cy="2118557"/>
            </a:xfrm>
            <a:prstGeom prst="rect">
              <a:avLst/>
            </a:prstGeom>
            <a:solidFill>
              <a:schemeClr val="accent6"/>
            </a:solidFill>
            <a:ln w="127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txBox="1"/>
            <p:nvPr/>
          </p:nvSpPr>
          <p:spPr>
            <a:xfrm>
              <a:off x="9248414" y="1072962"/>
              <a:ext cx="2214172" cy="211855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a:solidFill>
                    <a:schemeClr val="lt1"/>
                  </a:solidFill>
                  <a:latin typeface="Gill Sans"/>
                  <a:ea typeface="Gill Sans"/>
                  <a:cs typeface="Gill Sans"/>
                  <a:sym typeface="Gill Sans"/>
                </a:rPr>
                <a:t>SMART question – which risk factors are most associated with the likelihood of developing prediabetes/diabetes?  </a:t>
              </a:r>
              <a:endParaRPr sz="1800" b="0">
                <a:solidFill>
                  <a:schemeClr val="lt1"/>
                </a:solidFill>
                <a:latin typeface="Gill Sans"/>
                <a:ea typeface="Gill Sans"/>
                <a:cs typeface="Gill Sans"/>
                <a:sym typeface="Gill Sans"/>
              </a:endParaRPr>
            </a:p>
          </p:txBody>
        </p:sp>
      </p:grpSp>
      <p:cxnSp>
        <p:nvCxnSpPr>
          <p:cNvPr id="123" name="Google Shape;123;p3"/>
          <p:cNvCxnSpPr/>
          <p:nvPr/>
        </p:nvCxnSpPr>
        <p:spPr>
          <a:xfrm>
            <a:off x="7918315" y="3005847"/>
            <a:ext cx="1196502" cy="0"/>
          </a:xfrm>
          <a:prstGeom prst="straightConnector1">
            <a:avLst/>
          </a:prstGeom>
          <a:noFill/>
          <a:ln w="38100" cap="flat" cmpd="sng">
            <a:solidFill>
              <a:schemeClr val="dk1"/>
            </a:solidFill>
            <a:prstDash val="solid"/>
            <a:round/>
            <a:headEnd type="none" w="sm" len="sm"/>
            <a:tailEnd type="none" w="sm" len="sm"/>
          </a:ln>
        </p:spPr>
      </p:cxnSp>
      <p:cxnSp>
        <p:nvCxnSpPr>
          <p:cNvPr id="124" name="Google Shape;124;p3"/>
          <p:cNvCxnSpPr/>
          <p:nvPr/>
        </p:nvCxnSpPr>
        <p:spPr>
          <a:xfrm>
            <a:off x="7918315" y="5045413"/>
            <a:ext cx="1196502" cy="0"/>
          </a:xfrm>
          <a:prstGeom prst="straightConnector1">
            <a:avLst/>
          </a:prstGeom>
          <a:noFill/>
          <a:ln w="38100" cap="flat" cmpd="sng">
            <a:solidFill>
              <a:schemeClr val="dk1"/>
            </a:solidFill>
            <a:prstDash val="solid"/>
            <a:round/>
            <a:headEnd type="none" w="sm" len="sm"/>
            <a:tailEnd type="none" w="sm" len="sm"/>
          </a:ln>
        </p:spPr>
      </p:cxnSp>
      <p:cxnSp>
        <p:nvCxnSpPr>
          <p:cNvPr id="125" name="Google Shape;125;p3"/>
          <p:cNvCxnSpPr/>
          <p:nvPr/>
        </p:nvCxnSpPr>
        <p:spPr>
          <a:xfrm>
            <a:off x="9114817" y="3005847"/>
            <a:ext cx="0" cy="2039566"/>
          </a:xfrm>
          <a:prstGeom prst="straightConnector1">
            <a:avLst/>
          </a:prstGeom>
          <a:noFill/>
          <a:ln w="38100" cap="flat" cmpd="sng">
            <a:solidFill>
              <a:schemeClr val="dk1"/>
            </a:solidFill>
            <a:prstDash val="solid"/>
            <a:round/>
            <a:headEnd type="none" w="sm" len="sm"/>
            <a:tailEnd type="none" w="sm" len="sm"/>
          </a:ln>
        </p:spPr>
      </p:cxnSp>
      <p:cxnSp>
        <p:nvCxnSpPr>
          <p:cNvPr id="126" name="Google Shape;126;p3"/>
          <p:cNvCxnSpPr/>
          <p:nvPr/>
        </p:nvCxnSpPr>
        <p:spPr>
          <a:xfrm>
            <a:off x="9114817" y="4025630"/>
            <a:ext cx="476655" cy="0"/>
          </a:xfrm>
          <a:prstGeom prst="straightConnector1">
            <a:avLst/>
          </a:prstGeom>
          <a:noFill/>
          <a:ln w="28575" cap="flat" cmpd="sng">
            <a:solidFill>
              <a:schemeClr val="dk1"/>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D039-E4BB-2597-3D2D-13C5AE0023E3}"/>
              </a:ext>
            </a:extLst>
          </p:cNvPr>
          <p:cNvSpPr>
            <a:spLocks noGrp="1"/>
          </p:cNvSpPr>
          <p:nvPr>
            <p:ph type="title"/>
          </p:nvPr>
        </p:nvSpPr>
        <p:spPr>
          <a:xfrm>
            <a:off x="1971040" y="395732"/>
            <a:ext cx="7878064" cy="965708"/>
          </a:xfrm>
        </p:spPr>
        <p:txBody>
          <a:bodyPr>
            <a:normAutofit/>
          </a:bodyPr>
          <a:lstStyle/>
          <a:p>
            <a:r>
              <a:rPr lang="en-US" sz="2800" b="0" i="0" dirty="0">
                <a:solidFill>
                  <a:schemeClr val="tx1"/>
                </a:solidFill>
                <a:effectLst/>
                <a:latin typeface="inherit"/>
              </a:rPr>
              <a:t>About The data</a:t>
            </a:r>
            <a:endParaRPr lang="en-US" dirty="0">
              <a:solidFill>
                <a:schemeClr val="tx1"/>
              </a:solidFill>
            </a:endParaRPr>
          </a:p>
        </p:txBody>
      </p:sp>
      <p:graphicFrame>
        <p:nvGraphicFramePr>
          <p:cNvPr id="5" name="Content Placeholder 2">
            <a:extLst>
              <a:ext uri="{FF2B5EF4-FFF2-40B4-BE49-F238E27FC236}">
                <a16:creationId xmlns:a16="http://schemas.microsoft.com/office/drawing/2014/main" id="{2D0205DC-23BB-2161-186B-2BD867B7ABDC}"/>
              </a:ext>
            </a:extLst>
          </p:cNvPr>
          <p:cNvGraphicFramePr>
            <a:graphicFrameLocks noGrp="1"/>
          </p:cNvGraphicFramePr>
          <p:nvPr>
            <p:ph idx="1"/>
          </p:nvPr>
        </p:nvGraphicFramePr>
        <p:xfrm>
          <a:off x="343049" y="1853901"/>
          <a:ext cx="11602720" cy="4612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1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0"/>
        <p:cNvGrpSpPr/>
        <p:nvPr/>
      </p:nvGrpSpPr>
      <p:grpSpPr>
        <a:xfrm>
          <a:off x="0" y="0"/>
          <a:ext cx="0" cy="0"/>
          <a:chOff x="0" y="0"/>
          <a:chExt cx="0" cy="0"/>
        </a:xfrm>
      </p:grpSpPr>
      <p:sp>
        <p:nvSpPr>
          <p:cNvPr id="131" name="Google Shape;131;g23a600bbe82_0_6"/>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VARIABLE DESCRIPTIONS – BIODEMOGRAPHIC VARIABLES</a:t>
            </a:r>
            <a:endParaRPr/>
          </a:p>
        </p:txBody>
      </p:sp>
      <p:graphicFrame>
        <p:nvGraphicFramePr>
          <p:cNvPr id="132" name="Google Shape;132;g23a600bbe82_0_6"/>
          <p:cNvGraphicFramePr/>
          <p:nvPr>
            <p:extLst>
              <p:ext uri="{D42A27DB-BD31-4B8C-83A1-F6EECF244321}">
                <p14:modId xmlns:p14="http://schemas.microsoft.com/office/powerpoint/2010/main" val="1377980644"/>
              </p:ext>
            </p:extLst>
          </p:nvPr>
        </p:nvGraphicFramePr>
        <p:xfrm>
          <a:off x="965201" y="2649040"/>
          <a:ext cx="10261600" cy="3080750"/>
        </p:xfrm>
        <a:graphic>
          <a:graphicData uri="http://schemas.openxmlformats.org/drawingml/2006/table">
            <a:tbl>
              <a:tblPr>
                <a:noFill/>
                <a:tableStyleId>{AA4865B8-240B-4A69-A5D7-72B92FF484EE}</a:tableStyleId>
              </a:tblPr>
              <a:tblGrid>
                <a:gridCol w="1104775">
                  <a:extLst>
                    <a:ext uri="{9D8B030D-6E8A-4147-A177-3AD203B41FA5}">
                      <a16:colId xmlns:a16="http://schemas.microsoft.com/office/drawing/2014/main" val="20000"/>
                    </a:ext>
                  </a:extLst>
                </a:gridCol>
                <a:gridCol w="2448775">
                  <a:extLst>
                    <a:ext uri="{9D8B030D-6E8A-4147-A177-3AD203B41FA5}">
                      <a16:colId xmlns:a16="http://schemas.microsoft.com/office/drawing/2014/main" val="20001"/>
                    </a:ext>
                  </a:extLst>
                </a:gridCol>
                <a:gridCol w="6708050">
                  <a:extLst>
                    <a:ext uri="{9D8B030D-6E8A-4147-A177-3AD203B41FA5}">
                      <a16:colId xmlns:a16="http://schemas.microsoft.com/office/drawing/2014/main" val="20002"/>
                    </a:ext>
                  </a:extLst>
                </a:gridCol>
              </a:tblGrid>
              <a:tr h="343375">
                <a:tc>
                  <a:txBody>
                    <a:bodyPr/>
                    <a:lstStyle/>
                    <a:p>
                      <a:pPr marL="0" marR="0" lvl="0" indent="0" algn="l" rtl="0">
                        <a:spcBef>
                          <a:spcPts val="0"/>
                        </a:spcBef>
                        <a:spcAft>
                          <a:spcPts val="0"/>
                        </a:spcAft>
                        <a:buNone/>
                      </a:pPr>
                      <a:r>
                        <a:rPr lang="en-US" sz="1800" b="1" i="0" u="none" strike="noStrike" cap="none">
                          <a:solidFill>
                            <a:srgbClr val="FFFFFF"/>
                          </a:solidFill>
                          <a:latin typeface="Calibri"/>
                          <a:ea typeface="Calibri"/>
                          <a:cs typeface="Calibri"/>
                          <a:sym typeface="Calibri"/>
                        </a:rPr>
                        <a:t>Variable</a:t>
                      </a:r>
                      <a:endParaRPr/>
                    </a:p>
                  </a:txBody>
                  <a:tcPr marL="5125" marR="5125" marT="51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800" b="1" i="0" u="none" strike="noStrike" cap="none" dirty="0">
                          <a:solidFill>
                            <a:srgbClr val="FFFFFF"/>
                          </a:solidFill>
                          <a:latin typeface="Calibri"/>
                          <a:ea typeface="Calibri"/>
                          <a:cs typeface="Calibri"/>
                          <a:sym typeface="Calibri"/>
                        </a:rPr>
                        <a:t>Description</a:t>
                      </a:r>
                      <a:endParaRPr dirty="0"/>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800" b="1" i="0" u="none" strike="noStrike" cap="none">
                          <a:solidFill>
                            <a:srgbClr val="FFFFFF"/>
                          </a:solidFill>
                          <a:latin typeface="Calibri"/>
                          <a:ea typeface="Calibri"/>
                          <a:cs typeface="Calibri"/>
                          <a:sym typeface="Calibri"/>
                        </a:rPr>
                        <a:t>Code</a:t>
                      </a:r>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extLst>
                  <a:ext uri="{0D108BD9-81ED-4DB2-BD59-A6C34878D82A}">
                    <a16:rowId xmlns:a16="http://schemas.microsoft.com/office/drawing/2014/main" val="10000"/>
                  </a:ext>
                </a:extLst>
              </a:tr>
              <a:tr h="343375">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Sex </a:t>
                      </a:r>
                      <a:endParaRPr/>
                    </a:p>
                  </a:txBody>
                  <a:tcPr marL="5125" marR="5125" marT="51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0 = female, 1 = male</a:t>
                      </a:r>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1"/>
                  </a:ext>
                </a:extLst>
              </a:tr>
              <a:tr h="888925">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Age</a:t>
                      </a:r>
                      <a:endParaRPr/>
                    </a:p>
                  </a:txBody>
                  <a:tcPr marL="5125" marR="5125" marT="51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13-level age category</a:t>
                      </a:r>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1 = 18-24, 2 = 25-29,  3 = 30-34, 4 = 35-39, 5 = 40-44, 6 = 45-49, 7 = 50-54, 8 = 55-59, 9 = 60 - 64, 10 = 65-69, 11 = 70-74, 12 = 75-79, 13 = 80 and older</a:t>
                      </a:r>
                      <a:endParaRPr dirty="0"/>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2"/>
                  </a:ext>
                </a:extLst>
              </a:tr>
              <a:tr h="888925">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Education</a:t>
                      </a:r>
                      <a:endParaRPr/>
                    </a:p>
                  </a:txBody>
                  <a:tcPr marL="5125" marR="5125" marT="51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Education level scale 1-6</a:t>
                      </a:r>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1 = never attended/only kindergarten, 2 = grades 1-8, 3 = grades 9 -11, 4 = grade 12 or GED (graduated HS), 5= college 1-3 </a:t>
                      </a:r>
                      <a:r>
                        <a:rPr lang="en-US" sz="1800" b="0" i="0" u="none" strike="noStrike" cap="none" dirty="0" err="1">
                          <a:solidFill>
                            <a:srgbClr val="000000"/>
                          </a:solidFill>
                          <a:latin typeface="Calibri"/>
                          <a:ea typeface="Calibri"/>
                          <a:cs typeface="Calibri"/>
                          <a:sym typeface="Calibri"/>
                        </a:rPr>
                        <a:t>yrs</a:t>
                      </a:r>
                      <a:r>
                        <a:rPr lang="en-US" sz="1800" b="0" i="0" u="none" strike="noStrike" cap="none" dirty="0">
                          <a:solidFill>
                            <a:srgbClr val="000000"/>
                          </a:solidFill>
                          <a:latin typeface="Calibri"/>
                          <a:ea typeface="Calibri"/>
                          <a:cs typeface="Calibri"/>
                          <a:sym typeface="Calibri"/>
                        </a:rPr>
                        <a:t>, 6 = college 4+ </a:t>
                      </a:r>
                      <a:r>
                        <a:rPr lang="en-US" sz="1800" b="0" i="0" u="none" strike="noStrike" cap="none" dirty="0" err="1">
                          <a:solidFill>
                            <a:srgbClr val="000000"/>
                          </a:solidFill>
                          <a:latin typeface="Calibri"/>
                          <a:ea typeface="Calibri"/>
                          <a:cs typeface="Calibri"/>
                          <a:sym typeface="Calibri"/>
                        </a:rPr>
                        <a:t>yrs</a:t>
                      </a:r>
                      <a:r>
                        <a:rPr lang="en-US" sz="1800" b="0" i="0" u="none" strike="noStrike" cap="none" dirty="0">
                          <a:solidFill>
                            <a:srgbClr val="000000"/>
                          </a:solidFill>
                          <a:latin typeface="Calibri"/>
                          <a:ea typeface="Calibri"/>
                          <a:cs typeface="Calibri"/>
                          <a:sym typeface="Calibri"/>
                        </a:rPr>
                        <a:t> (graduated college). </a:t>
                      </a:r>
                      <a:endParaRPr dirty="0"/>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3"/>
                  </a:ext>
                </a:extLst>
              </a:tr>
              <a:tr h="616150">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Income</a:t>
                      </a:r>
                      <a:endParaRPr/>
                    </a:p>
                  </a:txBody>
                  <a:tcPr marL="5125" marR="5125" marT="51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a:solidFill>
                            <a:srgbClr val="000000"/>
                          </a:solidFill>
                          <a:latin typeface="Calibri"/>
                          <a:ea typeface="Calibri"/>
                          <a:cs typeface="Calibri"/>
                          <a:sym typeface="Calibri"/>
                        </a:rPr>
                        <a:t>Income scale from 1-8</a:t>
                      </a:r>
                      <a:endParaRPr/>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1 = &lt;$10k, 2 = &lt;$15k, 3 = &lt;$20k, 4 = &lt;$25k, 5 = &lt;$35k, 6 = &lt;$50k, 7 = &lt;$75k, 8 = $75k+. </a:t>
                      </a:r>
                      <a:endParaRPr dirty="0"/>
                    </a:p>
                  </a:txBody>
                  <a:tcPr marL="5125" marR="5125" marT="51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6"/>
        <p:cNvGrpSpPr/>
        <p:nvPr/>
      </p:nvGrpSpPr>
      <p:grpSpPr>
        <a:xfrm>
          <a:off x="0" y="0"/>
          <a:ext cx="0" cy="0"/>
          <a:chOff x="0" y="0"/>
          <a:chExt cx="0" cy="0"/>
        </a:xfrm>
      </p:grpSpPr>
      <p:sp>
        <p:nvSpPr>
          <p:cNvPr id="137" name="Google Shape;137;g23a600bbe82_0_88"/>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VARIABLE DESCRIPTIONS – HEALTH INDICATORS</a:t>
            </a:r>
            <a:endParaRPr/>
          </a:p>
        </p:txBody>
      </p:sp>
      <p:graphicFrame>
        <p:nvGraphicFramePr>
          <p:cNvPr id="138" name="Google Shape;138;g23a600bbe82_0_88"/>
          <p:cNvGraphicFramePr/>
          <p:nvPr/>
        </p:nvGraphicFramePr>
        <p:xfrm>
          <a:off x="1446028" y="2519916"/>
          <a:ext cx="9867000" cy="3373240"/>
        </p:xfrm>
        <a:graphic>
          <a:graphicData uri="http://schemas.openxmlformats.org/drawingml/2006/table">
            <a:tbl>
              <a:tblPr>
                <a:noFill/>
                <a:tableStyleId>{AA4865B8-240B-4A69-A5D7-72B92FF484EE}</a:tableStyleId>
              </a:tblPr>
              <a:tblGrid>
                <a:gridCol w="1841175">
                  <a:extLst>
                    <a:ext uri="{9D8B030D-6E8A-4147-A177-3AD203B41FA5}">
                      <a16:colId xmlns:a16="http://schemas.microsoft.com/office/drawing/2014/main" val="20000"/>
                    </a:ext>
                  </a:extLst>
                </a:gridCol>
                <a:gridCol w="3615175">
                  <a:extLst>
                    <a:ext uri="{9D8B030D-6E8A-4147-A177-3AD203B41FA5}">
                      <a16:colId xmlns:a16="http://schemas.microsoft.com/office/drawing/2014/main" val="20001"/>
                    </a:ext>
                  </a:extLst>
                </a:gridCol>
                <a:gridCol w="4410650">
                  <a:extLst>
                    <a:ext uri="{9D8B030D-6E8A-4147-A177-3AD203B41FA5}">
                      <a16:colId xmlns:a16="http://schemas.microsoft.com/office/drawing/2014/main" val="20002"/>
                    </a:ext>
                  </a:extLst>
                </a:gridCol>
              </a:tblGrid>
              <a:tr h="246825">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Variable</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Description</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Code</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solidFill>
                      <a:srgbClr val="ED7D31"/>
                    </a:solidFill>
                  </a:tcPr>
                </a:tc>
                <a:extLst>
                  <a:ext uri="{0D108BD9-81ED-4DB2-BD59-A6C34878D82A}">
                    <a16:rowId xmlns:a16="http://schemas.microsoft.com/office/drawing/2014/main" val="10000"/>
                  </a:ext>
                </a:extLst>
              </a:tr>
              <a:tr h="646450">
                <a:tc>
                  <a:txBody>
                    <a:bodyPr/>
                    <a:lstStyle/>
                    <a:p>
                      <a:pPr marL="0" marR="0" lvl="0" indent="0" algn="l" rtl="0">
                        <a:spcBef>
                          <a:spcPts val="0"/>
                        </a:spcBef>
                        <a:spcAft>
                          <a:spcPts val="0"/>
                        </a:spcAft>
                        <a:buNone/>
                      </a:pPr>
                      <a:r>
                        <a:rPr lang="en-US" sz="1300" b="0" i="0" u="none" strike="noStrike" cap="none" dirty="0" err="1">
                          <a:solidFill>
                            <a:srgbClr val="000000"/>
                          </a:solidFill>
                          <a:latin typeface="Calibri"/>
                          <a:ea typeface="Calibri"/>
                          <a:cs typeface="Calibri"/>
                          <a:sym typeface="Calibri"/>
                        </a:rPr>
                        <a:t>HighBP</a:t>
                      </a:r>
                      <a:endParaRPr dirty="0"/>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Have you ever been told (by a medical professional) that you have high blood pressure?</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high blood pressure, 1 = high blood pressure</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1"/>
                  </a:ext>
                </a:extLst>
              </a:tr>
              <a:tr h="246825">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HighChol</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Have you ever been told that you have high cholesterol?</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0 = no high cholesterol, 1 = high cholesterol</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2"/>
                  </a:ext>
                </a:extLst>
              </a:tr>
              <a:tr h="246825">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BMI</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measure of body fat based on height and weight</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Body Mass Index</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3"/>
                  </a:ext>
                </a:extLst>
              </a:tr>
              <a:tr h="246825">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Stroke</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Ever been told you had a stroke</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0 = no, 1 = yes</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4"/>
                  </a:ext>
                </a:extLst>
              </a:tr>
              <a:tr h="44665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HeartDiseaseorAttack</a:t>
                      </a:r>
                      <a:endParaRPr sz="1300" b="0" i="0" u="none" strike="noStrike" cap="none">
                        <a:solidFill>
                          <a:srgbClr val="000000"/>
                        </a:solidFill>
                        <a:latin typeface="Calibri"/>
                        <a:ea typeface="Calibri"/>
                        <a:cs typeface="Calibri"/>
                        <a:sym typeface="Calibri"/>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Coronary heart disease (CHD) or myocardial infarction</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0 = no, 1 = yes</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5"/>
                  </a:ext>
                </a:extLst>
              </a:tr>
              <a:tr h="44665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GenHlth</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Would you say that in general your health is: scale 1- 5</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1 = excellent, 2 = very good, 3 = good, 4 = fair, 5 = poor</a:t>
                      </a:r>
                      <a:endParaRPr dirty="0"/>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6"/>
                  </a:ext>
                </a:extLst>
              </a:tr>
              <a:tr h="246825">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MentHlth</a:t>
                      </a:r>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Days of poor mental health scale 1 - 30 days</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cap="none" dirty="0">
                        <a:solidFill>
                          <a:srgbClr val="000000"/>
                        </a:solidFill>
                        <a:latin typeface="Calibri"/>
                        <a:ea typeface="Calibri"/>
                        <a:cs typeface="Calibri"/>
                        <a:sym typeface="Calibri"/>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7"/>
                  </a:ext>
                </a:extLst>
              </a:tr>
              <a:tr h="44665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PhysHlth</a:t>
                      </a:r>
                      <a:endParaRPr sz="1300" b="0" i="0" u="none" strike="noStrike" cap="none">
                        <a:solidFill>
                          <a:srgbClr val="000000"/>
                        </a:solidFill>
                        <a:latin typeface="Calibri"/>
                        <a:ea typeface="Calibri"/>
                        <a:cs typeface="Calibri"/>
                        <a:sym typeface="Calibri"/>
                      </a:endParaRPr>
                    </a:p>
                  </a:txBody>
                  <a:tcPr marL="3300" marR="3300" marT="3300"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Physical illness or injury days in past 30 days scale 1-30 days</a:t>
                      </a:r>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endParaRPr sz="1300" b="0" i="0" u="none" strike="noStrike" cap="none" dirty="0">
                        <a:solidFill>
                          <a:srgbClr val="000000"/>
                        </a:solidFill>
                        <a:latin typeface="Calibri"/>
                        <a:ea typeface="Calibri"/>
                        <a:cs typeface="Calibri"/>
                        <a:sym typeface="Calibri"/>
                      </a:endParaRPr>
                    </a:p>
                  </a:txBody>
                  <a:tcPr marL="3300" marR="3300" marT="3300"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3" name="Google Shape;143;g23a600bbe82_0_170"/>
          <p:cNvSpPr txBox="1">
            <a:spLocks noGrp="1"/>
          </p:cNvSpPr>
          <p:nvPr>
            <p:ph type="title"/>
          </p:nvPr>
        </p:nvSpPr>
        <p:spPr>
          <a:xfrm>
            <a:off x="2231136" y="964692"/>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VARIABLE DESCRIPTIONS – BEHAVIORAL/OTHER FACTORS</a:t>
            </a:r>
            <a:endParaRPr/>
          </a:p>
        </p:txBody>
      </p:sp>
      <p:graphicFrame>
        <p:nvGraphicFramePr>
          <p:cNvPr id="144" name="Google Shape;144;g23a600bbe82_0_170"/>
          <p:cNvGraphicFramePr/>
          <p:nvPr/>
        </p:nvGraphicFramePr>
        <p:xfrm>
          <a:off x="965201" y="2835055"/>
          <a:ext cx="10261600" cy="2708650"/>
        </p:xfrm>
        <a:graphic>
          <a:graphicData uri="http://schemas.openxmlformats.org/drawingml/2006/table">
            <a:tbl>
              <a:tblPr>
                <a:noFill/>
                <a:tableStyleId>{AA4865B8-240B-4A69-A5D7-72B92FF484EE}</a:tableStyleId>
              </a:tblPr>
              <a:tblGrid>
                <a:gridCol w="1828550">
                  <a:extLst>
                    <a:ext uri="{9D8B030D-6E8A-4147-A177-3AD203B41FA5}">
                      <a16:colId xmlns:a16="http://schemas.microsoft.com/office/drawing/2014/main" val="20000"/>
                    </a:ext>
                  </a:extLst>
                </a:gridCol>
                <a:gridCol w="6625275">
                  <a:extLst>
                    <a:ext uri="{9D8B030D-6E8A-4147-A177-3AD203B41FA5}">
                      <a16:colId xmlns:a16="http://schemas.microsoft.com/office/drawing/2014/main" val="20001"/>
                    </a:ext>
                  </a:extLst>
                </a:gridCol>
                <a:gridCol w="1807775">
                  <a:extLst>
                    <a:ext uri="{9D8B030D-6E8A-4147-A177-3AD203B41FA5}">
                      <a16:colId xmlns:a16="http://schemas.microsoft.com/office/drawing/2014/main" val="20002"/>
                    </a:ext>
                  </a:extLst>
                </a:gridCol>
              </a:tblGrid>
              <a:tr h="255800">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Variable</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4472C4"/>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Description</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4472C4"/>
                      </a:solidFill>
                      <a:prstDash val="solid"/>
                      <a:round/>
                      <a:headEnd type="none" w="sm" len="sm"/>
                      <a:tailEnd type="none" w="sm" len="sm"/>
                    </a:lnB>
                    <a:solidFill>
                      <a:srgbClr val="ED7D31"/>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Calibri"/>
                          <a:ea typeface="Calibri"/>
                          <a:cs typeface="Calibri"/>
                          <a:sym typeface="Calibri"/>
                        </a:rPr>
                        <a:t>Code</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4472C4"/>
                      </a:solidFill>
                      <a:prstDash val="solid"/>
                      <a:round/>
                      <a:headEnd type="none" w="sm" len="sm"/>
                      <a:tailEnd type="none" w="sm" len="sm"/>
                    </a:lnB>
                    <a:solidFill>
                      <a:srgbClr val="ED7D31"/>
                    </a:solidFill>
                  </a:tcPr>
                </a:tc>
                <a:extLst>
                  <a:ext uri="{0D108BD9-81ED-4DB2-BD59-A6C34878D82A}">
                    <a16:rowId xmlns:a16="http://schemas.microsoft.com/office/drawing/2014/main" val="10000"/>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Smoker</a:t>
                      </a:r>
                      <a:endParaRPr/>
                    </a:p>
                  </a:txBody>
                  <a:tcPr marL="3825" marR="3825" marT="3825" marB="0" anchor="b">
                    <a:lnL w="9525" cap="flat" cmpd="sng">
                      <a:solidFill>
                        <a:srgbClr val="4472C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Have you smoked at least 100 cigarettes (5 packs) in your entire life?</a:t>
                      </a:r>
                      <a:endParaRPr dirty="0"/>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1"/>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PhysActivity</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physical activity in the past 30 days - not including job</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2"/>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Fruits</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Consume fruit 1 or more times per day</a:t>
                      </a:r>
                      <a:endParaRPr dirty="0"/>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3"/>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Veggies</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Consume vegetables 1 or more times per day</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4"/>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HvyAlcoholConsumption</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adult men &gt;= 14 drinks/week, adult women &gt;= 7 drinks/week</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5"/>
                  </a:ext>
                </a:extLst>
              </a:tr>
              <a:tr h="459025">
                <a:tc>
                  <a:txBody>
                    <a:bodyPr/>
                    <a:lstStyle/>
                    <a:p>
                      <a:pPr marL="0" marR="0" lvl="0" indent="0" algn="l" rtl="0">
                        <a:spcBef>
                          <a:spcPts val="0"/>
                        </a:spcBef>
                        <a:spcAft>
                          <a:spcPts val="0"/>
                        </a:spcAft>
                        <a:buNone/>
                      </a:pPr>
                      <a:r>
                        <a:rPr lang="en-US" sz="1300" b="0" i="0" u="none" strike="noStrike" cap="none" dirty="0" err="1">
                          <a:solidFill>
                            <a:srgbClr val="000000"/>
                          </a:solidFill>
                          <a:latin typeface="Calibri"/>
                          <a:ea typeface="Calibri"/>
                          <a:cs typeface="Calibri"/>
                          <a:sym typeface="Calibri"/>
                        </a:rPr>
                        <a:t>AnyHealthcare</a:t>
                      </a:r>
                      <a:endParaRPr dirty="0"/>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Have any kind of health care coverage, including health insurance, prepaid plans such as HMO, etc.</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6"/>
                  </a:ext>
                </a:extLst>
              </a:tr>
              <a:tr h="459025">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NoDocbcCost</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Was there a time in the past 12 months when you needed to see a doctor but couldn't bc of cost?</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0 = no, 1 = yes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7"/>
                  </a:ext>
                </a:extLst>
              </a:tr>
              <a:tr h="255800">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DiffWalk</a:t>
                      </a:r>
                      <a:endParaRPr/>
                    </a:p>
                  </a:txBody>
                  <a:tcPr marL="3825" marR="3825" marT="3825" marB="0" anchor="b">
                    <a:lnL w="9525" cap="flat" cmpd="sng">
                      <a:solidFill>
                        <a:srgbClr val="ED7D3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a:solidFill>
                            <a:srgbClr val="000000"/>
                          </a:solidFill>
                          <a:latin typeface="Calibri"/>
                          <a:ea typeface="Calibri"/>
                          <a:cs typeface="Calibri"/>
                          <a:sym typeface="Calibri"/>
                        </a:rPr>
                        <a:t>Do you have serious difficulty walking or climbing stairs?</a:t>
                      </a:r>
                      <a:endParaRPr/>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tc>
                  <a:txBody>
                    <a:bodyPr/>
                    <a:lstStyle/>
                    <a:p>
                      <a:pPr marL="0" marR="0" lvl="0" indent="0" algn="l" rtl="0">
                        <a:spcBef>
                          <a:spcPts val="0"/>
                        </a:spcBef>
                        <a:spcAft>
                          <a:spcPts val="0"/>
                        </a:spcAft>
                        <a:buNone/>
                      </a:pPr>
                      <a:r>
                        <a:rPr lang="en-US" sz="1300" b="0" i="0" u="none" strike="noStrike" cap="none" dirty="0">
                          <a:solidFill>
                            <a:srgbClr val="000000"/>
                          </a:solidFill>
                          <a:latin typeface="Calibri"/>
                          <a:ea typeface="Calibri"/>
                          <a:cs typeface="Calibri"/>
                          <a:sym typeface="Calibri"/>
                        </a:rPr>
                        <a:t>0 = no, 1 = yes</a:t>
                      </a:r>
                      <a:endParaRPr dirty="0"/>
                    </a:p>
                  </a:txBody>
                  <a:tcPr marL="3825" marR="3825" marT="3825" marB="0" anchor="b">
                    <a:lnL w="9525" cap="flat" cmpd="sng">
                      <a:solidFill>
                        <a:srgbClr val="000000">
                          <a:alpha val="0"/>
                        </a:srgbClr>
                      </a:solidFill>
                      <a:prstDash val="solid"/>
                      <a:round/>
                      <a:headEnd type="none" w="sm" len="sm"/>
                      <a:tailEnd type="none" w="sm" len="sm"/>
                    </a:lnL>
                    <a:lnR w="9525" cap="flat" cmpd="sng">
                      <a:solidFill>
                        <a:srgbClr val="ED7D31"/>
                      </a:solidFill>
                      <a:prstDash val="solid"/>
                      <a:round/>
                      <a:headEnd type="none" w="sm" len="sm"/>
                      <a:tailEnd type="none" w="sm" len="sm"/>
                    </a:lnR>
                    <a:lnT w="9525" cap="flat" cmpd="sng">
                      <a:solidFill>
                        <a:srgbClr val="ED7D31"/>
                      </a:solidFill>
                      <a:prstDash val="solid"/>
                      <a:round/>
                      <a:headEnd type="none" w="sm" len="sm"/>
                      <a:tailEnd type="none" w="sm" len="sm"/>
                    </a:lnT>
                    <a:lnB w="9525" cap="flat" cmpd="sng">
                      <a:solidFill>
                        <a:srgbClr val="ED7D3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3" name="Google Shape;143;g23a600bbe82_0_170"/>
          <p:cNvSpPr txBox="1">
            <a:spLocks noGrp="1"/>
          </p:cNvSpPr>
          <p:nvPr>
            <p:ph type="title"/>
          </p:nvPr>
        </p:nvSpPr>
        <p:spPr>
          <a:xfrm>
            <a:off x="2554950" y="66470"/>
            <a:ext cx="7379625" cy="100923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PROJECT 1 SUMMARY</a:t>
            </a:r>
            <a:endParaRPr dirty="0"/>
          </a:p>
        </p:txBody>
      </p:sp>
      <p:sp>
        <p:nvSpPr>
          <p:cNvPr id="2" name="Google Shape;149;g239948262c4_0_2">
            <a:extLst>
              <a:ext uri="{FF2B5EF4-FFF2-40B4-BE49-F238E27FC236}">
                <a16:creationId xmlns:a16="http://schemas.microsoft.com/office/drawing/2014/main" id="{22457D4A-B8F7-BB8A-22C8-3AA1DA00CE24}"/>
              </a:ext>
            </a:extLst>
          </p:cNvPr>
          <p:cNvSpPr txBox="1">
            <a:spLocks noGrp="1"/>
          </p:cNvSpPr>
          <p:nvPr>
            <p:ph type="body" idx="1"/>
          </p:nvPr>
        </p:nvSpPr>
        <p:spPr>
          <a:xfrm>
            <a:off x="1819275" y="1774727"/>
            <a:ext cx="9058275" cy="4731258"/>
          </a:xfrm>
          <a:prstGeom prst="rect">
            <a:avLst/>
          </a:prstGeom>
        </p:spPr>
        <p:txBody>
          <a:bodyPr spcFirstLastPara="1" wrap="square" lIns="91425" tIns="45700" rIns="91425" bIns="45700" anchor="t" anchorCtr="0">
            <a:normAutofit/>
          </a:bodyPr>
          <a:lstStyle/>
          <a:p>
            <a:pPr marL="228600" lvl="0" indent="-139700" algn="l" rtl="0">
              <a:spcBef>
                <a:spcPts val="1000"/>
              </a:spcBef>
              <a:spcAft>
                <a:spcPts val="0"/>
              </a:spcAft>
              <a:buNone/>
            </a:pPr>
            <a:endParaRPr sz="2000" dirty="0"/>
          </a:p>
          <a:p>
            <a:pPr marL="514350" indent="-285750">
              <a:lnSpc>
                <a:spcPct val="120000"/>
              </a:lnSpc>
            </a:pPr>
            <a:endParaRPr lang="en-US" sz="2000" dirty="0">
              <a:solidFill>
                <a:srgbClr val="202124"/>
              </a:solidFill>
            </a:endParaRPr>
          </a:p>
          <a:p>
            <a:pPr marL="514350" indent="-285750">
              <a:lnSpc>
                <a:spcPct val="120000"/>
              </a:lnSpc>
            </a:pPr>
            <a:r>
              <a:rPr lang="en-US" sz="2000" dirty="0">
                <a:solidFill>
                  <a:srgbClr val="202124"/>
                </a:solidFill>
              </a:rPr>
              <a:t>In EDA, through chi-square tests, we found that all variables had correlation with our target variable, “diabetes”.</a:t>
            </a:r>
          </a:p>
          <a:p>
            <a:pPr marL="514350" indent="-285750">
              <a:lnSpc>
                <a:spcPct val="120000"/>
              </a:lnSpc>
            </a:pPr>
            <a:r>
              <a:rPr lang="en-US" sz="2000" dirty="0">
                <a:solidFill>
                  <a:srgbClr val="202124"/>
                </a:solidFill>
              </a:rPr>
              <a:t>The dependent variable is categorical -&gt; classification problem</a:t>
            </a:r>
          </a:p>
          <a:p>
            <a:pPr marL="514350" indent="-285750">
              <a:lnSpc>
                <a:spcPct val="120000"/>
              </a:lnSpc>
            </a:pPr>
            <a:r>
              <a:rPr lang="en-US" sz="2000" dirty="0">
                <a:solidFill>
                  <a:srgbClr val="202124"/>
                </a:solidFill>
              </a:rPr>
              <a:t>Models to use: logistic regression, classification tree, random forests</a:t>
            </a:r>
          </a:p>
          <a:p>
            <a:pPr marL="514350" indent="-285750">
              <a:lnSpc>
                <a:spcPct val="120000"/>
              </a:lnSpc>
            </a:pPr>
            <a:endParaRPr sz="2000" dirty="0"/>
          </a:p>
        </p:txBody>
      </p:sp>
    </p:spTree>
    <p:extLst>
      <p:ext uri="{BB962C8B-B14F-4D97-AF65-F5344CB8AC3E}">
        <p14:creationId xmlns:p14="http://schemas.microsoft.com/office/powerpoint/2010/main" val="378507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1939225" y="109426"/>
            <a:ext cx="7878000" cy="8484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dirty="0">
                <a:solidFill>
                  <a:schemeClr val="dk1"/>
                </a:solidFill>
              </a:rPr>
              <a:t>STATISTICAL MODELLING</a:t>
            </a:r>
            <a:endParaRPr dirty="0">
              <a:solidFill>
                <a:schemeClr val="dk1"/>
              </a:solidFill>
            </a:endParaRPr>
          </a:p>
        </p:txBody>
      </p:sp>
      <p:graphicFrame>
        <p:nvGraphicFramePr>
          <p:cNvPr id="3" name="Content Placeholder 2">
            <a:extLst>
              <a:ext uri="{FF2B5EF4-FFF2-40B4-BE49-F238E27FC236}">
                <a16:creationId xmlns:a16="http://schemas.microsoft.com/office/drawing/2014/main" id="{78C810E4-A954-BDD6-75DD-3708CFAB2267}"/>
              </a:ext>
            </a:extLst>
          </p:cNvPr>
          <p:cNvGraphicFramePr>
            <a:graphicFrameLocks/>
          </p:cNvGraphicFramePr>
          <p:nvPr>
            <p:extLst>
              <p:ext uri="{D42A27DB-BD31-4B8C-83A1-F6EECF244321}">
                <p14:modId xmlns:p14="http://schemas.microsoft.com/office/powerpoint/2010/main" val="3580939264"/>
              </p:ext>
            </p:extLst>
          </p:nvPr>
        </p:nvGraphicFramePr>
        <p:xfrm>
          <a:off x="-990451" y="1796751"/>
          <a:ext cx="11602720" cy="4612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1768</Words>
  <Application>Microsoft Office PowerPoint</Application>
  <PresentationFormat>Widescreen</PresentationFormat>
  <Paragraphs>270</Paragraphs>
  <Slides>29</Slides>
  <Notes>28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Wingdings</vt:lpstr>
      <vt:lpstr>Arial</vt:lpstr>
      <vt:lpstr>Gill Sans MT</vt:lpstr>
      <vt:lpstr>Calibri</vt:lpstr>
      <vt:lpstr>inherit</vt:lpstr>
      <vt:lpstr>Gill Sans</vt:lpstr>
      <vt:lpstr>Parcel</vt:lpstr>
      <vt:lpstr>Parcel</vt:lpstr>
      <vt:lpstr>1_Parcel</vt:lpstr>
      <vt:lpstr>EXAMINATION OF RISK FACTORS STRONGLY ASSOCIATED WITH THE LIKELIHOOD OF DEVELOPING DIABETES IN THE UNITED STATES</vt:lpstr>
      <vt:lpstr>OVERVIEW OF CONTENT</vt:lpstr>
      <vt:lpstr>ABOUT THE PROJECT AND DATA</vt:lpstr>
      <vt:lpstr>About The data</vt:lpstr>
      <vt:lpstr>VARIABLE DESCRIPTIONS – BIODEMOGRAPHIC VARIABLES</vt:lpstr>
      <vt:lpstr>VARIABLE DESCRIPTIONS – HEALTH INDICATORS</vt:lpstr>
      <vt:lpstr>VARIABLE DESCRIPTIONS – BEHAVIORAL/OTHER FACTORS</vt:lpstr>
      <vt:lpstr>PROJECT 1 SUMMARY</vt:lpstr>
      <vt:lpstr>STATISTICAL MODELLING</vt:lpstr>
      <vt:lpstr>LOGISTIC REGRESSION</vt:lpstr>
      <vt:lpstr>LOGISTIC REGRESSION - RESULTS</vt:lpstr>
      <vt:lpstr>LOGISTIC REGRESSION - EVALUATION</vt:lpstr>
      <vt:lpstr>LOGISTIC REGRESSION - EVALUATION</vt:lpstr>
      <vt:lpstr>LOGISTIC REGRESSION - EVALUATION</vt:lpstr>
      <vt:lpstr>CLASSIFICATION TREE</vt:lpstr>
      <vt:lpstr>INTERPRETATION</vt:lpstr>
      <vt:lpstr>INTERPRETATION</vt:lpstr>
      <vt:lpstr>INTERPRETATION</vt:lpstr>
      <vt:lpstr>INTERPRETATION</vt:lpstr>
      <vt:lpstr>INTERPRETATION</vt:lpstr>
      <vt:lpstr>INTERPRETATION</vt:lpstr>
      <vt:lpstr>INTERPRETATION</vt:lpstr>
      <vt:lpstr>INTERPRETATION</vt:lpstr>
      <vt:lpstr>INTERPRETATION</vt:lpstr>
      <vt:lpstr>INTERPRETATION</vt:lpstr>
      <vt:lpstr>INTERPRETATION</vt:lpstr>
      <vt:lpstr>CLASSIFICATION TREE - EVALUATION</vt:lpstr>
      <vt:lpstr>RANDOM FORESTS - EVALUATION</vt:lpstr>
      <vt:lpstr>FUTURE IMPROVEMENTS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RISK FACTORS STRONGLY ASSOCIATED WITH THE LIKELIHOOD OF DEVELOPING DIABETES IN THE UNITED STATES</dc:title>
  <dc:creator>Yaddanapudi, Sri Varshini</dc:creator>
  <cp:lastModifiedBy>Mohamed Sillah Kanu</cp:lastModifiedBy>
  <cp:revision>5</cp:revision>
  <dcterms:created xsi:type="dcterms:W3CDTF">2023-03-05T00:06:23Z</dcterms:created>
  <dcterms:modified xsi:type="dcterms:W3CDTF">2023-04-26T21:14:34Z</dcterms:modified>
</cp:coreProperties>
</file>