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5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1CC6-287D-EC43-856C-4855BBC3B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B1229-C1E4-15F9-ED31-94C11757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17B8-E307-350B-006B-E1EF1A80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6FF2C-AABC-BADB-7C08-1647DD90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DD7F-F2C6-0DF6-F2C2-7D90D5DD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7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A00A-C11E-092C-CEF5-C22E4E18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F407-5218-FE14-3C3D-51A2524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A886-51F4-7D0C-AC9E-8939D229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E5C6-AB7F-1A95-EF11-647BFDD8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F691-6906-83CB-7E4B-14E99993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6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8DE9-4149-DCD6-018E-B34E863B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F0E0B-013C-5284-8064-A36D3055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8567-5458-8BF6-D872-7172F1C0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4236-706D-F5AF-D320-45D692D7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73F8-396B-C380-1D1F-CC23A900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DA04-86E8-8BE7-C89B-07A8CA99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9B9F-9BFA-675D-0A87-262D4CD40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FBC8A-B656-7701-D25C-4C34BBC8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15E14-D6C2-3E6B-2634-20CBD913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28DF5-2611-1A1E-92A7-D6FDC210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8C7D4-6EAE-1C91-14BC-EC9087CB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9047-FD33-BCC2-ECED-E9A45D36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9D348-C1AF-1509-90F0-54E687D5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5754-D302-1008-F35C-4A04D0B0A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DB875-F870-4C1E-7C5A-9A962DC62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8055F-A137-AAAE-0674-732872427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CE6DC-22DA-487F-9EE7-13CFF495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13261-143A-0252-D84F-8FEB859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B5A27-8633-2B7D-B6E8-C4D5AEF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32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CF58-64B4-D73C-7677-1135D816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76C20-AC26-3064-92AB-11A6A021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865B6-6715-784A-4F51-C69E3AE1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6229A-69A4-7441-AE42-DE487043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0DEFA-99D0-18DF-BE4F-7AE3C5B9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F26FD-C10C-83F1-15DD-717823E9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9F6C8-7354-DED6-A9F2-39F07187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65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C4CE-083A-028C-99F7-7F7666C1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D97-E8B8-43CC-22F4-38187A93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7D6C7-6EED-A078-26F1-B03015E5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F13D7-F998-E53D-52B9-44B4E02A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638EB-07A8-E8B9-AF5B-2F67D981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7CF5-7FB9-ECE3-A141-C30BE27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8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0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A331-513C-EFDD-2112-29C5B7DF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AEC01-A2A6-D03C-248D-CDECDCC7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07650-7D4E-9B7B-54A1-BEB03DF54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2DB16-1370-875C-501C-8CF54F18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95B2-FC56-FDEF-7E69-9C5E9231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107C7-96B8-D28A-31AD-A27AA00A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41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8FDD-1E94-0ADB-7508-C5CEFF10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B0C0A-78F6-4D83-E6F9-012F9BD4B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A874-1B79-91A3-3DDE-39F372D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BF3A-A3F7-9364-1435-66BCD7B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C729-CB30-02F4-A60D-81A6BC15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7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29C9E-7C44-090F-8747-12725AB47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D87DA-2341-45FB-BD3B-10680D160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51D8-29F9-3DCD-73A5-4D62A2EC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F6E8-8147-9DED-7071-0CF6C490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B409-D30E-D18E-F5D4-4DCA8A49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9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646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7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24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03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4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57EE1-6B51-25C8-F333-247F56E5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04483-306A-D5D3-F4C0-6462E48B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6C0B-4C3C-33A5-37A0-108BBBB9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342A-DF5A-6AFB-E760-8DB8438F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EB8C-089E-91DE-0A86-B187E95D8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B2C18-2026-3E81-3398-8302D5DBA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897F0-E8BA-A5BF-E2F0-5584D808F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An overlapping skeleton of leaves">
            <a:extLst>
              <a:ext uri="{FF2B5EF4-FFF2-40B4-BE49-F238E27FC236}">
                <a16:creationId xmlns:a16="http://schemas.microsoft.com/office/drawing/2014/main" id="{7C7BF00C-4997-DA5B-1016-045C844DB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29" r="18980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DA31-1443-D1DC-AC1A-EF418D2F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95228" cy="2214282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BIODEMOGRAPHIC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6F66-C95B-2247-60F8-E6357014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382268"/>
            <a:ext cx="3433151" cy="43591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More women are prediabetic/diabetic than men</a:t>
            </a:r>
          </a:p>
          <a:p>
            <a:r>
              <a:rPr lang="en-US" sz="1600" dirty="0"/>
              <a:t>At lower income levels, more people with pre/diabetes</a:t>
            </a:r>
          </a:p>
          <a:p>
            <a:r>
              <a:rPr lang="en-US" sz="1600" dirty="0"/>
              <a:t>Older age groups have more diabetic participants (from 55 years onwards) </a:t>
            </a:r>
          </a:p>
          <a:p>
            <a:r>
              <a:rPr lang="en-US" sz="1600" dirty="0"/>
              <a:t>Most diabetic participants have finished high school or later. For participants who have finished college, there are more people who do not have pre/diabetes.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4C593-B0E7-968A-B94B-1232FBAF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1" y="941756"/>
            <a:ext cx="3703320" cy="2407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D8618-5ECC-6166-D2F7-2E12F53B7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951014"/>
            <a:ext cx="3703320" cy="2388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FD8F5-97DE-F895-936E-3291A8655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3651042"/>
            <a:ext cx="3703320" cy="2351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655B0-EA70-34CD-0D01-8C790CC86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3664928"/>
            <a:ext cx="3703320" cy="23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4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DA31-1443-D1DC-AC1A-EF418D2F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95228" cy="2214282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HEALTH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6F66-C95B-2247-60F8-E6357014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849" y="2928240"/>
            <a:ext cx="3193899" cy="17154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For people who have high blood pressure and high cholesterol, more have diabetes that not</a:t>
            </a:r>
          </a:p>
          <a:p>
            <a:r>
              <a:rPr lang="en-US" sz="1600" dirty="0"/>
              <a:t>For people who have had a stroke, more have diabetes than not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B322D-CD35-C936-D608-2423D669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461" y="218952"/>
            <a:ext cx="3795228" cy="2412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72EA7F-65AE-34DD-ABB5-4494087F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304" y="71590"/>
            <a:ext cx="3974372" cy="25599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B7300F-EB39-3301-2238-C9B574B75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304" y="3205730"/>
            <a:ext cx="3814836" cy="24720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75410B-0FA1-ED74-E704-3D9EF9F00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092" y="3313116"/>
            <a:ext cx="3852196" cy="2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3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DA31-1443-D1DC-AC1A-EF418D2F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95228" cy="2214282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HEALTH INDICATORS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6F66-C95B-2247-60F8-E6357014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382268"/>
            <a:ext cx="3433151" cy="43591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Participants with pre/diabetes have higher BMI overall (25 – 29.9 is overweight, 30+ is obese)</a:t>
            </a:r>
          </a:p>
          <a:p>
            <a:r>
              <a:rPr lang="en-US" sz="1600" dirty="0"/>
              <a:t>A good number of people have BMI 30 and above in both groups</a:t>
            </a:r>
          </a:p>
          <a:p>
            <a:r>
              <a:rPr lang="en-US" sz="1600" dirty="0"/>
              <a:t>From scale of 1 – 5 (1 being excellent, 5 being poor) more people with diabetes rated their health level lower compared to people without diabetes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A23FC-834E-5415-1FF5-B5BEC5FB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58" y="135943"/>
            <a:ext cx="5115168" cy="32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BACFE-E29B-A5D2-A0AF-838CFF1A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51951"/>
            <a:ext cx="4334963" cy="2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DA31-1443-D1DC-AC1A-EF418D2F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95228" cy="2214282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HEALTH INDICATORS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BA8480-57A0-A936-CE72-10068846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0" y="2263167"/>
            <a:ext cx="3306491" cy="4118099"/>
          </a:xfrm>
        </p:spPr>
        <p:txBody>
          <a:bodyPr>
            <a:normAutofit/>
          </a:bodyPr>
          <a:lstStyle/>
          <a:p>
            <a:r>
              <a:rPr lang="en-US" sz="1600" dirty="0"/>
              <a:t>People with diabetes reported more days with injury than people without</a:t>
            </a:r>
          </a:p>
          <a:p>
            <a:r>
              <a:rPr lang="en-US" sz="1600" dirty="0"/>
              <a:t>Similarly, people with diabetes reported more days with bad mental health than people without diabetes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AF6A69-D364-FAE2-EF95-541C31D0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93" y="0"/>
            <a:ext cx="5152837" cy="3201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D8FEB1-24A1-BED1-79F4-8A57BB8F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77" y="3278901"/>
            <a:ext cx="5196888" cy="29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4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DA31-1443-D1DC-AC1A-EF418D2F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95228" cy="2214282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BEHAVIORAL &amp; OTHER INDICATORS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BA8480-57A0-A936-CE72-10068846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0" y="2263167"/>
            <a:ext cx="3306491" cy="4118099"/>
          </a:xfrm>
        </p:spPr>
        <p:txBody>
          <a:bodyPr>
            <a:normAutofit/>
          </a:bodyPr>
          <a:lstStyle/>
          <a:p>
            <a:r>
              <a:rPr lang="en-US" sz="1600" dirty="0"/>
              <a:t>Among those who smoked, more have diabetes than not</a:t>
            </a:r>
          </a:p>
          <a:p>
            <a:r>
              <a:rPr lang="en-US" sz="1600" dirty="0"/>
              <a:t>Among those who did not consume fruits and vegetables daily, more have diabetes than not</a:t>
            </a:r>
          </a:p>
          <a:p>
            <a:r>
              <a:rPr lang="en-US" sz="1600" dirty="0"/>
              <a:t>Among those who do include fruits and vegetables daily, more participants did not have diabetes</a:t>
            </a:r>
          </a:p>
          <a:p>
            <a:r>
              <a:rPr lang="en-US" sz="1600" dirty="0"/>
              <a:t>More participants without diabetes have high alcohol consumption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5F2F7C-AA4E-3315-0C27-FE55305E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10" y="3200759"/>
            <a:ext cx="4031448" cy="2596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462482-7293-9981-20BB-3726DD81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10" y="3270354"/>
            <a:ext cx="4192814" cy="26575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2763BD-AC2C-E250-F515-C8C51C122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653" y="379288"/>
            <a:ext cx="4116471" cy="25967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B51B76-0195-E354-5AAB-DD1FFAE3F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859" y="379288"/>
            <a:ext cx="3884499" cy="24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0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4526-1455-C86B-124A-0FD68EAB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670"/>
            <a:ext cx="3705225" cy="184729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BEHAVIORAL &amp; OTHER INDICATORS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EF23-DC98-E6F8-F015-4388518A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44" y="2473336"/>
            <a:ext cx="4985349" cy="2889250"/>
          </a:xfrm>
        </p:spPr>
        <p:txBody>
          <a:bodyPr>
            <a:normAutofit/>
          </a:bodyPr>
          <a:lstStyle/>
          <a:p>
            <a:r>
              <a:rPr lang="en-US" sz="2000" dirty="0"/>
              <a:t>More people with diabetes could not visit a doctor due to high cost</a:t>
            </a:r>
          </a:p>
          <a:p>
            <a:r>
              <a:rPr lang="en-US" sz="2000" dirty="0"/>
              <a:t>Most participants had health insurance. Among those who did have insurance, more people have diabetes than not.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ADDF9-31C9-5598-B31E-8D5BF03C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64" y="123826"/>
            <a:ext cx="4885119" cy="3070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61DE9-6871-1EA5-9AD8-7937B76E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94" y="3501429"/>
            <a:ext cx="4985349" cy="32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2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4526-1455-C86B-124A-0FD68EAB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67150" cy="20387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BEHAVIORAL &amp; OTHER INDICATORS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EF23-DC98-E6F8-F015-4388518A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1" y="2312044"/>
            <a:ext cx="4553594" cy="4345931"/>
          </a:xfrm>
        </p:spPr>
        <p:txBody>
          <a:bodyPr>
            <a:normAutofit/>
          </a:bodyPr>
          <a:lstStyle/>
          <a:p>
            <a:r>
              <a:rPr lang="en-US" sz="2400" dirty="0"/>
              <a:t>Among those who have checked their cholesterol level, more people have diabetes than not.</a:t>
            </a:r>
          </a:p>
          <a:p>
            <a:r>
              <a:rPr lang="en-US" sz="2400" dirty="0"/>
              <a:t>More people with diabetes reported not having physical activity outside of their job in the past 30 days.</a:t>
            </a:r>
          </a:p>
          <a:p>
            <a:r>
              <a:rPr lang="en-US" sz="2400" dirty="0"/>
              <a:t>For those with difficulty walking/climbing stairs, more also reported having pre/diabetes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6FAE1-4F02-E451-B0DF-AAC6F0B6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91" y="312967"/>
            <a:ext cx="3799565" cy="2488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A1873A-A8AD-0AC2-F054-FFE5A8AF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009" y="3429000"/>
            <a:ext cx="4157893" cy="262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460D7-C014-901E-7306-72C280387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66" y="212320"/>
            <a:ext cx="3952889" cy="25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376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4D70C3"/>
      </a:accent1>
      <a:accent2>
        <a:srgbClr val="4C3EB3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A68537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</TotalTime>
  <Words>334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Franklin Gothic Demi Cond</vt:lpstr>
      <vt:lpstr>Franklin Gothic Medium</vt:lpstr>
      <vt:lpstr>Wingdings</vt:lpstr>
      <vt:lpstr>JuxtaposeVTI</vt:lpstr>
      <vt:lpstr>Office Theme</vt:lpstr>
      <vt:lpstr>PowerPoint Presentation</vt:lpstr>
      <vt:lpstr>BIODEMOGRAPHIC VARIABLES</vt:lpstr>
      <vt:lpstr>HEALTH INDICATORS</vt:lpstr>
      <vt:lpstr>HEALTH INDICATORS</vt:lpstr>
      <vt:lpstr>HEALTH INDICATORS</vt:lpstr>
      <vt:lpstr>BEHAVIORAL &amp; OTHER INDICATORS</vt:lpstr>
      <vt:lpstr>BEHAVIORAL &amp; OTHER INDICATORS</vt:lpstr>
      <vt:lpstr>BEHAVIORAL &amp; OTHER INDICATORS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Erika</dc:creator>
  <cp:lastModifiedBy>Pham, Erika</cp:lastModifiedBy>
  <cp:revision>3</cp:revision>
  <dcterms:created xsi:type="dcterms:W3CDTF">2023-03-06T22:45:24Z</dcterms:created>
  <dcterms:modified xsi:type="dcterms:W3CDTF">2023-03-08T17:05:46Z</dcterms:modified>
</cp:coreProperties>
</file>