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2"/>
  </p:notesMasterIdLst>
  <p:sldIdLst>
    <p:sldId id="270" r:id="rId2"/>
    <p:sldId id="257" r:id="rId3"/>
    <p:sldId id="258" r:id="rId4"/>
    <p:sldId id="259" r:id="rId5"/>
    <p:sldId id="260" r:id="rId6"/>
    <p:sldId id="264" r:id="rId7"/>
    <p:sldId id="265" r:id="rId8"/>
    <p:sldId id="266" r:id="rId9"/>
    <p:sldId id="267"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F48"/>
    <a:srgbClr val="212C45"/>
    <a:srgbClr val="FCE9DB"/>
    <a:srgbClr val="A7897C"/>
    <a:srgbClr val="FFFDFA"/>
    <a:srgbClr val="A58779"/>
    <a:srgbClr val="202D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84"/>
    <p:restoredTop sz="64554"/>
  </p:normalViewPr>
  <p:slideViewPr>
    <p:cSldViewPr snapToGrid="0" snapToObjects="1">
      <p:cViewPr>
        <p:scale>
          <a:sx n="62" d="100"/>
          <a:sy n="62" d="100"/>
        </p:scale>
        <p:origin x="128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04060950229317"/>
          <c:y val="0.00241818003977699"/>
          <c:w val="0.408141932097137"/>
          <c:h val="0.57442988510776"/>
        </c:manualLayout>
      </c:layout>
      <c:barChart>
        <c:barDir val="bar"/>
        <c:grouping val="clustered"/>
        <c:varyColors val="0"/>
        <c:ser>
          <c:idx val="0"/>
          <c:order val="0"/>
          <c:tx>
            <c:strRef>
              <c:f>Sheet1!$B$1</c:f>
              <c:strCache>
                <c:ptCount val="1"/>
                <c:pt idx="0">
                  <c:v>Time</c:v>
                </c:pt>
              </c:strCache>
            </c:strRef>
          </c:tx>
          <c:spPr>
            <a:solidFill>
              <a:srgbClr val="C00000"/>
            </a:solidFill>
            <a:ln>
              <a:noFill/>
            </a:ln>
            <a:effectLst/>
          </c:spPr>
          <c:invertIfNegative val="0"/>
          <c:dPt>
            <c:idx val="1"/>
            <c:invertIfNegative val="0"/>
            <c:bubble3D val="0"/>
            <c:spPr>
              <a:solidFill>
                <a:srgbClr val="FF0000"/>
              </a:solidFill>
              <a:ln>
                <a:noFill/>
              </a:ln>
              <a:effectLst/>
            </c:spPr>
          </c:dPt>
          <c:dPt>
            <c:idx val="2"/>
            <c:invertIfNegative val="0"/>
            <c:bubble3D val="0"/>
            <c:spPr>
              <a:solidFill>
                <a:schemeClr val="accent4"/>
              </a:solidFill>
              <a:ln>
                <a:noFill/>
              </a:ln>
              <a:effectLst/>
            </c:spPr>
          </c:dPt>
          <c:dPt>
            <c:idx val="3"/>
            <c:invertIfNegative val="0"/>
            <c:bubble3D val="0"/>
            <c:spPr>
              <a:solidFill>
                <a:srgbClr val="0070C0"/>
              </a:solidFill>
              <a:ln>
                <a:noFill/>
              </a:ln>
              <a:effectLst/>
            </c:spPr>
          </c:dPt>
          <c:dPt>
            <c:idx val="4"/>
            <c:invertIfNegative val="0"/>
            <c:bubble3D val="0"/>
            <c:spPr>
              <a:solidFill>
                <a:schemeClr val="accent1">
                  <a:lumMod val="50000"/>
                </a:schemeClr>
              </a:solidFill>
              <a:ln>
                <a:noFill/>
              </a:ln>
              <a:effectLst/>
            </c:spPr>
          </c:dPt>
          <c:cat>
            <c:strRef>
              <c:f>Sheet1!$A$2:$A$6</c:f>
              <c:strCache>
                <c:ptCount val="5"/>
                <c:pt idx="0">
                  <c:v>Research</c:v>
                </c:pt>
                <c:pt idx="1">
                  <c:v>Analysis</c:v>
                </c:pt>
                <c:pt idx="2">
                  <c:v>Software Development</c:v>
                </c:pt>
                <c:pt idx="3">
                  <c:v>Testing</c:v>
                </c:pt>
                <c:pt idx="4">
                  <c:v>Interpretation</c:v>
                </c:pt>
              </c:strCache>
            </c:strRef>
          </c:cat>
          <c:val>
            <c:numRef>
              <c:f>Sheet1!$B$2:$B$6</c:f>
              <c:numCache>
                <c:formatCode>General</c:formatCode>
                <c:ptCount val="5"/>
                <c:pt idx="0">
                  <c:v>2.0</c:v>
                </c:pt>
                <c:pt idx="1">
                  <c:v>2.5</c:v>
                </c:pt>
                <c:pt idx="2">
                  <c:v>3.5</c:v>
                </c:pt>
                <c:pt idx="3">
                  <c:v>2.0</c:v>
                </c:pt>
                <c:pt idx="4">
                  <c:v>1.5</c:v>
                </c:pt>
              </c:numCache>
            </c:numRef>
          </c:val>
        </c:ser>
        <c:dLbls>
          <c:showLegendKey val="0"/>
          <c:showVal val="0"/>
          <c:showCatName val="0"/>
          <c:showSerName val="0"/>
          <c:showPercent val="0"/>
          <c:showBubbleSize val="0"/>
        </c:dLbls>
        <c:gapWidth val="182"/>
        <c:axId val="2143622192"/>
        <c:axId val="-2145615920"/>
      </c:barChart>
      <c:catAx>
        <c:axId val="2143622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PT Sans" charset="-52"/>
                <a:ea typeface="PT Sans" charset="-52"/>
                <a:cs typeface="PT Sans" charset="-52"/>
              </a:defRPr>
            </a:pPr>
            <a:endParaRPr lang="en-US"/>
          </a:p>
        </c:txPr>
        <c:crossAx val="-2145615920"/>
        <c:crosses val="autoZero"/>
        <c:auto val="1"/>
        <c:lblAlgn val="ctr"/>
        <c:lblOffset val="100"/>
        <c:noMultiLvlLbl val="0"/>
      </c:catAx>
      <c:valAx>
        <c:axId val="-214561592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3622192"/>
        <c:crosses val="autoZero"/>
        <c:crossBetween val="between"/>
      </c:valAx>
      <c:spPr>
        <a:noFill/>
        <a:ln w="25400">
          <a:noFill/>
        </a:ln>
        <a:effectLst/>
      </c:spPr>
    </c:plotArea>
    <c:legend>
      <c:legendPos val="b"/>
      <c:layout>
        <c:manualLayout>
          <c:xMode val="edge"/>
          <c:yMode val="edge"/>
          <c:x val="0.0932695919464915"/>
          <c:y val="0.763328110867411"/>
          <c:w val="0.813460561100669"/>
          <c:h val="0.203096533443665"/>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PT Sans" charset="-52"/>
              <a:ea typeface="PT Sans" charset="-52"/>
              <a:cs typeface="PT Sans" charset="-52"/>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D1630-C1F1-D743-9E86-283AA54FE589}" type="doc">
      <dgm:prSet loTypeId="urn:microsoft.com/office/officeart/2009/3/layout/DescendingProcess" loCatId="" qsTypeId="urn:microsoft.com/office/officeart/2005/8/quickstyle/simple4" qsCatId="simple" csTypeId="urn:microsoft.com/office/officeart/2005/8/colors/accent1_2" csCatId="accent1" phldr="1"/>
      <dgm:spPr/>
      <dgm:t>
        <a:bodyPr/>
        <a:lstStyle/>
        <a:p>
          <a:endParaRPr lang="en-US"/>
        </a:p>
      </dgm:t>
    </dgm:pt>
    <dgm:pt modelId="{8493419B-95AB-F044-9C22-70D511EC36ED}">
      <dgm:prSet phldrT="[Text]" custT="1"/>
      <dgm:spPr/>
      <dgm:t>
        <a:bodyPr/>
        <a:lstStyle/>
        <a:p>
          <a:pPr algn="l"/>
          <a:r>
            <a:rPr lang="en-US" sz="1600" b="1" dirty="0" smtClean="0">
              <a:solidFill>
                <a:srgbClr val="C00000"/>
              </a:solidFill>
              <a:latin typeface="PT Sans" charset="-52"/>
              <a:ea typeface="PT Sans" charset="-52"/>
              <a:cs typeface="PT Sans" charset="-52"/>
            </a:rPr>
            <a:t>1. Research</a:t>
          </a:r>
          <a:r>
            <a:rPr lang="en-US" sz="1600" dirty="0" smtClean="0">
              <a:latin typeface="PT Sans" charset="-52"/>
              <a:ea typeface="PT Sans" charset="-52"/>
              <a:cs typeface="PT Sans" charset="-52"/>
            </a:rPr>
            <a:t>: existing metrics - social networks </a:t>
          </a:r>
          <a:r>
            <a:rPr lang="mr-IN" sz="1600" dirty="0" smtClean="0">
              <a:latin typeface="PT Sans" charset="-52"/>
              <a:ea typeface="PT Sans" charset="-52"/>
              <a:cs typeface="PT Sans" charset="-52"/>
            </a:rPr>
            <a:t>–</a:t>
          </a:r>
          <a:endParaRPr lang="en-US" sz="1600" dirty="0" smtClean="0">
            <a:latin typeface="PT Sans" charset="-52"/>
            <a:ea typeface="PT Sans" charset="-52"/>
            <a:cs typeface="PT Sans" charset="-52"/>
          </a:endParaRPr>
        </a:p>
        <a:p>
          <a:pPr algn="l"/>
          <a:r>
            <a:rPr lang="en-US" sz="1600" dirty="0" smtClean="0">
              <a:latin typeface="PT Sans" charset="-52"/>
              <a:ea typeface="PT Sans" charset="-52"/>
              <a:cs typeface="PT Sans" charset="-52"/>
            </a:rPr>
            <a:t> pattern recognition</a:t>
          </a:r>
          <a:endParaRPr lang="en-US" sz="1600" dirty="0">
            <a:latin typeface="PT Sans" charset="-52"/>
            <a:ea typeface="PT Sans" charset="-52"/>
            <a:cs typeface="PT Sans" charset="-52"/>
          </a:endParaRPr>
        </a:p>
      </dgm:t>
    </dgm:pt>
    <dgm:pt modelId="{7D0A802B-E2C1-BC4D-ADD1-233C40D1B5B9}" type="parTrans" cxnId="{589B3584-5F1F-C94E-B8E8-B0090711CD8C}">
      <dgm:prSet/>
      <dgm:spPr/>
      <dgm:t>
        <a:bodyPr/>
        <a:lstStyle/>
        <a:p>
          <a:endParaRPr lang="en-US"/>
        </a:p>
      </dgm:t>
    </dgm:pt>
    <dgm:pt modelId="{22DCF200-BFA7-2F49-AE11-AC148D359B16}" type="sibTrans" cxnId="{589B3584-5F1F-C94E-B8E8-B0090711CD8C}">
      <dgm:prSet/>
      <dgm:spPr/>
      <dgm:t>
        <a:bodyPr/>
        <a:lstStyle/>
        <a:p>
          <a:endParaRPr lang="en-US"/>
        </a:p>
      </dgm:t>
    </dgm:pt>
    <dgm:pt modelId="{161B410F-2D4B-5A47-AB81-36CA1887D364}">
      <dgm:prSet phldrT="[Text]" custT="1"/>
      <dgm:spPr/>
      <dgm:t>
        <a:bodyPr/>
        <a:lstStyle/>
        <a:p>
          <a:pPr algn="l"/>
          <a:r>
            <a:rPr lang="en-US" sz="1600" b="1" dirty="0" smtClean="0">
              <a:solidFill>
                <a:srgbClr val="FF0000"/>
              </a:solidFill>
              <a:latin typeface="PT Sans" charset="-52"/>
              <a:ea typeface="PT Sans" charset="-52"/>
              <a:cs typeface="PT Sans" charset="-52"/>
            </a:rPr>
            <a:t>2. Analysis</a:t>
          </a:r>
          <a:r>
            <a:rPr lang="en-US" sz="1600" dirty="0" smtClean="0">
              <a:latin typeface="PT Sans" charset="-52"/>
              <a:ea typeface="PT Sans" charset="-52"/>
              <a:cs typeface="PT Sans" charset="-52"/>
            </a:rPr>
            <a:t>: relationships among the metrics </a:t>
          </a:r>
          <a:r>
            <a:rPr lang="mr-IN" sz="1600" dirty="0" smtClean="0">
              <a:latin typeface="PT Sans" charset="-52"/>
              <a:ea typeface="PT Sans" charset="-52"/>
              <a:cs typeface="PT Sans" charset="-52"/>
            </a:rPr>
            <a:t>–</a:t>
          </a:r>
          <a:r>
            <a:rPr lang="en-US" sz="1600" dirty="0" smtClean="0">
              <a:latin typeface="PT Sans" charset="-52"/>
              <a:ea typeface="PT Sans" charset="-52"/>
              <a:cs typeface="PT Sans" charset="-52"/>
            </a:rPr>
            <a:t> </a:t>
          </a:r>
        </a:p>
        <a:p>
          <a:pPr algn="l"/>
          <a:r>
            <a:rPr lang="en-US" sz="1600" dirty="0" smtClean="0">
              <a:latin typeface="PT Sans" charset="-52"/>
              <a:ea typeface="PT Sans" charset="-52"/>
              <a:cs typeface="PT Sans" charset="-52"/>
            </a:rPr>
            <a:t>identification of new metrics</a:t>
          </a:r>
          <a:endParaRPr lang="en-US" sz="1600" dirty="0">
            <a:latin typeface="PT Sans" charset="-52"/>
            <a:ea typeface="PT Sans" charset="-52"/>
            <a:cs typeface="PT Sans" charset="-52"/>
          </a:endParaRPr>
        </a:p>
      </dgm:t>
    </dgm:pt>
    <dgm:pt modelId="{23428377-7C5C-504F-9B04-2731129EE5E5}" type="parTrans" cxnId="{A0BD95E3-5848-4247-AB8F-42F64F57182D}">
      <dgm:prSet/>
      <dgm:spPr/>
      <dgm:t>
        <a:bodyPr/>
        <a:lstStyle/>
        <a:p>
          <a:endParaRPr lang="en-US"/>
        </a:p>
      </dgm:t>
    </dgm:pt>
    <dgm:pt modelId="{A4083361-02DF-9C4F-B8E9-D4B3854FC594}" type="sibTrans" cxnId="{A0BD95E3-5848-4247-AB8F-42F64F57182D}">
      <dgm:prSet/>
      <dgm:spPr>
        <a:noFill/>
      </dgm:spPr>
      <dgm:t>
        <a:bodyPr/>
        <a:lstStyle/>
        <a:p>
          <a:endParaRPr lang="en-US"/>
        </a:p>
      </dgm:t>
    </dgm:pt>
    <dgm:pt modelId="{F6508D74-47C0-BD4B-AAD6-1C38B6729E20}">
      <dgm:prSet phldrT="[Text]" custT="1"/>
      <dgm:spPr/>
      <dgm:t>
        <a:bodyPr/>
        <a:lstStyle/>
        <a:p>
          <a:pPr algn="l"/>
          <a:r>
            <a:rPr lang="en-US" sz="1600" b="1" dirty="0" smtClean="0">
              <a:solidFill>
                <a:schemeClr val="accent4"/>
              </a:solidFill>
              <a:latin typeface="PT Sans" charset="-52"/>
              <a:ea typeface="PT Sans" charset="-52"/>
              <a:cs typeface="PT Sans" charset="-52"/>
            </a:rPr>
            <a:t>3. Software development</a:t>
          </a:r>
          <a:r>
            <a:rPr lang="en-US" sz="1600" dirty="0" smtClean="0">
              <a:latin typeface="PT Sans" charset="-52"/>
              <a:ea typeface="PT Sans" charset="-52"/>
              <a:cs typeface="PT Sans" charset="-52"/>
            </a:rPr>
            <a:t>: creation of models </a:t>
          </a:r>
        </a:p>
        <a:p>
          <a:pPr algn="l"/>
          <a:r>
            <a:rPr lang="en-US" sz="1600" dirty="0" smtClean="0">
              <a:latin typeface="PT Sans" charset="-52"/>
              <a:ea typeface="PT Sans" charset="-52"/>
              <a:cs typeface="PT Sans" charset="-52"/>
            </a:rPr>
            <a:t>comprised</a:t>
          </a:r>
          <a:r>
            <a:rPr lang="en-US" sz="1600" baseline="0" dirty="0" smtClean="0">
              <a:latin typeface="PT Sans" charset="-52"/>
              <a:ea typeface="PT Sans" charset="-52"/>
              <a:cs typeface="PT Sans" charset="-52"/>
            </a:rPr>
            <a:t>  of the new metrics and profiles</a:t>
          </a:r>
          <a:endParaRPr lang="en-US" sz="1600" dirty="0">
            <a:latin typeface="PT Sans" charset="-52"/>
            <a:ea typeface="PT Sans" charset="-52"/>
            <a:cs typeface="PT Sans" charset="-52"/>
          </a:endParaRPr>
        </a:p>
      </dgm:t>
    </dgm:pt>
    <dgm:pt modelId="{77836123-1CA6-7344-A78D-6C86AF1AF1EA}" type="parTrans" cxnId="{084DBFCA-E598-C340-AC2C-929CC71FDD72}">
      <dgm:prSet/>
      <dgm:spPr/>
      <dgm:t>
        <a:bodyPr/>
        <a:lstStyle/>
        <a:p>
          <a:endParaRPr lang="en-US"/>
        </a:p>
      </dgm:t>
    </dgm:pt>
    <dgm:pt modelId="{77F1DAD3-13A1-7642-A8BD-3BAA8F98B60C}" type="sibTrans" cxnId="{084DBFCA-E598-C340-AC2C-929CC71FDD72}">
      <dgm:prSet/>
      <dgm:spPr>
        <a:noFill/>
      </dgm:spPr>
      <dgm:t>
        <a:bodyPr/>
        <a:lstStyle/>
        <a:p>
          <a:endParaRPr lang="en-US"/>
        </a:p>
      </dgm:t>
    </dgm:pt>
    <dgm:pt modelId="{3EB43361-EEEB-7449-B9A9-38A9929D7EB9}">
      <dgm:prSet phldrT="[Text]" custT="1"/>
      <dgm:spPr/>
      <dgm:t>
        <a:bodyPr/>
        <a:lstStyle/>
        <a:p>
          <a:pPr algn="l"/>
          <a:r>
            <a:rPr lang="en-US" sz="1600" b="1" dirty="0" smtClean="0">
              <a:solidFill>
                <a:srgbClr val="0070C0"/>
              </a:solidFill>
              <a:latin typeface="PT Sans" charset="-52"/>
              <a:ea typeface="PT Sans" charset="-52"/>
              <a:cs typeface="PT Sans" charset="-52"/>
            </a:rPr>
            <a:t>4. Testing</a:t>
          </a:r>
          <a:r>
            <a:rPr lang="en-US" sz="1600" dirty="0" smtClean="0">
              <a:latin typeface="PT Sans" charset="-52"/>
              <a:ea typeface="PT Sans" charset="-52"/>
              <a:cs typeface="PT Sans" charset="-52"/>
            </a:rPr>
            <a:t>: creation</a:t>
          </a:r>
          <a:r>
            <a:rPr lang="en-US" sz="1600" baseline="0" dirty="0" smtClean="0">
              <a:latin typeface="PT Sans" charset="-52"/>
              <a:ea typeface="PT Sans" charset="-52"/>
              <a:cs typeface="PT Sans" charset="-52"/>
            </a:rPr>
            <a:t> of different case studies - application </a:t>
          </a:r>
        </a:p>
        <a:p>
          <a:pPr algn="l"/>
          <a:r>
            <a:rPr lang="en-US" sz="1600" baseline="0" dirty="0" smtClean="0">
              <a:latin typeface="PT Sans" charset="-52"/>
              <a:ea typeface="PT Sans" charset="-52"/>
              <a:cs typeface="PT Sans" charset="-52"/>
            </a:rPr>
            <a:t>of the software </a:t>
          </a:r>
          <a:r>
            <a:rPr lang="mr-IN" sz="1600" baseline="0" dirty="0" smtClean="0">
              <a:latin typeface="PT Sans" charset="-52"/>
              <a:ea typeface="PT Sans" charset="-52"/>
              <a:cs typeface="PT Sans" charset="-52"/>
            </a:rPr>
            <a:t>–</a:t>
          </a:r>
          <a:r>
            <a:rPr lang="en-US" sz="1600" baseline="0" dirty="0" smtClean="0">
              <a:latin typeface="PT Sans" charset="-52"/>
              <a:ea typeface="PT Sans" charset="-52"/>
              <a:cs typeface="PT Sans" charset="-52"/>
            </a:rPr>
            <a:t> validation of results                     </a:t>
          </a:r>
          <a:endParaRPr lang="en-US" sz="1600" dirty="0">
            <a:latin typeface="PT Sans" charset="-52"/>
            <a:ea typeface="PT Sans" charset="-52"/>
            <a:cs typeface="PT Sans" charset="-52"/>
          </a:endParaRPr>
        </a:p>
      </dgm:t>
    </dgm:pt>
    <dgm:pt modelId="{481CC35B-F52B-DE46-8176-E13E3A55F44D}" type="parTrans" cxnId="{12DB34E7-F390-0549-8724-1729007B895E}">
      <dgm:prSet/>
      <dgm:spPr/>
      <dgm:t>
        <a:bodyPr/>
        <a:lstStyle/>
        <a:p>
          <a:endParaRPr lang="en-US"/>
        </a:p>
      </dgm:t>
    </dgm:pt>
    <dgm:pt modelId="{85267DF4-72AC-B141-8BFD-03171CDE98C5}" type="sibTrans" cxnId="{12DB34E7-F390-0549-8724-1729007B895E}">
      <dgm:prSet/>
      <dgm:spPr>
        <a:noFill/>
      </dgm:spPr>
      <dgm:t>
        <a:bodyPr/>
        <a:lstStyle/>
        <a:p>
          <a:endParaRPr lang="en-US"/>
        </a:p>
      </dgm:t>
    </dgm:pt>
    <dgm:pt modelId="{E618D148-67EE-394A-942E-2E47E3A1CF0F}">
      <dgm:prSet phldrT="[Text]" custT="1"/>
      <dgm:spPr/>
      <dgm:t>
        <a:bodyPr/>
        <a:lstStyle/>
        <a:p>
          <a:pPr algn="l"/>
          <a:r>
            <a:rPr lang="en-US" sz="1600" b="1" i="0" dirty="0" smtClean="0">
              <a:solidFill>
                <a:schemeClr val="accent1">
                  <a:lumMod val="50000"/>
                </a:schemeClr>
              </a:solidFill>
              <a:latin typeface="PT Sans" charset="-52"/>
              <a:ea typeface="PT Sans" charset="-52"/>
              <a:cs typeface="PT Sans" charset="-52"/>
            </a:rPr>
            <a:t>5. Interpretation</a:t>
          </a:r>
          <a:r>
            <a:rPr lang="en-US" sz="1600" b="0" i="0" dirty="0" smtClean="0">
              <a:latin typeface="PT Sans" charset="-52"/>
              <a:ea typeface="PT Sans" charset="-52"/>
              <a:cs typeface="PT Sans" charset="-52"/>
            </a:rPr>
            <a:t>: Measurement</a:t>
          </a:r>
          <a:r>
            <a:rPr lang="en-US" sz="1600" b="0" i="0" baseline="0" dirty="0" smtClean="0">
              <a:latin typeface="PT Sans" charset="-52"/>
              <a:ea typeface="PT Sans" charset="-52"/>
              <a:cs typeface="PT Sans" charset="-52"/>
            </a:rPr>
            <a:t> of the success </a:t>
          </a:r>
          <a:r>
            <a:rPr lang="mr-IN" sz="1600" b="0" i="0" baseline="0" dirty="0" smtClean="0">
              <a:latin typeface="PT Sans" charset="-52"/>
              <a:ea typeface="PT Sans" charset="-52"/>
              <a:cs typeface="PT Sans" charset="-52"/>
            </a:rPr>
            <a:t>–</a:t>
          </a:r>
          <a:r>
            <a:rPr lang="en-US" sz="1600" b="0" i="0" baseline="0" dirty="0" smtClean="0">
              <a:latin typeface="PT Sans" charset="-52"/>
              <a:ea typeface="PT Sans" charset="-52"/>
              <a:cs typeface="PT Sans" charset="-52"/>
            </a:rPr>
            <a:t> </a:t>
          </a:r>
          <a:r>
            <a:rPr lang="en-US" sz="1600" b="0" i="0" dirty="0" smtClean="0">
              <a:latin typeface="PT Sans" charset="-52"/>
              <a:ea typeface="PT Sans" charset="-52"/>
              <a:cs typeface="PT Sans" charset="-52"/>
            </a:rPr>
            <a:t>Documentation </a:t>
          </a:r>
          <a:endParaRPr lang="en-US" sz="1600" b="0" i="0" dirty="0">
            <a:latin typeface="PT Sans" charset="-52"/>
            <a:ea typeface="PT Sans" charset="-52"/>
            <a:cs typeface="PT Sans" charset="-52"/>
          </a:endParaRPr>
        </a:p>
      </dgm:t>
    </dgm:pt>
    <dgm:pt modelId="{B66B22C3-9162-4449-9942-11C548CB1DCA}" type="sibTrans" cxnId="{332E6B32-C046-8546-91A7-CEDDDADA7015}">
      <dgm:prSet/>
      <dgm:spPr>
        <a:noFill/>
      </dgm:spPr>
      <dgm:t>
        <a:bodyPr/>
        <a:lstStyle/>
        <a:p>
          <a:endParaRPr lang="en-US"/>
        </a:p>
      </dgm:t>
    </dgm:pt>
    <dgm:pt modelId="{B9250DEB-245E-6E48-8F29-6D77274C29F1}" type="parTrans" cxnId="{332E6B32-C046-8546-91A7-CEDDDADA7015}">
      <dgm:prSet/>
      <dgm:spPr/>
      <dgm:t>
        <a:bodyPr/>
        <a:lstStyle/>
        <a:p>
          <a:endParaRPr lang="en-US"/>
        </a:p>
      </dgm:t>
    </dgm:pt>
    <dgm:pt modelId="{D423CFFF-E454-0C41-BBF6-79A988BC2754}">
      <dgm:prSet phldrT="[Text]"/>
      <dgm:spPr/>
      <dgm:t>
        <a:bodyPr/>
        <a:lstStyle/>
        <a:p>
          <a:endParaRPr lang="en-US" dirty="0"/>
        </a:p>
      </dgm:t>
    </dgm:pt>
    <dgm:pt modelId="{09AEF77B-3EF8-D948-903B-63C58F7EDD69}" type="sibTrans" cxnId="{B83C711F-432E-F848-95B0-00B9ABC1B288}">
      <dgm:prSet/>
      <dgm:spPr/>
      <dgm:t>
        <a:bodyPr/>
        <a:lstStyle/>
        <a:p>
          <a:endParaRPr lang="en-US"/>
        </a:p>
      </dgm:t>
    </dgm:pt>
    <dgm:pt modelId="{BB188AFD-BA9D-B443-AF4F-0AC76124AB78}" type="parTrans" cxnId="{B83C711F-432E-F848-95B0-00B9ABC1B288}">
      <dgm:prSet/>
      <dgm:spPr/>
      <dgm:t>
        <a:bodyPr/>
        <a:lstStyle/>
        <a:p>
          <a:endParaRPr lang="en-US"/>
        </a:p>
      </dgm:t>
    </dgm:pt>
    <dgm:pt modelId="{56275ED1-D6DA-0245-A36D-21D654549C39}" type="pres">
      <dgm:prSet presAssocID="{096D1630-C1F1-D743-9E86-283AA54FE589}" presName="Name0" presStyleCnt="0">
        <dgm:presLayoutVars>
          <dgm:chMax val="7"/>
          <dgm:chPref val="5"/>
        </dgm:presLayoutVars>
      </dgm:prSet>
      <dgm:spPr/>
      <dgm:t>
        <a:bodyPr/>
        <a:lstStyle/>
        <a:p>
          <a:endParaRPr lang="en-US"/>
        </a:p>
      </dgm:t>
    </dgm:pt>
    <dgm:pt modelId="{97D4DD48-C0CA-8341-8A54-5B202A40CFB5}" type="pres">
      <dgm:prSet presAssocID="{096D1630-C1F1-D743-9E86-283AA54FE589}" presName="arrowNode" presStyleLbl="node1" presStyleIdx="0" presStyleCnt="1" custAng="21505256" custScaleX="95344" custLinFactNeighborX="29722" custLinFactNeighborY="2066"/>
      <dgm:spPr>
        <a:noFill/>
        <a:ln>
          <a:noFill/>
        </a:ln>
      </dgm:spPr>
    </dgm:pt>
    <dgm:pt modelId="{B27F79ED-129A-A14C-B49F-B89120B1232C}" type="pres">
      <dgm:prSet presAssocID="{8493419B-95AB-F044-9C22-70D511EC36ED}" presName="txNode1" presStyleLbl="revTx" presStyleIdx="0" presStyleCnt="6" custScaleX="264054" custScaleY="80176" custLinFactX="37928" custLinFactNeighborX="100000" custLinFactNeighborY="16080">
        <dgm:presLayoutVars>
          <dgm:bulletEnabled val="1"/>
        </dgm:presLayoutVars>
      </dgm:prSet>
      <dgm:spPr/>
      <dgm:t>
        <a:bodyPr/>
        <a:lstStyle/>
        <a:p>
          <a:endParaRPr lang="en-US"/>
        </a:p>
      </dgm:t>
    </dgm:pt>
    <dgm:pt modelId="{0E753333-55DF-ED47-8C49-50A28D778331}" type="pres">
      <dgm:prSet presAssocID="{161B410F-2D4B-5A47-AB81-36CA1887D364}" presName="txNode2" presStyleLbl="revTx" presStyleIdx="1" presStyleCnt="6" custScaleX="158587" custScaleY="49597" custLinFactNeighborX="-6487" custLinFactNeighborY="535">
        <dgm:presLayoutVars>
          <dgm:bulletEnabled val="1"/>
        </dgm:presLayoutVars>
      </dgm:prSet>
      <dgm:spPr/>
      <dgm:t>
        <a:bodyPr/>
        <a:lstStyle/>
        <a:p>
          <a:endParaRPr lang="en-US"/>
        </a:p>
      </dgm:t>
    </dgm:pt>
    <dgm:pt modelId="{8EE8D36E-935A-AB4F-9B0D-EFE640084BC8}" type="pres">
      <dgm:prSet presAssocID="{A4083361-02DF-9C4F-B8E9-D4B3854FC594}" presName="dotNode2" presStyleCnt="0"/>
      <dgm:spPr/>
    </dgm:pt>
    <dgm:pt modelId="{A60C5A2C-F4F6-6342-A78E-607D45AD1B99}" type="pres">
      <dgm:prSet presAssocID="{A4083361-02DF-9C4F-B8E9-D4B3854FC594}" presName="dotRepeatNode" presStyleLbl="fgShp" presStyleIdx="0" presStyleCnt="4"/>
      <dgm:spPr/>
      <dgm:t>
        <a:bodyPr/>
        <a:lstStyle/>
        <a:p>
          <a:endParaRPr lang="en-US"/>
        </a:p>
      </dgm:t>
    </dgm:pt>
    <dgm:pt modelId="{DC6CDB3D-A743-7B42-B74D-421D95253328}" type="pres">
      <dgm:prSet presAssocID="{F6508D74-47C0-BD4B-AAD6-1C38B6729E20}" presName="txNode3" presStyleLbl="revTx" presStyleIdx="2" presStyleCnt="6" custScaleX="267633" custLinFactX="70564" custLinFactNeighborX="100000" custLinFactNeighborY="36064">
        <dgm:presLayoutVars>
          <dgm:bulletEnabled val="1"/>
        </dgm:presLayoutVars>
      </dgm:prSet>
      <dgm:spPr/>
      <dgm:t>
        <a:bodyPr/>
        <a:lstStyle/>
        <a:p>
          <a:endParaRPr lang="en-US"/>
        </a:p>
      </dgm:t>
    </dgm:pt>
    <dgm:pt modelId="{19B09B83-DFED-6C4B-8768-0233B06F6EB7}" type="pres">
      <dgm:prSet presAssocID="{77F1DAD3-13A1-7642-A8BD-3BAA8F98B60C}" presName="dotNode3" presStyleCnt="0"/>
      <dgm:spPr/>
    </dgm:pt>
    <dgm:pt modelId="{6EF44194-53CC-A04F-A962-9E18AF8E376D}" type="pres">
      <dgm:prSet presAssocID="{77F1DAD3-13A1-7642-A8BD-3BAA8F98B60C}" presName="dotRepeatNode" presStyleLbl="fgShp" presStyleIdx="1" presStyleCnt="4" custFlipHor="1" custScaleX="56547" custScaleY="57157"/>
      <dgm:spPr/>
      <dgm:t>
        <a:bodyPr/>
        <a:lstStyle/>
        <a:p>
          <a:endParaRPr lang="en-US"/>
        </a:p>
      </dgm:t>
    </dgm:pt>
    <dgm:pt modelId="{67D88BD3-357E-F94B-A1BD-89FE309763CD}" type="pres">
      <dgm:prSet presAssocID="{3EB43361-EEEB-7449-B9A9-38A9929D7EB9}" presName="txNode4" presStyleLbl="revTx" presStyleIdx="3" presStyleCnt="6" custFlipHor="1" custScaleX="249665" custScaleY="74440" custLinFactNeighborX="-24048" custLinFactNeighborY="64110">
        <dgm:presLayoutVars>
          <dgm:bulletEnabled val="1"/>
        </dgm:presLayoutVars>
      </dgm:prSet>
      <dgm:spPr/>
      <dgm:t>
        <a:bodyPr/>
        <a:lstStyle/>
        <a:p>
          <a:endParaRPr lang="en-US"/>
        </a:p>
      </dgm:t>
    </dgm:pt>
    <dgm:pt modelId="{C064C198-4836-BD4F-8432-DA69760B6AD0}" type="pres">
      <dgm:prSet presAssocID="{85267DF4-72AC-B141-8BFD-03171CDE98C5}" presName="dotNode4" presStyleCnt="0"/>
      <dgm:spPr/>
    </dgm:pt>
    <dgm:pt modelId="{486C22F9-17A5-0A4F-890D-C4ED2AF64480}" type="pres">
      <dgm:prSet presAssocID="{85267DF4-72AC-B141-8BFD-03171CDE98C5}" presName="dotRepeatNode" presStyleLbl="fgShp" presStyleIdx="2" presStyleCnt="4"/>
      <dgm:spPr/>
      <dgm:t>
        <a:bodyPr/>
        <a:lstStyle/>
        <a:p>
          <a:endParaRPr lang="en-US"/>
        </a:p>
      </dgm:t>
    </dgm:pt>
    <dgm:pt modelId="{358A9BEF-586A-CA41-ACE2-E3EEE99DACE1}" type="pres">
      <dgm:prSet presAssocID="{E618D148-67EE-394A-942E-2E47E3A1CF0F}" presName="txNode5" presStyleLbl="revTx" presStyleIdx="4" presStyleCnt="6" custFlipHor="1" custScaleX="121826" custLinFactNeighborX="48608" custLinFactNeighborY="99749">
        <dgm:presLayoutVars>
          <dgm:bulletEnabled val="1"/>
        </dgm:presLayoutVars>
      </dgm:prSet>
      <dgm:spPr/>
      <dgm:t>
        <a:bodyPr/>
        <a:lstStyle/>
        <a:p>
          <a:endParaRPr lang="en-US"/>
        </a:p>
      </dgm:t>
    </dgm:pt>
    <dgm:pt modelId="{B1C6FEA4-C79B-E94B-8247-5F10C0D27F52}" type="pres">
      <dgm:prSet presAssocID="{B66B22C3-9162-4449-9942-11C548CB1DCA}" presName="dotNode5" presStyleCnt="0"/>
      <dgm:spPr/>
    </dgm:pt>
    <dgm:pt modelId="{D63B616D-A3EF-4B43-9AA3-A17D0839A16E}" type="pres">
      <dgm:prSet presAssocID="{B66B22C3-9162-4449-9942-11C548CB1DCA}" presName="dotRepeatNode" presStyleLbl="fgShp" presStyleIdx="3" presStyleCnt="4"/>
      <dgm:spPr/>
      <dgm:t>
        <a:bodyPr/>
        <a:lstStyle/>
        <a:p>
          <a:endParaRPr lang="en-US"/>
        </a:p>
      </dgm:t>
    </dgm:pt>
    <dgm:pt modelId="{01DB211D-3FF9-394C-9E74-E340386A2633}" type="pres">
      <dgm:prSet presAssocID="{D423CFFF-E454-0C41-BBF6-79A988BC2754}" presName="txNode6" presStyleLbl="revTx" presStyleIdx="5" presStyleCnt="6" custFlipHor="1" custScaleX="424348" custLinFactNeighborX="8949" custLinFactNeighborY="-16479">
        <dgm:presLayoutVars>
          <dgm:bulletEnabled val="1"/>
        </dgm:presLayoutVars>
      </dgm:prSet>
      <dgm:spPr/>
      <dgm:t>
        <a:bodyPr/>
        <a:lstStyle/>
        <a:p>
          <a:endParaRPr lang="en-US"/>
        </a:p>
      </dgm:t>
    </dgm:pt>
  </dgm:ptLst>
  <dgm:cxnLst>
    <dgm:cxn modelId="{084DBFCA-E598-C340-AC2C-929CC71FDD72}" srcId="{096D1630-C1F1-D743-9E86-283AA54FE589}" destId="{F6508D74-47C0-BD4B-AAD6-1C38B6729E20}" srcOrd="2" destOrd="0" parTransId="{77836123-1CA6-7344-A78D-6C86AF1AF1EA}" sibTransId="{77F1DAD3-13A1-7642-A8BD-3BAA8F98B60C}"/>
    <dgm:cxn modelId="{991D4E82-7AB7-8145-B14B-222713B8F400}" type="presOf" srcId="{B66B22C3-9162-4449-9942-11C548CB1DCA}" destId="{D63B616D-A3EF-4B43-9AA3-A17D0839A16E}" srcOrd="0" destOrd="0" presId="urn:microsoft.com/office/officeart/2009/3/layout/DescendingProcess"/>
    <dgm:cxn modelId="{A0BD95E3-5848-4247-AB8F-42F64F57182D}" srcId="{096D1630-C1F1-D743-9E86-283AA54FE589}" destId="{161B410F-2D4B-5A47-AB81-36CA1887D364}" srcOrd="1" destOrd="0" parTransId="{23428377-7C5C-504F-9B04-2731129EE5E5}" sibTransId="{A4083361-02DF-9C4F-B8E9-D4B3854FC594}"/>
    <dgm:cxn modelId="{3159C587-7A13-4045-BDBA-4275DD37E7F3}" type="presOf" srcId="{8493419B-95AB-F044-9C22-70D511EC36ED}" destId="{B27F79ED-129A-A14C-B49F-B89120B1232C}" srcOrd="0" destOrd="0" presId="urn:microsoft.com/office/officeart/2009/3/layout/DescendingProcess"/>
    <dgm:cxn modelId="{CED46F18-943E-414D-A58C-E92532D40D84}" type="presOf" srcId="{F6508D74-47C0-BD4B-AAD6-1C38B6729E20}" destId="{DC6CDB3D-A743-7B42-B74D-421D95253328}" srcOrd="0" destOrd="0" presId="urn:microsoft.com/office/officeart/2009/3/layout/DescendingProcess"/>
    <dgm:cxn modelId="{B83C711F-432E-F848-95B0-00B9ABC1B288}" srcId="{096D1630-C1F1-D743-9E86-283AA54FE589}" destId="{D423CFFF-E454-0C41-BBF6-79A988BC2754}" srcOrd="5" destOrd="0" parTransId="{BB188AFD-BA9D-B443-AF4F-0AC76124AB78}" sibTransId="{09AEF77B-3EF8-D948-903B-63C58F7EDD69}"/>
    <dgm:cxn modelId="{A3EC206B-6472-7240-8335-722607326147}" type="presOf" srcId="{D423CFFF-E454-0C41-BBF6-79A988BC2754}" destId="{01DB211D-3FF9-394C-9E74-E340386A2633}" srcOrd="0" destOrd="0" presId="urn:microsoft.com/office/officeart/2009/3/layout/DescendingProcess"/>
    <dgm:cxn modelId="{16FC783D-5349-244C-B3D0-9D9C7A113752}" type="presOf" srcId="{096D1630-C1F1-D743-9E86-283AA54FE589}" destId="{56275ED1-D6DA-0245-A36D-21D654549C39}" srcOrd="0" destOrd="0" presId="urn:microsoft.com/office/officeart/2009/3/layout/DescendingProcess"/>
    <dgm:cxn modelId="{98AFCBA7-40D4-474B-AD20-31BD48A55944}" type="presOf" srcId="{161B410F-2D4B-5A47-AB81-36CA1887D364}" destId="{0E753333-55DF-ED47-8C49-50A28D778331}" srcOrd="0" destOrd="0" presId="urn:microsoft.com/office/officeart/2009/3/layout/DescendingProcess"/>
    <dgm:cxn modelId="{E05CF979-9B2C-4344-BB6A-BC0752E895F7}" type="presOf" srcId="{77F1DAD3-13A1-7642-A8BD-3BAA8F98B60C}" destId="{6EF44194-53CC-A04F-A962-9E18AF8E376D}" srcOrd="0" destOrd="0" presId="urn:microsoft.com/office/officeart/2009/3/layout/DescendingProcess"/>
    <dgm:cxn modelId="{332E6B32-C046-8546-91A7-CEDDDADA7015}" srcId="{096D1630-C1F1-D743-9E86-283AA54FE589}" destId="{E618D148-67EE-394A-942E-2E47E3A1CF0F}" srcOrd="4" destOrd="0" parTransId="{B9250DEB-245E-6E48-8F29-6D77274C29F1}" sibTransId="{B66B22C3-9162-4449-9942-11C548CB1DCA}"/>
    <dgm:cxn modelId="{017476A5-D299-C648-A141-B9A72FD16955}" type="presOf" srcId="{3EB43361-EEEB-7449-B9A9-38A9929D7EB9}" destId="{67D88BD3-357E-F94B-A1BD-89FE309763CD}" srcOrd="0" destOrd="0" presId="urn:microsoft.com/office/officeart/2009/3/layout/DescendingProcess"/>
    <dgm:cxn modelId="{12DB34E7-F390-0549-8724-1729007B895E}" srcId="{096D1630-C1F1-D743-9E86-283AA54FE589}" destId="{3EB43361-EEEB-7449-B9A9-38A9929D7EB9}" srcOrd="3" destOrd="0" parTransId="{481CC35B-F52B-DE46-8176-E13E3A55F44D}" sibTransId="{85267DF4-72AC-B141-8BFD-03171CDE98C5}"/>
    <dgm:cxn modelId="{37713A7A-F6B1-E447-9DE3-A1F2663E2C64}" type="presOf" srcId="{E618D148-67EE-394A-942E-2E47E3A1CF0F}" destId="{358A9BEF-586A-CA41-ACE2-E3EEE99DACE1}" srcOrd="0" destOrd="0" presId="urn:microsoft.com/office/officeart/2009/3/layout/DescendingProcess"/>
    <dgm:cxn modelId="{3D58B5A3-417B-CC4D-B93F-3CF212D7E9F2}" type="presOf" srcId="{A4083361-02DF-9C4F-B8E9-D4B3854FC594}" destId="{A60C5A2C-F4F6-6342-A78E-607D45AD1B99}" srcOrd="0" destOrd="0" presId="urn:microsoft.com/office/officeart/2009/3/layout/DescendingProcess"/>
    <dgm:cxn modelId="{241394A4-FEC4-684F-8D3E-31D80E5B031E}" type="presOf" srcId="{85267DF4-72AC-B141-8BFD-03171CDE98C5}" destId="{486C22F9-17A5-0A4F-890D-C4ED2AF64480}" srcOrd="0" destOrd="0" presId="urn:microsoft.com/office/officeart/2009/3/layout/DescendingProcess"/>
    <dgm:cxn modelId="{589B3584-5F1F-C94E-B8E8-B0090711CD8C}" srcId="{096D1630-C1F1-D743-9E86-283AA54FE589}" destId="{8493419B-95AB-F044-9C22-70D511EC36ED}" srcOrd="0" destOrd="0" parTransId="{7D0A802B-E2C1-BC4D-ADD1-233C40D1B5B9}" sibTransId="{22DCF200-BFA7-2F49-AE11-AC148D359B16}"/>
    <dgm:cxn modelId="{EFB9ACF0-8C9B-CC41-96B6-4C23C948A2F3}" type="presParOf" srcId="{56275ED1-D6DA-0245-A36D-21D654549C39}" destId="{97D4DD48-C0CA-8341-8A54-5B202A40CFB5}" srcOrd="0" destOrd="0" presId="urn:microsoft.com/office/officeart/2009/3/layout/DescendingProcess"/>
    <dgm:cxn modelId="{AF6E9FE3-D766-FC44-8AFC-0BF4CAF3F66C}" type="presParOf" srcId="{56275ED1-D6DA-0245-A36D-21D654549C39}" destId="{B27F79ED-129A-A14C-B49F-B89120B1232C}" srcOrd="1" destOrd="0" presId="urn:microsoft.com/office/officeart/2009/3/layout/DescendingProcess"/>
    <dgm:cxn modelId="{14699422-17B8-DF4E-BB9D-4BB23DCD0811}" type="presParOf" srcId="{56275ED1-D6DA-0245-A36D-21D654549C39}" destId="{0E753333-55DF-ED47-8C49-50A28D778331}" srcOrd="2" destOrd="0" presId="urn:microsoft.com/office/officeart/2009/3/layout/DescendingProcess"/>
    <dgm:cxn modelId="{0DA43D37-A1D2-8C47-997F-A806DD30A92D}" type="presParOf" srcId="{56275ED1-D6DA-0245-A36D-21D654549C39}" destId="{8EE8D36E-935A-AB4F-9B0D-EFE640084BC8}" srcOrd="3" destOrd="0" presId="urn:microsoft.com/office/officeart/2009/3/layout/DescendingProcess"/>
    <dgm:cxn modelId="{BF7A0A36-DB91-0445-A868-2BF3DD03EF4C}" type="presParOf" srcId="{8EE8D36E-935A-AB4F-9B0D-EFE640084BC8}" destId="{A60C5A2C-F4F6-6342-A78E-607D45AD1B99}" srcOrd="0" destOrd="0" presId="urn:microsoft.com/office/officeart/2009/3/layout/DescendingProcess"/>
    <dgm:cxn modelId="{4CCEE74B-476B-E64A-82EA-E10FA2799421}" type="presParOf" srcId="{56275ED1-D6DA-0245-A36D-21D654549C39}" destId="{DC6CDB3D-A743-7B42-B74D-421D95253328}" srcOrd="4" destOrd="0" presId="urn:microsoft.com/office/officeart/2009/3/layout/DescendingProcess"/>
    <dgm:cxn modelId="{037969AD-8DB5-9948-AA9E-1AFE7DFD7E3C}" type="presParOf" srcId="{56275ED1-D6DA-0245-A36D-21D654549C39}" destId="{19B09B83-DFED-6C4B-8768-0233B06F6EB7}" srcOrd="5" destOrd="0" presId="urn:microsoft.com/office/officeart/2009/3/layout/DescendingProcess"/>
    <dgm:cxn modelId="{BA76B23E-C976-9442-8C5F-1D5F376DBBD7}" type="presParOf" srcId="{19B09B83-DFED-6C4B-8768-0233B06F6EB7}" destId="{6EF44194-53CC-A04F-A962-9E18AF8E376D}" srcOrd="0" destOrd="0" presId="urn:microsoft.com/office/officeart/2009/3/layout/DescendingProcess"/>
    <dgm:cxn modelId="{44FE601A-4265-1D4F-B821-D648AA08520C}" type="presParOf" srcId="{56275ED1-D6DA-0245-A36D-21D654549C39}" destId="{67D88BD3-357E-F94B-A1BD-89FE309763CD}" srcOrd="6" destOrd="0" presId="urn:microsoft.com/office/officeart/2009/3/layout/DescendingProcess"/>
    <dgm:cxn modelId="{AD875581-DD30-8348-B9CF-70337A44FEFB}" type="presParOf" srcId="{56275ED1-D6DA-0245-A36D-21D654549C39}" destId="{C064C198-4836-BD4F-8432-DA69760B6AD0}" srcOrd="7" destOrd="0" presId="urn:microsoft.com/office/officeart/2009/3/layout/DescendingProcess"/>
    <dgm:cxn modelId="{BBF620C5-1C06-AE46-B5AA-F1684D4AC8B7}" type="presParOf" srcId="{C064C198-4836-BD4F-8432-DA69760B6AD0}" destId="{486C22F9-17A5-0A4F-890D-C4ED2AF64480}" srcOrd="0" destOrd="0" presId="urn:microsoft.com/office/officeart/2009/3/layout/DescendingProcess"/>
    <dgm:cxn modelId="{BFFE8276-9FE5-344D-B85A-F6A34CFF95B6}" type="presParOf" srcId="{56275ED1-D6DA-0245-A36D-21D654549C39}" destId="{358A9BEF-586A-CA41-ACE2-E3EEE99DACE1}" srcOrd="8" destOrd="0" presId="urn:microsoft.com/office/officeart/2009/3/layout/DescendingProcess"/>
    <dgm:cxn modelId="{C71FFF34-FE36-D349-8636-B69ABB378681}" type="presParOf" srcId="{56275ED1-D6DA-0245-A36D-21D654549C39}" destId="{B1C6FEA4-C79B-E94B-8247-5F10C0D27F52}" srcOrd="9" destOrd="0" presId="urn:microsoft.com/office/officeart/2009/3/layout/DescendingProcess"/>
    <dgm:cxn modelId="{DB1F1666-EAE6-3B42-A4BF-C7C30B8C5B3B}" type="presParOf" srcId="{B1C6FEA4-C79B-E94B-8247-5F10C0D27F52}" destId="{D63B616D-A3EF-4B43-9AA3-A17D0839A16E}" srcOrd="0" destOrd="0" presId="urn:microsoft.com/office/officeart/2009/3/layout/DescendingProcess"/>
    <dgm:cxn modelId="{F49CE710-2B0B-4C45-AD97-71F37278084F}" type="presParOf" srcId="{56275ED1-D6DA-0245-A36D-21D654549C39}" destId="{01DB211D-3FF9-394C-9E74-E340386A2633}" srcOrd="10"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4DD48-C0CA-8341-8A54-5B202A40CFB5}">
      <dsp:nvSpPr>
        <dsp:cNvPr id="0" name=""/>
        <dsp:cNvSpPr/>
      </dsp:nvSpPr>
      <dsp:spPr>
        <a:xfrm rot="4301630">
          <a:off x="484653" y="1216469"/>
          <a:ext cx="4594597" cy="2924595"/>
        </a:xfrm>
        <a:prstGeom prst="swooshArrow">
          <a:avLst>
            <a:gd name="adj1" fmla="val 16310"/>
            <a:gd name="adj2" fmla="val 31370"/>
          </a:avLst>
        </a:prstGeom>
        <a:noFill/>
        <a:ln>
          <a:noFill/>
        </a:ln>
        <a:effectLst/>
      </dsp:spPr>
      <dsp:style>
        <a:lnRef idx="0">
          <a:scrgbClr r="0" g="0" b="0"/>
        </a:lnRef>
        <a:fillRef idx="3">
          <a:scrgbClr r="0" g="0" b="0"/>
        </a:fillRef>
        <a:effectRef idx="2">
          <a:scrgbClr r="0" g="0" b="0"/>
        </a:effectRef>
        <a:fontRef idx="minor">
          <a:schemeClr val="lt1"/>
        </a:fontRef>
      </dsp:style>
    </dsp:sp>
    <dsp:sp modelId="{A60C5A2C-F4F6-6342-A78E-607D45AD1B99}">
      <dsp:nvSpPr>
        <dsp:cNvPr id="0" name=""/>
        <dsp:cNvSpPr/>
      </dsp:nvSpPr>
      <dsp:spPr>
        <a:xfrm>
          <a:off x="776359" y="1354512"/>
          <a:ext cx="114273" cy="114273"/>
        </a:xfrm>
        <a:prstGeom prst="ellipse">
          <a:avLst/>
        </a:prstGeom>
        <a:noFill/>
        <a:ln>
          <a:noFill/>
        </a:ln>
        <a:effectLst/>
      </dsp:spPr>
      <dsp:style>
        <a:lnRef idx="0">
          <a:scrgbClr r="0" g="0" b="0"/>
        </a:lnRef>
        <a:fillRef idx="3">
          <a:scrgbClr r="0" g="0" b="0"/>
        </a:fillRef>
        <a:effectRef idx="2">
          <a:scrgbClr r="0" g="0" b="0"/>
        </a:effectRef>
        <a:fontRef idx="minor"/>
      </dsp:style>
    </dsp:sp>
    <dsp:sp modelId="{6EF44194-53CC-A04F-A962-9E18AF8E376D}">
      <dsp:nvSpPr>
        <dsp:cNvPr id="0" name=""/>
        <dsp:cNvSpPr/>
      </dsp:nvSpPr>
      <dsp:spPr>
        <a:xfrm flipH="1">
          <a:off x="1446414" y="1874353"/>
          <a:ext cx="64618" cy="65315"/>
        </a:xfrm>
        <a:prstGeom prst="ellipse">
          <a:avLst/>
        </a:prstGeom>
        <a:noFill/>
        <a:ln>
          <a:noFill/>
        </a:ln>
        <a:effectLst/>
      </dsp:spPr>
      <dsp:style>
        <a:lnRef idx="0">
          <a:scrgbClr r="0" g="0" b="0"/>
        </a:lnRef>
        <a:fillRef idx="3">
          <a:scrgbClr r="0" g="0" b="0"/>
        </a:fillRef>
        <a:effectRef idx="2">
          <a:scrgbClr r="0" g="0" b="0"/>
        </a:effectRef>
        <a:fontRef idx="minor"/>
      </dsp:style>
    </dsp:sp>
    <dsp:sp modelId="{486C22F9-17A5-0A4F-890D-C4ED2AF64480}">
      <dsp:nvSpPr>
        <dsp:cNvPr id="0" name=""/>
        <dsp:cNvSpPr/>
      </dsp:nvSpPr>
      <dsp:spPr>
        <a:xfrm>
          <a:off x="2001658" y="2429630"/>
          <a:ext cx="114273" cy="114273"/>
        </a:xfrm>
        <a:prstGeom prst="ellipse">
          <a:avLst/>
        </a:prstGeom>
        <a:noFill/>
        <a:ln>
          <a:noFill/>
        </a:ln>
        <a:effectLst/>
      </dsp:spPr>
      <dsp:style>
        <a:lnRef idx="0">
          <a:scrgbClr r="0" g="0" b="0"/>
        </a:lnRef>
        <a:fillRef idx="3">
          <a:scrgbClr r="0" g="0" b="0"/>
        </a:fillRef>
        <a:effectRef idx="2">
          <a:scrgbClr r="0" g="0" b="0"/>
        </a:effectRef>
        <a:fontRef idx="minor"/>
      </dsp:style>
    </dsp:sp>
    <dsp:sp modelId="{B27F79ED-129A-A14C-B49F-B89120B1232C}">
      <dsp:nvSpPr>
        <dsp:cNvPr id="0" name=""/>
        <dsp:cNvSpPr/>
      </dsp:nvSpPr>
      <dsp:spPr>
        <a:xfrm>
          <a:off x="123305" y="217996"/>
          <a:ext cx="5633492" cy="672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b" anchorCtr="0">
          <a:noAutofit/>
        </a:bodyPr>
        <a:lstStyle/>
        <a:p>
          <a:pPr lvl="0" algn="l" defTabSz="711200">
            <a:lnSpc>
              <a:spcPct val="90000"/>
            </a:lnSpc>
            <a:spcBef>
              <a:spcPct val="0"/>
            </a:spcBef>
            <a:spcAft>
              <a:spcPct val="35000"/>
            </a:spcAft>
          </a:pPr>
          <a:r>
            <a:rPr lang="en-US" sz="1600" b="1" kern="1200" dirty="0" smtClean="0">
              <a:solidFill>
                <a:srgbClr val="C00000"/>
              </a:solidFill>
              <a:latin typeface="PT Sans" charset="-52"/>
              <a:ea typeface="PT Sans" charset="-52"/>
              <a:cs typeface="PT Sans" charset="-52"/>
            </a:rPr>
            <a:t>1. Research</a:t>
          </a:r>
          <a:r>
            <a:rPr lang="en-US" sz="1600" kern="1200" dirty="0" smtClean="0">
              <a:latin typeface="PT Sans" charset="-52"/>
              <a:ea typeface="PT Sans" charset="-52"/>
              <a:cs typeface="PT Sans" charset="-52"/>
            </a:rPr>
            <a:t>: existing metrics - social networks </a:t>
          </a:r>
          <a:r>
            <a:rPr lang="mr-IN" sz="1600" kern="1200" dirty="0" smtClean="0">
              <a:latin typeface="PT Sans" charset="-52"/>
              <a:ea typeface="PT Sans" charset="-52"/>
              <a:cs typeface="PT Sans" charset="-52"/>
            </a:rPr>
            <a:t>–</a:t>
          </a:r>
          <a:endParaRPr lang="en-US" sz="1600" kern="1200" dirty="0" smtClean="0">
            <a:latin typeface="PT Sans" charset="-52"/>
            <a:ea typeface="PT Sans" charset="-52"/>
            <a:cs typeface="PT Sans" charset="-52"/>
          </a:endParaRPr>
        </a:p>
        <a:p>
          <a:pPr lvl="0" algn="l" defTabSz="711200">
            <a:lnSpc>
              <a:spcPct val="90000"/>
            </a:lnSpc>
            <a:spcBef>
              <a:spcPct val="0"/>
            </a:spcBef>
            <a:spcAft>
              <a:spcPct val="35000"/>
            </a:spcAft>
          </a:pPr>
          <a:r>
            <a:rPr lang="en-US" sz="1600" kern="1200" dirty="0" smtClean="0">
              <a:latin typeface="PT Sans" charset="-52"/>
              <a:ea typeface="PT Sans" charset="-52"/>
              <a:cs typeface="PT Sans" charset="-52"/>
            </a:rPr>
            <a:t> pattern recognition</a:t>
          </a:r>
          <a:endParaRPr lang="en-US" sz="1600" kern="1200" dirty="0">
            <a:latin typeface="PT Sans" charset="-52"/>
            <a:ea typeface="PT Sans" charset="-52"/>
            <a:cs typeface="PT Sans" charset="-52"/>
          </a:endParaRPr>
        </a:p>
      </dsp:txBody>
      <dsp:txXfrm>
        <a:off x="123305" y="217996"/>
        <a:ext cx="5633492" cy="672442"/>
      </dsp:txXfrm>
    </dsp:sp>
    <dsp:sp modelId="{0E753333-55DF-ED47-8C49-50A28D778331}">
      <dsp:nvSpPr>
        <dsp:cNvPr id="0" name=""/>
        <dsp:cNvSpPr/>
      </dsp:nvSpPr>
      <dsp:spPr>
        <a:xfrm>
          <a:off x="390700" y="1208149"/>
          <a:ext cx="5029369" cy="415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35000"/>
            </a:spcAft>
          </a:pPr>
          <a:r>
            <a:rPr lang="en-US" sz="1600" b="1" kern="1200" dirty="0" smtClean="0">
              <a:solidFill>
                <a:srgbClr val="FF0000"/>
              </a:solidFill>
              <a:latin typeface="PT Sans" charset="-52"/>
              <a:ea typeface="PT Sans" charset="-52"/>
              <a:cs typeface="PT Sans" charset="-52"/>
            </a:rPr>
            <a:t>2. Analysis</a:t>
          </a:r>
          <a:r>
            <a:rPr lang="en-US" sz="1600" kern="1200" dirty="0" smtClean="0">
              <a:latin typeface="PT Sans" charset="-52"/>
              <a:ea typeface="PT Sans" charset="-52"/>
              <a:cs typeface="PT Sans" charset="-52"/>
            </a:rPr>
            <a:t>: relationships among the metrics </a:t>
          </a:r>
          <a:r>
            <a:rPr lang="mr-IN" sz="1600" kern="1200" dirty="0" smtClean="0">
              <a:latin typeface="PT Sans" charset="-52"/>
              <a:ea typeface="PT Sans" charset="-52"/>
              <a:cs typeface="PT Sans" charset="-52"/>
            </a:rPr>
            <a:t>–</a:t>
          </a:r>
          <a:r>
            <a:rPr lang="en-US" sz="1600" kern="1200" dirty="0" smtClean="0">
              <a:latin typeface="PT Sans" charset="-52"/>
              <a:ea typeface="PT Sans" charset="-52"/>
              <a:cs typeface="PT Sans" charset="-52"/>
            </a:rPr>
            <a:t> </a:t>
          </a:r>
        </a:p>
        <a:p>
          <a:pPr lvl="0" algn="l" defTabSz="711200">
            <a:lnSpc>
              <a:spcPct val="90000"/>
            </a:lnSpc>
            <a:spcBef>
              <a:spcPct val="0"/>
            </a:spcBef>
            <a:spcAft>
              <a:spcPct val="35000"/>
            </a:spcAft>
          </a:pPr>
          <a:r>
            <a:rPr lang="en-US" sz="1600" kern="1200" dirty="0" smtClean="0">
              <a:latin typeface="PT Sans" charset="-52"/>
              <a:ea typeface="PT Sans" charset="-52"/>
              <a:cs typeface="PT Sans" charset="-52"/>
            </a:rPr>
            <a:t>identification of new metrics</a:t>
          </a:r>
          <a:endParaRPr lang="en-US" sz="1600" kern="1200" dirty="0">
            <a:latin typeface="PT Sans" charset="-52"/>
            <a:ea typeface="PT Sans" charset="-52"/>
            <a:cs typeface="PT Sans" charset="-52"/>
          </a:endParaRPr>
        </a:p>
      </dsp:txBody>
      <dsp:txXfrm>
        <a:off x="390700" y="1208149"/>
        <a:ext cx="5029369" cy="415973"/>
      </dsp:txXfrm>
    </dsp:sp>
    <dsp:sp modelId="{DC6CDB3D-A743-7B42-B74D-421D95253328}">
      <dsp:nvSpPr>
        <dsp:cNvPr id="0" name=""/>
        <dsp:cNvSpPr/>
      </dsp:nvSpPr>
      <dsp:spPr>
        <a:xfrm>
          <a:off x="781403" y="1790128"/>
          <a:ext cx="5709849" cy="838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accent4"/>
              </a:solidFill>
              <a:latin typeface="PT Sans" charset="-52"/>
              <a:ea typeface="PT Sans" charset="-52"/>
              <a:cs typeface="PT Sans" charset="-52"/>
            </a:rPr>
            <a:t>3. Software development</a:t>
          </a:r>
          <a:r>
            <a:rPr lang="en-US" sz="1600" kern="1200" dirty="0" smtClean="0">
              <a:latin typeface="PT Sans" charset="-52"/>
              <a:ea typeface="PT Sans" charset="-52"/>
              <a:cs typeface="PT Sans" charset="-52"/>
            </a:rPr>
            <a:t>: creation of models </a:t>
          </a:r>
        </a:p>
        <a:p>
          <a:pPr lvl="0" algn="l" defTabSz="711200">
            <a:lnSpc>
              <a:spcPct val="90000"/>
            </a:lnSpc>
            <a:spcBef>
              <a:spcPct val="0"/>
            </a:spcBef>
            <a:spcAft>
              <a:spcPct val="35000"/>
            </a:spcAft>
          </a:pPr>
          <a:r>
            <a:rPr lang="en-US" sz="1600" kern="1200" dirty="0" smtClean="0">
              <a:latin typeface="PT Sans" charset="-52"/>
              <a:ea typeface="PT Sans" charset="-52"/>
              <a:cs typeface="PT Sans" charset="-52"/>
            </a:rPr>
            <a:t>comprised</a:t>
          </a:r>
          <a:r>
            <a:rPr lang="en-US" sz="1600" kern="1200" baseline="0" dirty="0" smtClean="0">
              <a:latin typeface="PT Sans" charset="-52"/>
              <a:ea typeface="PT Sans" charset="-52"/>
              <a:cs typeface="PT Sans" charset="-52"/>
            </a:rPr>
            <a:t>  of the new metrics and profiles</a:t>
          </a:r>
          <a:endParaRPr lang="en-US" sz="1600" kern="1200" dirty="0">
            <a:latin typeface="PT Sans" charset="-52"/>
            <a:ea typeface="PT Sans" charset="-52"/>
            <a:cs typeface="PT Sans" charset="-52"/>
          </a:endParaRPr>
        </a:p>
      </dsp:txBody>
      <dsp:txXfrm>
        <a:off x="781403" y="1790128"/>
        <a:ext cx="5709849" cy="838707"/>
      </dsp:txXfrm>
    </dsp:sp>
    <dsp:sp modelId="{D63B616D-A3EF-4B43-9AA3-A17D0839A16E}">
      <dsp:nvSpPr>
        <dsp:cNvPr id="0" name=""/>
        <dsp:cNvSpPr/>
      </dsp:nvSpPr>
      <dsp:spPr>
        <a:xfrm>
          <a:off x="2421431" y="3067572"/>
          <a:ext cx="114273" cy="114273"/>
        </a:xfrm>
        <a:prstGeom prst="ellipse">
          <a:avLst/>
        </a:prstGeom>
        <a:noFill/>
        <a:ln>
          <a:noFill/>
        </a:ln>
        <a:effectLst/>
      </dsp:spPr>
      <dsp:style>
        <a:lnRef idx="0">
          <a:scrgbClr r="0" g="0" b="0"/>
        </a:lnRef>
        <a:fillRef idx="3">
          <a:scrgbClr r="0" g="0" b="0"/>
        </a:fillRef>
        <a:effectRef idx="2">
          <a:scrgbClr r="0" g="0" b="0"/>
        </a:effectRef>
        <a:fontRef idx="minor"/>
      </dsp:style>
    </dsp:sp>
    <dsp:sp modelId="{67D88BD3-357E-F94B-A1BD-89FE309763CD}">
      <dsp:nvSpPr>
        <dsp:cNvPr id="0" name=""/>
        <dsp:cNvSpPr/>
      </dsp:nvSpPr>
      <dsp:spPr>
        <a:xfrm flipH="1">
          <a:off x="453752" y="2712296"/>
          <a:ext cx="5326508" cy="62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35000"/>
            </a:spcAft>
          </a:pPr>
          <a:r>
            <a:rPr lang="en-US" sz="1600" b="1" kern="1200" dirty="0" smtClean="0">
              <a:solidFill>
                <a:srgbClr val="0070C0"/>
              </a:solidFill>
              <a:latin typeface="PT Sans" charset="-52"/>
              <a:ea typeface="PT Sans" charset="-52"/>
              <a:cs typeface="PT Sans" charset="-52"/>
            </a:rPr>
            <a:t>4. Testing</a:t>
          </a:r>
          <a:r>
            <a:rPr lang="en-US" sz="1600" kern="1200" dirty="0" smtClean="0">
              <a:latin typeface="PT Sans" charset="-52"/>
              <a:ea typeface="PT Sans" charset="-52"/>
              <a:cs typeface="PT Sans" charset="-52"/>
            </a:rPr>
            <a:t>: creation</a:t>
          </a:r>
          <a:r>
            <a:rPr lang="en-US" sz="1600" kern="1200" baseline="0" dirty="0" smtClean="0">
              <a:latin typeface="PT Sans" charset="-52"/>
              <a:ea typeface="PT Sans" charset="-52"/>
              <a:cs typeface="PT Sans" charset="-52"/>
            </a:rPr>
            <a:t> of different case studies - application </a:t>
          </a:r>
        </a:p>
        <a:p>
          <a:pPr lvl="0" algn="l" defTabSz="711200">
            <a:lnSpc>
              <a:spcPct val="90000"/>
            </a:lnSpc>
            <a:spcBef>
              <a:spcPct val="0"/>
            </a:spcBef>
            <a:spcAft>
              <a:spcPct val="35000"/>
            </a:spcAft>
          </a:pPr>
          <a:r>
            <a:rPr lang="en-US" sz="1600" kern="1200" baseline="0" dirty="0" smtClean="0">
              <a:latin typeface="PT Sans" charset="-52"/>
              <a:ea typeface="PT Sans" charset="-52"/>
              <a:cs typeface="PT Sans" charset="-52"/>
            </a:rPr>
            <a:t>of the software </a:t>
          </a:r>
          <a:r>
            <a:rPr lang="mr-IN" sz="1600" kern="1200" baseline="0" dirty="0" smtClean="0">
              <a:latin typeface="PT Sans" charset="-52"/>
              <a:ea typeface="PT Sans" charset="-52"/>
              <a:cs typeface="PT Sans" charset="-52"/>
            </a:rPr>
            <a:t>–</a:t>
          </a:r>
          <a:r>
            <a:rPr lang="en-US" sz="1600" kern="1200" baseline="0" dirty="0" smtClean="0">
              <a:latin typeface="PT Sans" charset="-52"/>
              <a:ea typeface="PT Sans" charset="-52"/>
              <a:cs typeface="PT Sans" charset="-52"/>
            </a:rPr>
            <a:t> validation of results                     </a:t>
          </a:r>
          <a:endParaRPr lang="en-US" sz="1600" kern="1200" dirty="0">
            <a:latin typeface="PT Sans" charset="-52"/>
            <a:ea typeface="PT Sans" charset="-52"/>
            <a:cs typeface="PT Sans" charset="-52"/>
          </a:endParaRPr>
        </a:p>
      </dsp:txBody>
      <dsp:txXfrm>
        <a:off x="453752" y="2712296"/>
        <a:ext cx="5326508" cy="624333"/>
      </dsp:txXfrm>
    </dsp:sp>
    <dsp:sp modelId="{358A9BEF-586A-CA41-ACE2-E3EEE99DACE1}">
      <dsp:nvSpPr>
        <dsp:cNvPr id="0" name=""/>
        <dsp:cNvSpPr/>
      </dsp:nvSpPr>
      <dsp:spPr>
        <a:xfrm flipH="1">
          <a:off x="126123" y="3541958"/>
          <a:ext cx="3863544" cy="838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35000"/>
            </a:spcAft>
          </a:pPr>
          <a:r>
            <a:rPr lang="en-US" sz="1600" b="1" i="0" kern="1200" dirty="0" smtClean="0">
              <a:solidFill>
                <a:schemeClr val="accent1">
                  <a:lumMod val="50000"/>
                </a:schemeClr>
              </a:solidFill>
              <a:latin typeface="PT Sans" charset="-52"/>
              <a:ea typeface="PT Sans" charset="-52"/>
              <a:cs typeface="PT Sans" charset="-52"/>
            </a:rPr>
            <a:t>5. Interpretation</a:t>
          </a:r>
          <a:r>
            <a:rPr lang="en-US" sz="1600" b="0" i="0" kern="1200" dirty="0" smtClean="0">
              <a:latin typeface="PT Sans" charset="-52"/>
              <a:ea typeface="PT Sans" charset="-52"/>
              <a:cs typeface="PT Sans" charset="-52"/>
            </a:rPr>
            <a:t>: Measurement</a:t>
          </a:r>
          <a:r>
            <a:rPr lang="en-US" sz="1600" b="0" i="0" kern="1200" baseline="0" dirty="0" smtClean="0">
              <a:latin typeface="PT Sans" charset="-52"/>
              <a:ea typeface="PT Sans" charset="-52"/>
              <a:cs typeface="PT Sans" charset="-52"/>
            </a:rPr>
            <a:t> of the success </a:t>
          </a:r>
          <a:r>
            <a:rPr lang="mr-IN" sz="1600" b="0" i="0" kern="1200" baseline="0" dirty="0" smtClean="0">
              <a:latin typeface="PT Sans" charset="-52"/>
              <a:ea typeface="PT Sans" charset="-52"/>
              <a:cs typeface="PT Sans" charset="-52"/>
            </a:rPr>
            <a:t>–</a:t>
          </a:r>
          <a:r>
            <a:rPr lang="en-US" sz="1600" b="0" i="0" kern="1200" baseline="0" dirty="0" smtClean="0">
              <a:latin typeface="PT Sans" charset="-52"/>
              <a:ea typeface="PT Sans" charset="-52"/>
              <a:cs typeface="PT Sans" charset="-52"/>
            </a:rPr>
            <a:t> </a:t>
          </a:r>
          <a:r>
            <a:rPr lang="en-US" sz="1600" b="0" i="0" kern="1200" dirty="0" smtClean="0">
              <a:latin typeface="PT Sans" charset="-52"/>
              <a:ea typeface="PT Sans" charset="-52"/>
              <a:cs typeface="PT Sans" charset="-52"/>
            </a:rPr>
            <a:t>Documentation </a:t>
          </a:r>
          <a:endParaRPr lang="en-US" sz="1600" b="0" i="0" kern="1200" dirty="0">
            <a:latin typeface="PT Sans" charset="-52"/>
            <a:ea typeface="PT Sans" charset="-52"/>
            <a:cs typeface="PT Sans" charset="-52"/>
          </a:endParaRPr>
        </a:p>
      </dsp:txBody>
      <dsp:txXfrm>
        <a:off x="126123" y="3541958"/>
        <a:ext cx="3863544" cy="838707"/>
      </dsp:txXfrm>
    </dsp:sp>
    <dsp:sp modelId="{01DB211D-3FF9-394C-9E74-E340386A2633}">
      <dsp:nvSpPr>
        <dsp:cNvPr id="0" name=""/>
        <dsp:cNvSpPr/>
      </dsp:nvSpPr>
      <dsp:spPr>
        <a:xfrm flipH="1">
          <a:off x="-2861833" y="4265003"/>
          <a:ext cx="12234195" cy="838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lvl="0" algn="ctr" defTabSz="2222500">
            <a:lnSpc>
              <a:spcPct val="90000"/>
            </a:lnSpc>
            <a:spcBef>
              <a:spcPct val="0"/>
            </a:spcBef>
            <a:spcAft>
              <a:spcPct val="35000"/>
            </a:spcAft>
          </a:pPr>
          <a:endParaRPr lang="en-US" sz="5000" kern="1200" dirty="0"/>
        </a:p>
      </dsp:txBody>
      <dsp:txXfrm>
        <a:off x="-2861833" y="4265003"/>
        <a:ext cx="12234195" cy="838707"/>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CC297-4B42-6346-9354-F295745D4432}" type="datetimeFigureOut">
              <a:rPr lang="en-US" smtClean="0"/>
              <a:t>4/2/17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124DFE-C6C2-4442-8F6A-8D74258BDD7C}" type="slidenum">
              <a:rPr lang="en-US" smtClean="0"/>
              <a:t>‹#›</a:t>
            </a:fld>
            <a:endParaRPr lang="en-US"/>
          </a:p>
        </p:txBody>
      </p:sp>
    </p:spTree>
    <p:extLst>
      <p:ext uri="{BB962C8B-B14F-4D97-AF65-F5344CB8AC3E}">
        <p14:creationId xmlns:p14="http://schemas.microsoft.com/office/powerpoint/2010/main" val="86800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Person1: Welcome everyone, we will present you today what is about the</a:t>
            </a:r>
            <a:r>
              <a:rPr lang="en-US" baseline="0" dirty="0" smtClean="0"/>
              <a:t> proposal dissertation that we undertook with title software development insights.</a:t>
            </a:r>
            <a:endParaRPr lang="en-US" dirty="0"/>
          </a:p>
        </p:txBody>
      </p:sp>
      <p:sp>
        <p:nvSpPr>
          <p:cNvPr id="4" name="Slide Number Placeholder 3"/>
          <p:cNvSpPr>
            <a:spLocks noGrp="1"/>
          </p:cNvSpPr>
          <p:nvPr>
            <p:ph type="sldNum" sz="quarter" idx="10"/>
          </p:nvPr>
        </p:nvSpPr>
        <p:spPr/>
        <p:txBody>
          <a:bodyPr/>
          <a:lstStyle/>
          <a:p>
            <a:fld id="{33124DFE-C6C2-4442-8F6A-8D74258BDD7C}" type="slidenum">
              <a:rPr lang="en-US" smtClean="0"/>
              <a:t>0</a:t>
            </a:fld>
            <a:endParaRPr lang="en-US"/>
          </a:p>
        </p:txBody>
      </p:sp>
    </p:spTree>
    <p:extLst>
      <p:ext uri="{BB962C8B-B14F-4D97-AF65-F5344CB8AC3E}">
        <p14:creationId xmlns:p14="http://schemas.microsoft.com/office/powerpoint/2010/main" val="23362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Person1: The increasing use of open-source software coupled with the expanding of open-source community reflects the importance of open-source development and is no longer being ignored by software engineering researchers. </a:t>
            </a:r>
            <a:r>
              <a:rPr lang="en-US" sz="1200" kern="1200" dirty="0" smtClean="0">
                <a:solidFill>
                  <a:schemeClr val="tx1"/>
                </a:solidFill>
                <a:effectLst/>
                <a:latin typeface="+mn-lt"/>
                <a:ea typeface="+mn-ea"/>
                <a:cs typeface="+mn-cs"/>
              </a:rPr>
              <a:t>There are</a:t>
            </a:r>
            <a:r>
              <a:rPr lang="en-GB" sz="1200" kern="1200" dirty="0" smtClean="0">
                <a:solidFill>
                  <a:schemeClr val="tx1"/>
                </a:solidFill>
                <a:effectLst/>
                <a:latin typeface="+mn-lt"/>
                <a:ea typeface="+mn-ea"/>
                <a:cs typeface="+mn-cs"/>
              </a:rPr>
              <a:t> software metrics that measure the maintainability and the overall quality</a:t>
            </a:r>
            <a:r>
              <a:rPr lang="en-GB" dirty="0" smtClean="0">
                <a:effectLst/>
              </a:rPr>
              <a:t> of a software,</a:t>
            </a:r>
            <a:r>
              <a:rPr lang="en-GB" baseline="0" dirty="0" smtClean="0">
                <a:effectLst/>
              </a:rPr>
              <a:t> </a:t>
            </a:r>
            <a:r>
              <a:rPr lang="en-GB" sz="1200" kern="1200" dirty="0" smtClean="0">
                <a:solidFill>
                  <a:schemeClr val="tx1"/>
                </a:solidFill>
                <a:effectLst/>
                <a:latin typeface="+mn-lt"/>
                <a:ea typeface="+mn-ea"/>
                <a:cs typeface="+mn-cs"/>
              </a:rPr>
              <a:t>the problem here is that they do not reveal much about the team that built the source code and furthermore the different profiles of people that make this team.</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r>
              <a:rPr lang="en-US" dirty="0" smtClean="0"/>
              <a:t>Person2: From the other side, as far as the software metrics that </a:t>
            </a:r>
            <a:r>
              <a:rPr lang="en-GB" sz="1200" kern="1200" dirty="0" smtClean="0">
                <a:solidFill>
                  <a:schemeClr val="tx1"/>
                </a:solidFill>
                <a:effectLst/>
                <a:latin typeface="+mn-lt"/>
                <a:ea typeface="+mn-ea"/>
                <a:cs typeface="+mn-cs"/>
              </a:rPr>
              <a:t>quantify, profile and compare individual contributions are concerned</a:t>
            </a:r>
            <a:r>
              <a:rPr lang="en-US" baseline="0" dirty="0" smtClean="0"/>
              <a:t> we are still in the dark. </a:t>
            </a:r>
            <a:r>
              <a:rPr lang="en-GB" baseline="0" dirty="0" smtClean="0">
                <a:effectLst/>
              </a:rPr>
              <a:t>This happens because </a:t>
            </a:r>
            <a:r>
              <a:rPr lang="en-GB" sz="1200" kern="1200" baseline="0" dirty="0" smtClean="0">
                <a:solidFill>
                  <a:schemeClr val="tx1"/>
                </a:solidFill>
                <a:effectLst/>
                <a:latin typeface="+mn-lt"/>
                <a:ea typeface="+mn-ea"/>
                <a:cs typeface="+mn-cs"/>
              </a:rPr>
              <a:t>i</a:t>
            </a:r>
            <a:r>
              <a:rPr lang="en-GB" sz="1200" kern="1200" dirty="0" smtClean="0">
                <a:solidFill>
                  <a:schemeClr val="tx1"/>
                </a:solidFill>
                <a:effectLst/>
                <a:latin typeface="+mn-lt"/>
                <a:ea typeface="+mn-ea"/>
                <a:cs typeface="+mn-cs"/>
              </a:rPr>
              <a:t>t is challenging to search large software systems that are built over time by people making incremental changes and gain insight into the development process. The assumption here is that many different team member types are required for a long-running software project, but we do not have a clear understanding of what these types are. As such, we want to enumerate the different activities and traits of developers.</a:t>
            </a:r>
          </a:p>
        </p:txBody>
      </p:sp>
      <p:sp>
        <p:nvSpPr>
          <p:cNvPr id="4" name="Slide Number Placeholder 3"/>
          <p:cNvSpPr>
            <a:spLocks noGrp="1"/>
          </p:cNvSpPr>
          <p:nvPr>
            <p:ph type="sldNum" sz="quarter" idx="10"/>
          </p:nvPr>
        </p:nvSpPr>
        <p:spPr/>
        <p:txBody>
          <a:bodyPr/>
          <a:lstStyle/>
          <a:p>
            <a:fld id="{33124DFE-C6C2-4442-8F6A-8D74258BDD7C}" type="slidenum">
              <a:rPr lang="en-US" smtClean="0"/>
              <a:t>1</a:t>
            </a:fld>
            <a:endParaRPr lang="en-US"/>
          </a:p>
        </p:txBody>
      </p:sp>
    </p:spTree>
    <p:extLst>
      <p:ext uri="{BB962C8B-B14F-4D97-AF65-F5344CB8AC3E}">
        <p14:creationId xmlns:p14="http://schemas.microsoft.com/office/powerpoint/2010/main" val="72442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Person1:</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There</a:t>
            </a:r>
            <a:r>
              <a:rPr lang="en-GB" sz="1200" kern="1200" baseline="0" dirty="0" smtClean="0">
                <a:solidFill>
                  <a:schemeClr val="tx1"/>
                </a:solidFill>
                <a:effectLst/>
                <a:latin typeface="+mn-lt"/>
                <a:ea typeface="+mn-ea"/>
                <a:cs typeface="+mn-cs"/>
              </a:rPr>
              <a:t> are m</a:t>
            </a:r>
            <a:r>
              <a:rPr lang="en-GB" sz="1200" kern="1200" dirty="0" smtClean="0">
                <a:solidFill>
                  <a:schemeClr val="tx1"/>
                </a:solidFill>
                <a:effectLst/>
                <a:latin typeface="+mn-lt"/>
                <a:ea typeface="+mn-ea"/>
                <a:cs typeface="+mn-cs"/>
              </a:rPr>
              <a:t>etrics in the existing literature that make a general classification,</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dividing developers into two groups. From the existing</a:t>
            </a:r>
            <a:r>
              <a:rPr lang="en-GB" sz="1200" kern="1200" baseline="0" dirty="0" smtClean="0">
                <a:solidFill>
                  <a:schemeClr val="tx1"/>
                </a:solidFill>
                <a:effectLst/>
                <a:latin typeface="+mn-lt"/>
                <a:ea typeface="+mn-ea"/>
                <a:cs typeface="+mn-cs"/>
              </a:rPr>
              <a:t> work </a:t>
            </a:r>
            <a:r>
              <a:rPr lang="en-GB" sz="1200" kern="1200" dirty="0" smtClean="0">
                <a:solidFill>
                  <a:schemeClr val="tx1"/>
                </a:solidFill>
                <a:effectLst/>
                <a:latin typeface="+mn-lt"/>
                <a:ea typeface="+mn-ea"/>
                <a:cs typeface="+mn-cs"/>
              </a:rPr>
              <a:t>we have good signs that involving networks in our research will help to find the appropriate metrics,</a:t>
            </a:r>
            <a:r>
              <a:rPr lang="en-GB" sz="1200" kern="1200" baseline="0" dirty="0" smtClean="0">
                <a:solidFill>
                  <a:schemeClr val="tx1"/>
                </a:solidFill>
                <a:effectLst/>
                <a:latin typeface="+mn-lt"/>
                <a:ea typeface="+mn-ea"/>
                <a:cs typeface="+mn-cs"/>
              </a:rPr>
              <a:t> as</a:t>
            </a:r>
            <a:r>
              <a:rPr lang="en-GB" sz="1200" kern="1200" dirty="0" smtClean="0">
                <a:solidFill>
                  <a:schemeClr val="tx1"/>
                </a:solidFill>
                <a:effectLst/>
                <a:latin typeface="+mn-lt"/>
                <a:ea typeface="+mn-ea"/>
                <a:cs typeface="+mn-cs"/>
              </a:rPr>
              <a:t> from</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 social networks we can extract meaningful information from the interaction between the individuals.</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Also,</a:t>
            </a:r>
            <a:r>
              <a:rPr lang="en-GB" sz="1200" kern="1200" baseline="0" dirty="0" smtClean="0">
                <a:solidFill>
                  <a:schemeClr val="tx1"/>
                </a:solidFill>
                <a:effectLst/>
                <a:latin typeface="+mn-lt"/>
                <a:ea typeface="+mn-ea"/>
                <a:cs typeface="+mn-cs"/>
              </a:rPr>
              <a:t> t</a:t>
            </a:r>
            <a:r>
              <a:rPr lang="en-GB" sz="1200" kern="1200" dirty="0" smtClean="0">
                <a:solidFill>
                  <a:schemeClr val="tx1"/>
                </a:solidFill>
                <a:effectLst/>
                <a:latin typeface="+mn-lt"/>
                <a:ea typeface="+mn-ea"/>
                <a:cs typeface="+mn-cs"/>
              </a:rPr>
              <a:t>hat neat counted-variables seem</a:t>
            </a:r>
            <a:r>
              <a:rPr lang="en-GB" sz="1200" kern="1200" baseline="0" dirty="0" smtClean="0">
                <a:solidFill>
                  <a:schemeClr val="tx1"/>
                </a:solidFill>
                <a:effectLst/>
                <a:latin typeface="+mn-lt"/>
                <a:ea typeface="+mn-ea"/>
                <a:cs typeface="+mn-cs"/>
              </a:rPr>
              <a:t> to be useless </a:t>
            </a:r>
            <a:r>
              <a:rPr lang="en-GB" sz="1200" kern="1200" dirty="0" smtClean="0">
                <a:solidFill>
                  <a:schemeClr val="tx1"/>
                </a:solidFill>
                <a:effectLst/>
                <a:latin typeface="+mn-lt"/>
                <a:ea typeface="+mn-ea"/>
                <a:cs typeface="+mn-cs"/>
              </a:rPr>
              <a:t>for building the profile of the people that have contributed in a source code. Lastly,</a:t>
            </a:r>
            <a:r>
              <a:rPr lang="en-GB" sz="1200" kern="1200" baseline="0" dirty="0" smtClean="0">
                <a:solidFill>
                  <a:schemeClr val="tx1"/>
                </a:solidFill>
                <a:effectLst/>
                <a:latin typeface="+mn-lt"/>
                <a:ea typeface="+mn-ea"/>
                <a:cs typeface="+mn-cs"/>
              </a:rPr>
              <a:t> t</a:t>
            </a:r>
            <a:r>
              <a:rPr lang="en-GB" sz="1200" kern="1200" dirty="0" smtClean="0">
                <a:solidFill>
                  <a:schemeClr val="tx1"/>
                </a:solidFill>
                <a:effectLst/>
                <a:latin typeface="+mn-lt"/>
                <a:ea typeface="+mn-ea"/>
                <a:cs typeface="+mn-cs"/>
              </a:rPr>
              <a:t>he different tools that have been</a:t>
            </a:r>
            <a:r>
              <a:rPr lang="en-GB" sz="1200" kern="1200" baseline="0" dirty="0" smtClean="0">
                <a:solidFill>
                  <a:schemeClr val="tx1"/>
                </a:solidFill>
                <a:effectLst/>
                <a:latin typeface="+mn-lt"/>
                <a:ea typeface="+mn-ea"/>
                <a:cs typeface="+mn-cs"/>
              </a:rPr>
              <a:t> used </a:t>
            </a:r>
            <a:r>
              <a:rPr lang="en-GB" sz="1200" kern="1200" dirty="0" smtClean="0">
                <a:solidFill>
                  <a:schemeClr val="tx1"/>
                </a:solidFill>
                <a:effectLst/>
                <a:latin typeface="+mn-lt"/>
                <a:ea typeface="+mn-ea"/>
                <a:cs typeface="+mn-cs"/>
              </a:rPr>
              <a:t>and the way of setting questions for the social analysis and the key developers’ characteristics in previous</a:t>
            </a:r>
            <a:r>
              <a:rPr lang="en-GB" sz="1200" kern="1200" baseline="0" dirty="0" smtClean="0">
                <a:solidFill>
                  <a:schemeClr val="tx1"/>
                </a:solidFill>
                <a:effectLst/>
                <a:latin typeface="+mn-lt"/>
                <a:ea typeface="+mn-ea"/>
                <a:cs typeface="+mn-cs"/>
              </a:rPr>
              <a:t> papers are a useful start for us in our research and analysis.</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3124DFE-C6C2-4442-8F6A-8D74258BDD7C}" type="slidenum">
              <a:rPr lang="en-US" smtClean="0"/>
              <a:t>2</a:t>
            </a:fld>
            <a:endParaRPr lang="en-US"/>
          </a:p>
        </p:txBody>
      </p:sp>
    </p:spTree>
    <p:extLst>
      <p:ext uri="{BB962C8B-B14F-4D97-AF65-F5344CB8AC3E}">
        <p14:creationId xmlns:p14="http://schemas.microsoft.com/office/powerpoint/2010/main" val="428942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Person1: From</a:t>
            </a:r>
            <a:r>
              <a:rPr lang="en-US" baseline="0" dirty="0" smtClean="0"/>
              <a:t> Conway’s law that supports that there is an homomorphism between a software system and the structure of the organization that built it, we understand why it is important to business to gain insights in the software development. The new metrics that we want to discover will </a:t>
            </a:r>
            <a:r>
              <a:rPr lang="en-GB" sz="1200" kern="1200" dirty="0" smtClean="0">
                <a:solidFill>
                  <a:schemeClr val="tx1"/>
                </a:solidFill>
                <a:effectLst/>
                <a:latin typeface="+mn-lt"/>
                <a:ea typeface="+mn-ea"/>
                <a:cs typeface="+mn-cs"/>
              </a:rPr>
              <a:t>effectively aid the managers to decide according to the different project’s collaborative dynamics what will be the balance of a team, the capacity and the allocation.  Plus, in an individual level, every programmer will be able to understand how he contributed as part of the overall team and improve his work comparing it with his peers. </a:t>
            </a:r>
          </a:p>
          <a:p>
            <a:endParaRPr lang="en-US" dirty="0"/>
          </a:p>
        </p:txBody>
      </p:sp>
      <p:sp>
        <p:nvSpPr>
          <p:cNvPr id="4" name="Slide Number Placeholder 3"/>
          <p:cNvSpPr>
            <a:spLocks noGrp="1"/>
          </p:cNvSpPr>
          <p:nvPr>
            <p:ph type="sldNum" sz="quarter" idx="10"/>
          </p:nvPr>
        </p:nvSpPr>
        <p:spPr/>
        <p:txBody>
          <a:bodyPr/>
          <a:lstStyle/>
          <a:p>
            <a:fld id="{33124DFE-C6C2-4442-8F6A-8D74258BDD7C}" type="slidenum">
              <a:rPr lang="en-US" smtClean="0"/>
              <a:t>3</a:t>
            </a:fld>
            <a:endParaRPr lang="en-US"/>
          </a:p>
        </p:txBody>
      </p:sp>
    </p:spTree>
    <p:extLst>
      <p:ext uri="{BB962C8B-B14F-4D97-AF65-F5344CB8AC3E}">
        <p14:creationId xmlns:p14="http://schemas.microsoft.com/office/powerpoint/2010/main" val="40711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Person1: </a:t>
            </a:r>
            <a:r>
              <a:rPr lang="en-GB" sz="1200" kern="1200" dirty="0" smtClean="0">
                <a:solidFill>
                  <a:schemeClr val="tx1"/>
                </a:solidFill>
                <a:effectLst/>
                <a:latin typeface="+mn-lt"/>
                <a:ea typeface="+mn-ea"/>
                <a:cs typeface="+mn-cs"/>
              </a:rPr>
              <a:t>Academically, there is this gap in the literature: there are no papers that propose this kind of metrics or software that gives them. As such, there is scope in</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this project to introduce and ground new software metrics which capture individual contributions to a project. In addition, we are going to build software for it.</a:t>
            </a:r>
          </a:p>
        </p:txBody>
      </p:sp>
      <p:sp>
        <p:nvSpPr>
          <p:cNvPr id="4" name="Slide Number Placeholder 3"/>
          <p:cNvSpPr>
            <a:spLocks noGrp="1"/>
          </p:cNvSpPr>
          <p:nvPr>
            <p:ph type="sldNum" sz="quarter" idx="10"/>
          </p:nvPr>
        </p:nvSpPr>
        <p:spPr/>
        <p:txBody>
          <a:bodyPr/>
          <a:lstStyle/>
          <a:p>
            <a:fld id="{33124DFE-C6C2-4442-8F6A-8D74258BDD7C}" type="slidenum">
              <a:rPr lang="en-US" smtClean="0"/>
              <a:t>4</a:t>
            </a:fld>
            <a:endParaRPr lang="en-US"/>
          </a:p>
        </p:txBody>
      </p:sp>
    </p:spTree>
    <p:extLst>
      <p:ext uri="{BB962C8B-B14F-4D97-AF65-F5344CB8AC3E}">
        <p14:creationId xmlns:p14="http://schemas.microsoft.com/office/powerpoint/2010/main" val="594191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Person2: The new metrics that we are going to investigate are: </a:t>
            </a:r>
          </a:p>
          <a:p>
            <a:r>
              <a:rPr lang="en-GB" sz="1200" kern="1200" dirty="0" smtClean="0">
                <a:solidFill>
                  <a:schemeClr val="tx1"/>
                </a:solidFill>
                <a:effectLst/>
                <a:latin typeface="+mn-lt"/>
                <a:ea typeface="+mn-ea"/>
                <a:cs typeface="+mn-cs"/>
              </a:rPr>
              <a:t>- Ratio of "import" </a:t>
            </a:r>
            <a:r>
              <a:rPr lang="en-GB" sz="1200" kern="1200" dirty="0" smtClean="0">
                <a:solidFill>
                  <a:schemeClr val="tx1"/>
                </a:solidFill>
                <a:effectLst/>
                <a:latin typeface="+mn-lt"/>
                <a:ea typeface="+mn-ea"/>
                <a:cs typeface="+mn-cs"/>
              </a:rPr>
              <a:t>statements/library/API </a:t>
            </a:r>
            <a:r>
              <a:rPr lang="en-GB" sz="1200" kern="1200" dirty="0" smtClean="0">
                <a:solidFill>
                  <a:schemeClr val="tx1"/>
                </a:solidFill>
                <a:effectLst/>
                <a:latin typeface="+mn-lt"/>
                <a:ea typeface="+mn-ea"/>
                <a:cs typeface="+mn-cs"/>
              </a:rPr>
              <a:t>calls to new code </a:t>
            </a:r>
            <a:r>
              <a:rPr lang="en-GB" sz="1200" kern="1200" dirty="0" smtClean="0">
                <a:solidFill>
                  <a:schemeClr val="tx1"/>
                </a:solidFill>
                <a:effectLst/>
                <a:latin typeface="+mn-lt"/>
                <a:ea typeface="+mn-ea"/>
                <a:cs typeface="+mn-cs"/>
              </a:rPr>
              <a:t>(and which of them reused or</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from </a:t>
            </a:r>
            <a:r>
              <a:rPr lang="en-GB" sz="1200" kern="1200" dirty="0" smtClean="0">
                <a:solidFill>
                  <a:schemeClr val="tx1"/>
                </a:solidFill>
                <a:effectLst/>
                <a:latin typeface="+mn-lt"/>
                <a:ea typeface="+mn-ea"/>
                <a:cs typeface="+mn-cs"/>
              </a:rPr>
              <a:t>wrote </a:t>
            </a:r>
            <a:r>
              <a:rPr lang="en-GB" sz="1200" kern="1200" dirty="0" smtClean="0">
                <a:solidFill>
                  <a:schemeClr val="tx1"/>
                </a:solidFill>
                <a:effectLst/>
                <a:latin typeface="+mn-lt"/>
                <a:ea typeface="+mn-ea"/>
                <a:cs typeface="+mn-cs"/>
              </a:rPr>
              <a:t>from scratch)</a:t>
            </a:r>
          </a:p>
          <a:p>
            <a:r>
              <a:rPr lang="en-GB" sz="1200" kern="1200" dirty="0" smtClean="0">
                <a:solidFill>
                  <a:schemeClr val="tx1"/>
                </a:solidFill>
                <a:effectLst/>
                <a:latin typeface="+mn-lt"/>
                <a:ea typeface="+mn-ea"/>
                <a:cs typeface="+mn-cs"/>
              </a:rPr>
              <a:t>- Amount of code added (new functionality), deleted (compaction) or</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modified (bug fixing/complexity reduction)</a:t>
            </a:r>
          </a:p>
          <a:p>
            <a:r>
              <a:rPr lang="en-GB" sz="1200" kern="1200" dirty="0" smtClean="0">
                <a:solidFill>
                  <a:schemeClr val="tx1"/>
                </a:solidFill>
                <a:effectLst/>
                <a:latin typeface="+mn-lt"/>
                <a:ea typeface="+mn-ea"/>
                <a:cs typeface="+mn-cs"/>
              </a:rPr>
              <a:t>- Uniqueness/variability of code (how much novelty is produced)</a:t>
            </a:r>
          </a:p>
          <a:p>
            <a:pPr marL="171450" indent="-171450">
              <a:buFontTx/>
              <a:buChar char="-"/>
            </a:pPr>
            <a:r>
              <a:rPr lang="en-GB" sz="1200" kern="1200" dirty="0" smtClean="0">
                <a:solidFill>
                  <a:schemeClr val="tx1"/>
                </a:solidFill>
                <a:effectLst/>
                <a:latin typeface="+mn-lt"/>
                <a:ea typeface="+mn-ea"/>
                <a:cs typeface="+mn-cs"/>
              </a:rPr>
              <a:t>Ratio of new code to rewritten code (grow vs prune)</a:t>
            </a:r>
          </a:p>
          <a:p>
            <a:pPr marL="171450" indent="-171450">
              <a:buFontTx/>
              <a:buChar char="-"/>
            </a:pP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From these metrics we hope to be able to show:</a:t>
            </a:r>
          </a:p>
          <a:p>
            <a:r>
              <a:rPr lang="en-GB" sz="1200" kern="1200" dirty="0" smtClean="0">
                <a:solidFill>
                  <a:schemeClr val="tx1"/>
                </a:solidFill>
                <a:effectLst/>
                <a:latin typeface="+mn-lt"/>
                <a:ea typeface="+mn-ea"/>
                <a:cs typeface="+mn-cs"/>
              </a:rPr>
              <a:t>- how much does a person’s development pattern change over time</a:t>
            </a:r>
          </a:p>
          <a:p>
            <a:r>
              <a:rPr lang="en-GB" sz="1200" kern="1200" dirty="0" smtClean="0">
                <a:solidFill>
                  <a:schemeClr val="tx1"/>
                </a:solidFill>
                <a:effectLst/>
                <a:latin typeface="+mn-lt"/>
                <a:ea typeface="+mn-ea"/>
                <a:cs typeface="+mn-cs"/>
              </a:rPr>
              <a:t>- which metrics are correlated</a:t>
            </a:r>
          </a:p>
          <a:p>
            <a:r>
              <a:rPr lang="en-GB" sz="1200" kern="1200" dirty="0" smtClean="0">
                <a:solidFill>
                  <a:schemeClr val="tx1"/>
                </a:solidFill>
                <a:effectLst/>
                <a:latin typeface="+mn-lt"/>
                <a:ea typeface="+mn-ea"/>
                <a:cs typeface="+mn-cs"/>
              </a:rPr>
              <a:t>- an individual's "learning agility" - how quickly or frequently </a:t>
            </a:r>
            <a:r>
              <a:rPr lang="en-GB" sz="1200" kern="1200" dirty="0" smtClean="0">
                <a:solidFill>
                  <a:schemeClr val="tx1"/>
                </a:solidFill>
                <a:effectLst/>
                <a:latin typeface="+mn-lt"/>
                <a:ea typeface="+mn-ea"/>
                <a:cs typeface="+mn-cs"/>
              </a:rPr>
              <a:t>do</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they </a:t>
            </a:r>
            <a:r>
              <a:rPr lang="en-GB" sz="1200" kern="1200" dirty="0" smtClean="0">
                <a:solidFill>
                  <a:schemeClr val="tx1"/>
                </a:solidFill>
                <a:effectLst/>
                <a:latin typeface="+mn-lt"/>
                <a:ea typeface="+mn-ea"/>
                <a:cs typeface="+mn-cs"/>
              </a:rPr>
              <a:t>modify or interact with unseen code</a:t>
            </a:r>
          </a:p>
        </p:txBody>
      </p:sp>
      <p:sp>
        <p:nvSpPr>
          <p:cNvPr id="4" name="Slide Number Placeholder 3"/>
          <p:cNvSpPr>
            <a:spLocks noGrp="1"/>
          </p:cNvSpPr>
          <p:nvPr>
            <p:ph type="sldNum" sz="quarter" idx="10"/>
          </p:nvPr>
        </p:nvSpPr>
        <p:spPr/>
        <p:txBody>
          <a:bodyPr/>
          <a:lstStyle/>
          <a:p>
            <a:fld id="{33124DFE-C6C2-4442-8F6A-8D74258BDD7C}" type="slidenum">
              <a:rPr lang="en-US" smtClean="0"/>
              <a:t>5</a:t>
            </a:fld>
            <a:endParaRPr lang="en-US"/>
          </a:p>
        </p:txBody>
      </p:sp>
    </p:spTree>
    <p:extLst>
      <p:ext uri="{BB962C8B-B14F-4D97-AF65-F5344CB8AC3E}">
        <p14:creationId xmlns:p14="http://schemas.microsoft.com/office/powerpoint/2010/main" val="125724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Person2: </a:t>
            </a:r>
            <a:r>
              <a:rPr lang="en-GB" sz="1200" kern="1200" dirty="0" smtClean="0">
                <a:solidFill>
                  <a:schemeClr val="tx1"/>
                </a:solidFill>
                <a:effectLst/>
                <a:latin typeface="+mn-lt"/>
                <a:ea typeface="+mn-ea"/>
                <a:cs typeface="+mn-cs"/>
              </a:rPr>
              <a:t>Following on from metrics and profiling, GP could be used to generate</a:t>
            </a:r>
          </a:p>
          <a:p>
            <a:r>
              <a:rPr lang="en-GB" sz="1200" kern="1200" dirty="0" smtClean="0">
                <a:solidFill>
                  <a:schemeClr val="tx1"/>
                </a:solidFill>
                <a:effectLst/>
                <a:latin typeface="+mn-lt"/>
                <a:ea typeface="+mn-ea"/>
                <a:cs typeface="+mn-cs"/>
              </a:rPr>
              <a:t>models comprised of these metrics and </a:t>
            </a:r>
            <a:r>
              <a:rPr lang="en-GB" sz="1200" kern="1200" dirty="0" smtClean="0">
                <a:solidFill>
                  <a:schemeClr val="tx1"/>
                </a:solidFill>
                <a:effectLst/>
                <a:latin typeface="+mn-lt"/>
                <a:ea typeface="+mn-ea"/>
                <a:cs typeface="+mn-cs"/>
              </a:rPr>
              <a:t>profiles.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which uniquely and clearly distinguishes types </a:t>
            </a:r>
            <a:r>
              <a:rPr lang="en-GB" sz="1200" kern="1200" dirty="0" smtClean="0">
                <a:solidFill>
                  <a:schemeClr val="tx1"/>
                </a:solidFill>
                <a:effectLst/>
                <a:latin typeface="+mn-lt"/>
                <a:ea typeface="+mn-ea"/>
                <a:cs typeface="+mn-cs"/>
              </a:rPr>
              <a:t>contributor(clustering</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perform </a:t>
            </a:r>
            <a:r>
              <a:rPr lang="en-GB" sz="1200" kern="1200" dirty="0" smtClean="0">
                <a:solidFill>
                  <a:schemeClr val="tx1"/>
                </a:solidFill>
                <a:effectLst/>
                <a:latin typeface="+mn-lt"/>
                <a:ea typeface="+mn-ea"/>
                <a:cs typeface="+mn-cs"/>
              </a:rPr>
              <a:t>principal </a:t>
            </a:r>
            <a:r>
              <a:rPr lang="en-GB" sz="1200" kern="1200" dirty="0" smtClean="0">
                <a:solidFill>
                  <a:schemeClr val="tx1"/>
                </a:solidFill>
                <a:effectLst/>
                <a:latin typeface="+mn-lt"/>
                <a:ea typeface="+mn-ea"/>
                <a:cs typeface="+mn-cs"/>
              </a:rPr>
              <a:t>component analysis</a:t>
            </a:r>
          </a:p>
          <a:p>
            <a:pPr marL="171450" indent="-171450">
              <a:buFontTx/>
              <a:buChar char="-"/>
            </a:pPr>
            <a:r>
              <a:rPr lang="en-GB" sz="1200" kern="1200" dirty="0" smtClean="0">
                <a:solidFill>
                  <a:schemeClr val="tx1"/>
                </a:solidFill>
                <a:effectLst/>
                <a:latin typeface="+mn-lt"/>
                <a:ea typeface="+mn-ea"/>
                <a:cs typeface="+mn-cs"/>
              </a:rPr>
              <a:t>which </a:t>
            </a:r>
            <a:r>
              <a:rPr lang="en-GB" sz="1200" kern="1200" dirty="0" smtClean="0">
                <a:solidFill>
                  <a:schemeClr val="tx1"/>
                </a:solidFill>
                <a:effectLst/>
                <a:latin typeface="+mn-lt"/>
                <a:ea typeface="+mn-ea"/>
                <a:cs typeface="+mn-cs"/>
              </a:rPr>
              <a:t>identifies each contributor with the least costly metric </a:t>
            </a:r>
            <a:r>
              <a:rPr lang="en-GB" sz="1200" kern="1200" dirty="0" smtClean="0">
                <a:solidFill>
                  <a:schemeClr val="tx1"/>
                </a:solidFill>
                <a:effectLst/>
                <a:latin typeface="+mn-lt"/>
                <a:ea typeface="+mn-ea"/>
                <a:cs typeface="+mn-cs"/>
              </a:rPr>
              <a:t>to</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perform (would it choose frequency?)</a:t>
            </a:r>
          </a:p>
          <a:p>
            <a:pPr marL="171450" indent="-171450">
              <a:buFontTx/>
              <a:buChar char="-"/>
            </a:pPr>
            <a:endParaRPr lang="en-GB" sz="1200" kern="1200" dirty="0" smtClean="0">
              <a:solidFill>
                <a:schemeClr val="tx1"/>
              </a:solidFill>
              <a:effectLst/>
              <a:latin typeface="+mn-lt"/>
              <a:ea typeface="+mn-ea"/>
              <a:cs typeface="+mn-cs"/>
            </a:endParaRPr>
          </a:p>
          <a:p>
            <a:pPr marL="0" indent="0">
              <a:buFontTx/>
              <a:buNone/>
            </a:pPr>
            <a:r>
              <a:rPr lang="en-GB" sz="1200" kern="1200" dirty="0" smtClean="0">
                <a:solidFill>
                  <a:schemeClr val="tx1"/>
                </a:solidFill>
                <a:effectLst/>
                <a:latin typeface="+mn-lt"/>
                <a:ea typeface="+mn-ea"/>
                <a:cs typeface="+mn-cs"/>
              </a:rPr>
              <a:t>There</a:t>
            </a:r>
            <a:r>
              <a:rPr lang="en-GB" sz="1200" kern="1200" baseline="0" dirty="0" smtClean="0">
                <a:solidFill>
                  <a:schemeClr val="tx1"/>
                </a:solidFill>
                <a:effectLst/>
                <a:latin typeface="+mn-lt"/>
                <a:ea typeface="+mn-ea"/>
                <a:cs typeface="+mn-cs"/>
              </a:rPr>
              <a:t> are available source codes to study in open source repositories such us GitHub (</a:t>
            </a:r>
            <a:r>
              <a:rPr lang="en-GB" sz="1200" b="0" i="0" kern="1200" baseline="0" dirty="0" smtClean="0">
                <a:solidFill>
                  <a:schemeClr val="tx1"/>
                </a:solidFill>
                <a:effectLst/>
                <a:latin typeface="+mn-lt"/>
                <a:ea typeface="+mn-ea"/>
                <a:cs typeface="+mn-cs"/>
              </a:rPr>
              <a:t>Apache HTTP, Mozilla Firefox, Chromium)</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124DFE-C6C2-4442-8F6A-8D74258BDD7C}" type="slidenum">
              <a:rPr lang="en-US" smtClean="0"/>
              <a:t>6</a:t>
            </a:fld>
            <a:endParaRPr lang="en-US"/>
          </a:p>
        </p:txBody>
      </p:sp>
    </p:spTree>
    <p:extLst>
      <p:ext uri="{BB962C8B-B14F-4D97-AF65-F5344CB8AC3E}">
        <p14:creationId xmlns:p14="http://schemas.microsoft.com/office/powerpoint/2010/main" val="38106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Person2: We will know</a:t>
            </a:r>
            <a:r>
              <a:rPr lang="en-US" baseline="0" dirty="0" smtClean="0"/>
              <a:t> that we have succeeded our goals when we will have shed light on this new topic by accepting or rejecting some metrics for developers profiling and having discovered relationships between the metrics. </a:t>
            </a:r>
            <a:r>
              <a:rPr lang="en-US" baseline="0" dirty="0" smtClean="0"/>
              <a:t>Also, when </a:t>
            </a:r>
            <a:r>
              <a:rPr lang="en-US" baseline="0" dirty="0" smtClean="0"/>
              <a:t>our software and models </a:t>
            </a:r>
            <a:r>
              <a:rPr lang="en-US" baseline="0" dirty="0" smtClean="0"/>
              <a:t>work and </a:t>
            </a:r>
            <a:r>
              <a:rPr lang="en-US" baseline="0" dirty="0" smtClean="0"/>
              <a:t>help us to gain meaningful insights for individuals and developers’ network</a:t>
            </a:r>
            <a:r>
              <a:rPr lang="en-US" baseline="0" dirty="0" smtClean="0"/>
              <a:t>. Lastly, making our project public in GitHub we have the opportunity to check its response to the users with the GitHub stars, </a:t>
            </a:r>
            <a:r>
              <a:rPr lang="en-GB" sz="1200" kern="1200" dirty="0" smtClean="0">
                <a:solidFill>
                  <a:schemeClr val="tx1"/>
                </a:solidFill>
                <a:effectLst/>
                <a:latin typeface="+mn-lt"/>
                <a:ea typeface="+mn-ea"/>
                <a:cs typeface="+mn-cs"/>
              </a:rPr>
              <a:t>how many downloads in the app store or the longest running</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development effort. </a:t>
            </a:r>
            <a:endParaRPr lang="en-US" dirty="0"/>
          </a:p>
        </p:txBody>
      </p:sp>
      <p:sp>
        <p:nvSpPr>
          <p:cNvPr id="4" name="Slide Number Placeholder 3"/>
          <p:cNvSpPr>
            <a:spLocks noGrp="1"/>
          </p:cNvSpPr>
          <p:nvPr>
            <p:ph type="sldNum" sz="quarter" idx="10"/>
          </p:nvPr>
        </p:nvSpPr>
        <p:spPr/>
        <p:txBody>
          <a:bodyPr/>
          <a:lstStyle/>
          <a:p>
            <a:fld id="{33124DFE-C6C2-4442-8F6A-8D74258BDD7C}" type="slidenum">
              <a:rPr lang="en-US" smtClean="0"/>
              <a:t>7</a:t>
            </a:fld>
            <a:endParaRPr lang="en-US"/>
          </a:p>
        </p:txBody>
      </p:sp>
    </p:spTree>
    <p:extLst>
      <p:ext uri="{BB962C8B-B14F-4D97-AF65-F5344CB8AC3E}">
        <p14:creationId xmlns:p14="http://schemas.microsoft.com/office/powerpoint/2010/main" val="73032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Person1: On this breakdown structure you can see the tasks that we will complete by row and next to it the proportions of</a:t>
            </a:r>
            <a:r>
              <a:rPr lang="en-US" baseline="0" dirty="0" smtClean="0"/>
              <a:t> time that we expect to consume on every task. Passing through research to analysis and then to the implementation we will be able to test after 7 weeks our findings and software and lastly our goal is to measure the success of the project and write a complete documentation about all the things that we observed, previous work that help us and maybe some suggestions for future work.</a:t>
            </a:r>
            <a:endParaRPr lang="en-US" dirty="0"/>
          </a:p>
        </p:txBody>
      </p:sp>
      <p:sp>
        <p:nvSpPr>
          <p:cNvPr id="4" name="Slide Number Placeholder 3"/>
          <p:cNvSpPr>
            <a:spLocks noGrp="1"/>
          </p:cNvSpPr>
          <p:nvPr>
            <p:ph type="sldNum" sz="quarter" idx="10"/>
          </p:nvPr>
        </p:nvSpPr>
        <p:spPr/>
        <p:txBody>
          <a:bodyPr/>
          <a:lstStyle/>
          <a:p>
            <a:fld id="{33124DFE-C6C2-4442-8F6A-8D74258BDD7C}" type="slidenum">
              <a:rPr lang="en-US" smtClean="0"/>
              <a:t>8</a:t>
            </a:fld>
            <a:endParaRPr lang="en-US"/>
          </a:p>
        </p:txBody>
      </p:sp>
    </p:spTree>
    <p:extLst>
      <p:ext uri="{BB962C8B-B14F-4D97-AF65-F5344CB8AC3E}">
        <p14:creationId xmlns:p14="http://schemas.microsoft.com/office/powerpoint/2010/main" val="134192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F1710-2BAA-D64F-8ACE-52DF2966A48B}" type="datetime1">
              <a:rPr lang="en-IE" smtClean="0"/>
              <a:t>02/04/2017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73214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77C715-98AD-334B-8BC0-E95A1D6CEBF8}" type="datetime1">
              <a:rPr lang="en-IE" smtClean="0"/>
              <a:t>02/04/2017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163758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B67DF1-40D5-3748-A197-AA5D90C5FE41}" type="datetime1">
              <a:rPr lang="en-IE" smtClean="0"/>
              <a:t>02/04/2017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76744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A1638-39E6-E34F-8A0D-441FC95D1AA2}" type="datetime1">
              <a:rPr lang="en-IE" smtClean="0"/>
              <a:t>02/04/2017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18463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1E2F9-874E-8742-AD55-AA603EEBA70D}" type="datetime1">
              <a:rPr lang="en-IE" smtClean="0"/>
              <a:t>02/04/2017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11284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4BE8F-61C4-2445-8246-B01CE6A8B0FB}" type="datetime1">
              <a:rPr lang="en-IE" smtClean="0"/>
              <a:t>02/04/2017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35930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11EBF0-39E7-1B45-A66B-9FD4E3039467}" type="datetime1">
              <a:rPr lang="en-IE" smtClean="0"/>
              <a:t>02/04/2017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3278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926AF8-EB1D-4D46-BA6D-E32737E6FC4D}" type="datetime1">
              <a:rPr lang="en-IE" smtClean="0"/>
              <a:t>02/04/2017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121366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35263-A5B1-604B-B365-F023C80BDBAF}" type="datetime1">
              <a:rPr lang="en-IE" smtClean="0"/>
              <a:t>02/04/2017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124728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31582-7190-4447-852D-0A5097F2AC26}" type="datetime1">
              <a:rPr lang="en-IE" smtClean="0"/>
              <a:t>02/04/2017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155425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B622F-D080-874E-817D-7E69911842A7}" type="datetime1">
              <a:rPr lang="en-IE" smtClean="0"/>
              <a:t>02/04/2017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9AEB6-E63D-0246-ACF2-F0BF4778D841}" type="slidenum">
              <a:rPr lang="en-US" smtClean="0"/>
              <a:t>‹#›</a:t>
            </a:fld>
            <a:endParaRPr lang="en-US"/>
          </a:p>
        </p:txBody>
      </p:sp>
    </p:spTree>
    <p:extLst>
      <p:ext uri="{BB962C8B-B14F-4D97-AF65-F5344CB8AC3E}">
        <p14:creationId xmlns:p14="http://schemas.microsoft.com/office/powerpoint/2010/main" val="454586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B8F38-1DB1-9949-B59F-39275194D84F}" type="datetime1">
              <a:rPr lang="en-IE" smtClean="0"/>
              <a:t>02/04/2017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9AEB6-E63D-0246-ACF2-F0BF4778D841}" type="slidenum">
              <a:rPr lang="en-US" smtClean="0"/>
              <a:t>‹#›</a:t>
            </a:fld>
            <a:endParaRPr lang="en-US"/>
          </a:p>
        </p:txBody>
      </p:sp>
    </p:spTree>
    <p:extLst>
      <p:ext uri="{BB962C8B-B14F-4D97-AF65-F5344CB8AC3E}">
        <p14:creationId xmlns:p14="http://schemas.microsoft.com/office/powerpoint/2010/main" val="18403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chart" Target="../charts/chart1.xml"/><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5751"/>
          <a:stretch/>
        </p:blipFill>
        <p:spPr>
          <a:xfrm>
            <a:off x="0" y="0"/>
            <a:ext cx="12192000" cy="4587986"/>
          </a:xfrm>
          <a:prstGeom prst="rect">
            <a:avLst/>
          </a:prstGeom>
        </p:spPr>
      </p:pic>
      <p:sp>
        <p:nvSpPr>
          <p:cNvPr id="5" name="Rectangle 4"/>
          <p:cNvSpPr/>
          <p:nvPr/>
        </p:nvSpPr>
        <p:spPr>
          <a:xfrm>
            <a:off x="0" y="4096512"/>
            <a:ext cx="12192000" cy="2761488"/>
          </a:xfrm>
          <a:prstGeom prst="rect">
            <a:avLst/>
          </a:prstGeom>
          <a:solidFill>
            <a:srgbClr val="232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6" name="Title 1"/>
          <p:cNvSpPr>
            <a:spLocks noGrp="1"/>
          </p:cNvSpPr>
          <p:nvPr>
            <p:ph type="ctrTitle"/>
          </p:nvPr>
        </p:nvSpPr>
        <p:spPr>
          <a:xfrm>
            <a:off x="1542288" y="3973576"/>
            <a:ext cx="9144000" cy="1120775"/>
          </a:xfrm>
          <a:noFill/>
          <a:effectLst>
            <a:glow rad="1181100">
              <a:schemeClr val="accent2">
                <a:satMod val="175000"/>
                <a:alpha val="14000"/>
              </a:schemeClr>
            </a:glow>
            <a:outerShdw blurRad="1130300" dist="2095500" dir="16200000" sx="54000" sy="54000" rotWithShape="0">
              <a:srgbClr val="212C45"/>
            </a:outerShdw>
          </a:effectLst>
        </p:spPr>
        <p:txBody>
          <a:bodyPr>
            <a:normAutofit/>
          </a:bodyPr>
          <a:lstStyle/>
          <a:p>
            <a:r>
              <a:rPr lang="en-GB" sz="4000" b="1" dirty="0" smtClean="0">
                <a:solidFill>
                  <a:srgbClr val="FFFDFA"/>
                </a:solidFill>
                <a:latin typeface="PT Sans" charset="-52"/>
                <a:ea typeface="PT Sans" charset="-52"/>
                <a:cs typeface="PT Sans" charset="-52"/>
              </a:rPr>
              <a:t>Software </a:t>
            </a:r>
            <a:r>
              <a:rPr lang="en-GB" sz="4000" b="1" dirty="0">
                <a:solidFill>
                  <a:srgbClr val="FFFDFA"/>
                </a:solidFill>
                <a:latin typeface="PT Sans" charset="-52"/>
                <a:ea typeface="PT Sans" charset="-52"/>
                <a:cs typeface="PT Sans" charset="-52"/>
              </a:rPr>
              <a:t>Development Insights</a:t>
            </a:r>
            <a:r>
              <a:rPr lang="en-GB" sz="4000" b="1" dirty="0" smtClean="0">
                <a:solidFill>
                  <a:srgbClr val="FFFDFA"/>
                </a:solidFill>
                <a:effectLst/>
                <a:latin typeface="PT Sans" charset="-52"/>
                <a:ea typeface="PT Sans" charset="-52"/>
                <a:cs typeface="PT Sans" charset="-52"/>
              </a:rPr>
              <a:t> </a:t>
            </a:r>
            <a:endParaRPr lang="en-US" sz="4000" b="1" dirty="0">
              <a:solidFill>
                <a:srgbClr val="FFFDFA"/>
              </a:solidFill>
              <a:latin typeface="PT Sans" charset="-52"/>
              <a:ea typeface="PT Sans" charset="-52"/>
              <a:cs typeface="PT Sans" charset="-52"/>
            </a:endParaRPr>
          </a:p>
        </p:txBody>
      </p:sp>
      <p:sp>
        <p:nvSpPr>
          <p:cNvPr id="7" name="Subtitle 2"/>
          <p:cNvSpPr>
            <a:spLocks noGrp="1"/>
          </p:cNvSpPr>
          <p:nvPr>
            <p:ph type="subTitle" idx="1"/>
          </p:nvPr>
        </p:nvSpPr>
        <p:spPr>
          <a:xfrm>
            <a:off x="773906" y="5369798"/>
            <a:ext cx="10644187" cy="3314700"/>
          </a:xfrm>
        </p:spPr>
        <p:txBody>
          <a:bodyPr>
            <a:noAutofit/>
          </a:bodyPr>
          <a:lstStyle/>
          <a:p>
            <a:r>
              <a:rPr lang="en-GB" sz="2200" dirty="0" smtClean="0">
                <a:solidFill>
                  <a:schemeClr val="bg1"/>
                </a:solidFill>
                <a:latin typeface="PT Sans" charset="-52"/>
                <a:ea typeface="PT Sans" charset="-52"/>
                <a:cs typeface="PT Sans" charset="-52"/>
              </a:rPr>
              <a:t>Presented by:</a:t>
            </a:r>
          </a:p>
          <a:p>
            <a:r>
              <a:rPr lang="en-GB" sz="2200" dirty="0" err="1" smtClean="0">
                <a:solidFill>
                  <a:schemeClr val="bg1"/>
                </a:solidFill>
                <a:latin typeface="PT Sans" charset="-52"/>
                <a:ea typeface="PT Sans" charset="-52"/>
                <a:cs typeface="PT Sans" charset="-52"/>
              </a:rPr>
              <a:t>Elpida</a:t>
            </a:r>
            <a:r>
              <a:rPr lang="en-GB" sz="2200" dirty="0" smtClean="0">
                <a:solidFill>
                  <a:schemeClr val="bg1"/>
                </a:solidFill>
                <a:latin typeface="PT Sans" charset="-52"/>
                <a:ea typeface="PT Sans" charset="-52"/>
                <a:cs typeface="PT Sans" charset="-52"/>
              </a:rPr>
              <a:t> </a:t>
            </a:r>
            <a:r>
              <a:rPr lang="en-GB" sz="2200" dirty="0" err="1">
                <a:solidFill>
                  <a:schemeClr val="bg1"/>
                </a:solidFill>
                <a:latin typeface="PT Sans" charset="-52"/>
                <a:ea typeface="PT Sans" charset="-52"/>
                <a:cs typeface="PT Sans" charset="-52"/>
              </a:rPr>
              <a:t>Bantra</a:t>
            </a:r>
            <a:r>
              <a:rPr lang="en-GB" sz="2200" dirty="0">
                <a:solidFill>
                  <a:schemeClr val="bg1"/>
                </a:solidFill>
                <a:latin typeface="PT Sans" charset="-52"/>
                <a:ea typeface="PT Sans" charset="-52"/>
                <a:cs typeface="PT Sans" charset="-52"/>
              </a:rPr>
              <a:t> &amp;</a:t>
            </a:r>
            <a:r>
              <a:rPr lang="en-GB" sz="2200" dirty="0" smtClean="0">
                <a:solidFill>
                  <a:schemeClr val="bg1"/>
                </a:solidFill>
                <a:latin typeface="PT Sans" charset="-52"/>
                <a:ea typeface="PT Sans" charset="-52"/>
                <a:cs typeface="PT Sans" charset="-52"/>
              </a:rPr>
              <a:t> </a:t>
            </a:r>
            <a:r>
              <a:rPr lang="en-GB" sz="2200" dirty="0" err="1">
                <a:solidFill>
                  <a:schemeClr val="bg1"/>
                </a:solidFill>
                <a:latin typeface="PT Sans" charset="-52"/>
                <a:ea typeface="PT Sans" charset="-52"/>
                <a:cs typeface="PT Sans" charset="-52"/>
              </a:rPr>
              <a:t>Madhura</a:t>
            </a:r>
            <a:r>
              <a:rPr lang="en-GB" sz="2200" dirty="0">
                <a:solidFill>
                  <a:schemeClr val="bg1"/>
                </a:solidFill>
                <a:latin typeface="PT Sans" charset="-52"/>
                <a:ea typeface="PT Sans" charset="-52"/>
                <a:cs typeface="PT Sans" charset="-52"/>
              </a:rPr>
              <a:t> </a:t>
            </a:r>
            <a:r>
              <a:rPr lang="en-GB" sz="2200" dirty="0" err="1" smtClean="0">
                <a:solidFill>
                  <a:schemeClr val="bg1"/>
                </a:solidFill>
                <a:latin typeface="PT Sans" charset="-52"/>
                <a:ea typeface="PT Sans" charset="-52"/>
                <a:cs typeface="PT Sans" charset="-52"/>
              </a:rPr>
              <a:t>Kashikar</a:t>
            </a:r>
            <a:r>
              <a:rPr lang="en-GB" sz="2200" dirty="0">
                <a:solidFill>
                  <a:schemeClr val="bg1"/>
                </a:solidFill>
                <a:latin typeface="PT Sans" charset="-52"/>
                <a:ea typeface="PT Sans" charset="-52"/>
                <a:cs typeface="PT Sans" charset="-52"/>
              </a:rPr>
              <a:t> </a:t>
            </a:r>
          </a:p>
          <a:p>
            <a:r>
              <a:rPr lang="en-GB" sz="2200" dirty="0">
                <a:solidFill>
                  <a:schemeClr val="bg1"/>
                </a:solidFill>
                <a:latin typeface="PT Sans" charset="-52"/>
                <a:ea typeface="PT Sans" charset="-52"/>
                <a:cs typeface="PT Sans" charset="-52"/>
              </a:rPr>
              <a:t>Supervisors: Michael </a:t>
            </a:r>
            <a:r>
              <a:rPr lang="en-GB" sz="2200" dirty="0" smtClean="0">
                <a:solidFill>
                  <a:schemeClr val="bg1"/>
                </a:solidFill>
                <a:latin typeface="PT Sans" charset="-52"/>
                <a:ea typeface="PT Sans" charset="-52"/>
                <a:cs typeface="PT Sans" charset="-52"/>
              </a:rPr>
              <a:t>O’Neil &amp; </a:t>
            </a:r>
            <a:r>
              <a:rPr lang="en-GB" sz="2200" dirty="0">
                <a:solidFill>
                  <a:schemeClr val="bg1"/>
                </a:solidFill>
                <a:latin typeface="PT Sans" charset="-52"/>
                <a:ea typeface="PT Sans" charset="-52"/>
                <a:cs typeface="PT Sans" charset="-52"/>
              </a:rPr>
              <a:t>Brendan </a:t>
            </a:r>
            <a:r>
              <a:rPr lang="en-GB" sz="2200" dirty="0" smtClean="0">
                <a:solidFill>
                  <a:schemeClr val="bg1"/>
                </a:solidFill>
                <a:latin typeface="PT Sans" charset="-52"/>
                <a:ea typeface="PT Sans" charset="-52"/>
                <a:cs typeface="PT Sans" charset="-52"/>
              </a:rPr>
              <a:t>Cody-Kenny</a:t>
            </a:r>
            <a:endParaRPr lang="en-GB" sz="2200" dirty="0">
              <a:solidFill>
                <a:schemeClr val="bg1"/>
              </a:solidFill>
              <a:latin typeface="PT Sans" charset="-52"/>
              <a:ea typeface="PT Sans" charset="-52"/>
              <a:cs typeface="PT Sans" charset="-52"/>
            </a:endParaRPr>
          </a:p>
        </p:txBody>
      </p:sp>
      <p:pic>
        <p:nvPicPr>
          <p:cNvPr id="10" name="Picture 9" descr="/Users/elpidabantra/Desktop/ANALYTICAL_BUSINESS/ucd_brandmark_colour-1sdsdfsdf.gif"/>
          <p:cNvPicPr/>
          <p:nvPr/>
        </p:nvPicPr>
        <p:blipFill>
          <a:blip r:embed="rId4">
            <a:extLst>
              <a:ext uri="{28A0092B-C50C-407E-A947-70E740481C1C}">
                <a14:useLocalDpi xmlns:a14="http://schemas.microsoft.com/office/drawing/2010/main" val="0"/>
              </a:ext>
            </a:extLst>
          </a:blip>
          <a:srcRect/>
          <a:stretch>
            <a:fillRect/>
          </a:stretch>
        </p:blipFill>
        <p:spPr bwMode="auto">
          <a:xfrm>
            <a:off x="11082528" y="5943600"/>
            <a:ext cx="978266" cy="779383"/>
          </a:xfrm>
          <a:prstGeom prst="rect">
            <a:avLst/>
          </a:prstGeom>
          <a:noFill/>
          <a:ln>
            <a:noFill/>
          </a:ln>
        </p:spPr>
      </p:pic>
    </p:spTree>
    <p:extLst>
      <p:ext uri="{BB962C8B-B14F-4D97-AF65-F5344CB8AC3E}">
        <p14:creationId xmlns:p14="http://schemas.microsoft.com/office/powerpoint/2010/main" val="816118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32886" b="29866"/>
          <a:stretch/>
        </p:blipFill>
        <p:spPr>
          <a:xfrm>
            <a:off x="-9099" y="0"/>
            <a:ext cx="12201098" cy="2029968"/>
          </a:xfrm>
        </p:spPr>
      </p:pic>
      <p:sp>
        <p:nvSpPr>
          <p:cNvPr id="8" name="TextBox 7"/>
          <p:cNvSpPr txBox="1"/>
          <p:nvPr/>
        </p:nvSpPr>
        <p:spPr>
          <a:xfrm>
            <a:off x="4802566" y="3486774"/>
            <a:ext cx="2595965" cy="707886"/>
          </a:xfrm>
          <a:prstGeom prst="rect">
            <a:avLst/>
          </a:prstGeom>
          <a:noFill/>
        </p:spPr>
        <p:txBody>
          <a:bodyPr wrap="square" rtlCol="0">
            <a:spAutoFit/>
          </a:bodyPr>
          <a:lstStyle/>
          <a:p>
            <a:r>
              <a:rPr lang="en-US" sz="4000" b="1" dirty="0" smtClean="0">
                <a:solidFill>
                  <a:srgbClr val="002060"/>
                </a:solidFill>
                <a:latin typeface="PT Sans" charset="-52"/>
                <a:ea typeface="PT Sans" charset="-52"/>
                <a:cs typeface="PT Sans" charset="-52"/>
              </a:rPr>
              <a:t>Thank you</a:t>
            </a:r>
            <a:endParaRPr lang="en-US" sz="4000" b="1" dirty="0">
              <a:solidFill>
                <a:srgbClr val="002060"/>
              </a:solidFill>
              <a:latin typeface="PT Sans" charset="-52"/>
              <a:ea typeface="PT Sans" charset="-52"/>
              <a:cs typeface="PT Sans" charset="-52"/>
            </a:endParaRPr>
          </a:p>
        </p:txBody>
      </p:sp>
      <p:sp>
        <p:nvSpPr>
          <p:cNvPr id="12" name="Rectangle 11"/>
          <p:cNvSpPr/>
          <p:nvPr/>
        </p:nvSpPr>
        <p:spPr>
          <a:xfrm>
            <a:off x="0" y="6443750"/>
            <a:ext cx="12191999" cy="414250"/>
          </a:xfrm>
          <a:prstGeom prst="rect">
            <a:avLst/>
          </a:prstGeom>
          <a:solidFill>
            <a:srgbClr val="232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C45"/>
              </a:solidFill>
            </a:endParaRPr>
          </a:p>
        </p:txBody>
      </p:sp>
    </p:spTree>
    <p:extLst>
      <p:ext uri="{BB962C8B-B14F-4D97-AF65-F5344CB8AC3E}">
        <p14:creationId xmlns:p14="http://schemas.microsoft.com/office/powerpoint/2010/main" val="228263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2454" y="3298933"/>
            <a:ext cx="3723138" cy="2792354"/>
          </a:xfrm>
          <a:prstGeom prst="rect">
            <a:avLst/>
          </a:prstGeom>
        </p:spPr>
      </p:pic>
      <p:pic>
        <p:nvPicPr>
          <p:cNvPr id="14" name="Content Placeholder 5"/>
          <p:cNvPicPr>
            <a:picLocks noChangeAspect="1"/>
          </p:cNvPicPr>
          <p:nvPr/>
        </p:nvPicPr>
        <p:blipFill rotWithShape="1">
          <a:blip r:embed="rId4">
            <a:extLst>
              <a:ext uri="{28A0092B-C50C-407E-A947-70E740481C1C}">
                <a14:useLocalDpi xmlns:a14="http://schemas.microsoft.com/office/drawing/2010/main" val="0"/>
              </a:ext>
            </a:extLst>
          </a:blip>
          <a:srcRect l="75" t="44450" r="-75" b="46154"/>
          <a:stretch/>
        </p:blipFill>
        <p:spPr>
          <a:xfrm>
            <a:off x="0" y="2615645"/>
            <a:ext cx="12201098" cy="512064"/>
          </a:xfrm>
          <a:prstGeom prst="rect">
            <a:avLst/>
          </a:prstGeom>
        </p:spPr>
      </p:pic>
      <p:sp>
        <p:nvSpPr>
          <p:cNvPr id="16" name="TextBox 15"/>
          <p:cNvSpPr txBox="1"/>
          <p:nvPr/>
        </p:nvSpPr>
        <p:spPr>
          <a:xfrm>
            <a:off x="1038619" y="3871807"/>
            <a:ext cx="6823835" cy="1646605"/>
          </a:xfrm>
          <a:prstGeom prst="rect">
            <a:avLst/>
          </a:prstGeom>
          <a:noFill/>
        </p:spPr>
        <p:txBody>
          <a:bodyPr wrap="square" rtlCol="0">
            <a:spAutoFit/>
          </a:bodyPr>
          <a:lstStyle/>
          <a:p>
            <a:pPr marL="285750" indent="-285750">
              <a:buFont typeface="Arial" charset="0"/>
              <a:buChar char="•"/>
            </a:pPr>
            <a:r>
              <a:rPr lang="en-US" sz="3200" dirty="0">
                <a:latin typeface="PT Sans" charset="-52"/>
                <a:ea typeface="PT Sans" charset="-52"/>
                <a:cs typeface="PT Sans" charset="-52"/>
              </a:rPr>
              <a:t>How a software developer </a:t>
            </a:r>
            <a:r>
              <a:rPr lang="en-US" sz="3200" dirty="0" smtClean="0">
                <a:latin typeface="PT Sans" charset="-52"/>
                <a:ea typeface="PT Sans" charset="-52"/>
                <a:cs typeface="PT Sans" charset="-52"/>
              </a:rPr>
              <a:t>thinks?</a:t>
            </a:r>
          </a:p>
          <a:p>
            <a:pPr marL="285750" indent="-285750">
              <a:spcBef>
                <a:spcPts val="600"/>
              </a:spcBef>
              <a:buFont typeface="Arial" charset="0"/>
              <a:buChar char="•"/>
            </a:pPr>
            <a:r>
              <a:rPr lang="en-US" sz="3200" dirty="0" smtClean="0">
                <a:latin typeface="PT Sans" charset="-52"/>
                <a:ea typeface="PT Sans" charset="-52"/>
                <a:cs typeface="PT Sans" charset="-52"/>
              </a:rPr>
              <a:t>Why </a:t>
            </a:r>
            <a:r>
              <a:rPr lang="en-US" sz="3200" dirty="0">
                <a:latin typeface="PT Sans" charset="-52"/>
                <a:ea typeface="PT Sans" charset="-52"/>
                <a:cs typeface="PT Sans" charset="-52"/>
              </a:rPr>
              <a:t>is this important from the business aspect?</a:t>
            </a:r>
          </a:p>
        </p:txBody>
      </p:sp>
      <p:sp>
        <p:nvSpPr>
          <p:cNvPr id="17" name="TextBox 16"/>
          <p:cNvSpPr txBox="1"/>
          <p:nvPr/>
        </p:nvSpPr>
        <p:spPr>
          <a:xfrm>
            <a:off x="2900188" y="473110"/>
            <a:ext cx="6823835" cy="1569660"/>
          </a:xfrm>
          <a:prstGeom prst="rect">
            <a:avLst/>
          </a:prstGeom>
          <a:noFill/>
        </p:spPr>
        <p:txBody>
          <a:bodyPr wrap="square" rtlCol="0">
            <a:spAutoFit/>
          </a:bodyPr>
          <a:lstStyle/>
          <a:p>
            <a:pPr marL="457200" indent="-457200">
              <a:buFont typeface="Arial" charset="0"/>
              <a:buChar char="•"/>
            </a:pPr>
            <a:r>
              <a:rPr lang="en-US" sz="3200" dirty="0">
                <a:latin typeface="PT Sans" charset="-52"/>
                <a:ea typeface="PT Sans" charset="-52"/>
                <a:cs typeface="PT Sans" charset="-52"/>
              </a:rPr>
              <a:t>Which metrics are available </a:t>
            </a:r>
            <a:r>
              <a:rPr lang="en-US" sz="3200" dirty="0" smtClean="0">
                <a:latin typeface="PT Sans" charset="-52"/>
                <a:ea typeface="PT Sans" charset="-52"/>
                <a:cs typeface="PT Sans" charset="-52"/>
              </a:rPr>
              <a:t>today?</a:t>
            </a:r>
          </a:p>
          <a:p>
            <a:pPr marL="457200" indent="-457200">
              <a:buFont typeface="Arial" charset="0"/>
              <a:buChar char="•"/>
            </a:pPr>
            <a:r>
              <a:rPr lang="en-US" sz="3200" dirty="0" smtClean="0">
                <a:latin typeface="PT Sans" charset="-52"/>
                <a:ea typeface="PT Sans" charset="-52"/>
                <a:cs typeface="PT Sans" charset="-52"/>
              </a:rPr>
              <a:t>Insights </a:t>
            </a:r>
            <a:r>
              <a:rPr lang="en-US" sz="3200" dirty="0">
                <a:latin typeface="PT Sans" charset="-52"/>
                <a:ea typeface="PT Sans" charset="-52"/>
                <a:cs typeface="PT Sans" charset="-52"/>
              </a:rPr>
              <a:t>expected to be gained on this topic</a:t>
            </a:r>
            <a:r>
              <a:rPr lang="en-US" sz="3200" dirty="0" smtClean="0">
                <a:latin typeface="PT Sans" charset="-52"/>
                <a:ea typeface="PT Sans" charset="-52"/>
                <a:cs typeface="PT Sans" charset="-52"/>
              </a:rPr>
              <a:t>?</a:t>
            </a:r>
            <a:endParaRPr lang="en-US" sz="3200" dirty="0">
              <a:latin typeface="PT Sans" charset="-52"/>
              <a:ea typeface="PT Sans" charset="-52"/>
              <a:cs typeface="PT Sans" charset="-52"/>
            </a:endParaRPr>
          </a:p>
        </p:txBody>
      </p:sp>
      <p:sp>
        <p:nvSpPr>
          <p:cNvPr id="18" name="Slide Number Placeholder 10"/>
          <p:cNvSpPr>
            <a:spLocks noGrp="1"/>
          </p:cNvSpPr>
          <p:nvPr>
            <p:ph type="sldNum" sz="quarter" idx="12"/>
          </p:nvPr>
        </p:nvSpPr>
        <p:spPr>
          <a:xfrm>
            <a:off x="9292243" y="6505975"/>
            <a:ext cx="2743200" cy="365125"/>
          </a:xfrm>
        </p:spPr>
        <p:txBody>
          <a:bodyPr/>
          <a:lstStyle/>
          <a:p>
            <a:r>
              <a:rPr lang="en-US" sz="1400" b="1" dirty="0">
                <a:latin typeface="PT Sans" charset="-52"/>
                <a:ea typeface="PT Sans" charset="-52"/>
                <a:cs typeface="PT Sans" charset="-52"/>
              </a:rPr>
              <a:t>1</a:t>
            </a:r>
          </a:p>
        </p:txBody>
      </p:sp>
    </p:spTree>
    <p:extLst>
      <p:ext uri="{BB962C8B-B14F-4D97-AF65-F5344CB8AC3E}">
        <p14:creationId xmlns:p14="http://schemas.microsoft.com/office/powerpoint/2010/main" val="485399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813" y="679450"/>
            <a:ext cx="10644187" cy="1120775"/>
          </a:xfrm>
        </p:spPr>
        <p:txBody>
          <a:bodyPr>
            <a:normAutofit/>
          </a:bodyPr>
          <a:lstStyle/>
          <a:p>
            <a:pPr algn="l"/>
            <a:r>
              <a:rPr lang="en-US" sz="4000" b="1" dirty="0" smtClean="0">
                <a:solidFill>
                  <a:srgbClr val="002060"/>
                </a:solidFill>
                <a:latin typeface="PT Sans" charset="-52"/>
                <a:ea typeface="PT Sans" charset="-52"/>
                <a:cs typeface="PT Sans" charset="-52"/>
              </a:rPr>
              <a:t>Nuggets that can help </a:t>
            </a:r>
            <a:endParaRPr lang="en-US" sz="4000" b="1" dirty="0">
              <a:solidFill>
                <a:srgbClr val="002060"/>
              </a:solidFill>
              <a:latin typeface="PT Sans" charset="-52"/>
              <a:ea typeface="PT Sans" charset="-52"/>
              <a:cs typeface="PT Sans" charset="-52"/>
            </a:endParaRPr>
          </a:p>
        </p:txBody>
      </p:sp>
      <p:sp>
        <p:nvSpPr>
          <p:cNvPr id="3" name="Subtitle 2"/>
          <p:cNvSpPr>
            <a:spLocks noGrp="1"/>
          </p:cNvSpPr>
          <p:nvPr>
            <p:ph type="subTitle" idx="1"/>
          </p:nvPr>
        </p:nvSpPr>
        <p:spPr>
          <a:xfrm>
            <a:off x="785813" y="2355786"/>
            <a:ext cx="10644187" cy="3314700"/>
          </a:xfrm>
        </p:spPr>
        <p:txBody>
          <a:bodyPr>
            <a:noAutofit/>
          </a:bodyPr>
          <a:lstStyle/>
          <a:p>
            <a:pPr marL="457200" indent="-457200" algn="l">
              <a:buFont typeface="Arial" charset="0"/>
              <a:buChar char="•"/>
            </a:pPr>
            <a:r>
              <a:rPr lang="en-GB" sz="3200" dirty="0" smtClean="0">
                <a:latin typeface="PT Sans" charset="-52"/>
                <a:ea typeface="PT Sans" charset="-52"/>
                <a:cs typeface="PT Sans" charset="-52"/>
              </a:rPr>
              <a:t>Dividing </a:t>
            </a:r>
            <a:r>
              <a:rPr lang="en-GB" sz="3200" dirty="0">
                <a:latin typeface="PT Sans" charset="-52"/>
                <a:ea typeface="PT Sans" charset="-52"/>
                <a:cs typeface="PT Sans" charset="-52"/>
              </a:rPr>
              <a:t>developers into two types - core </a:t>
            </a:r>
            <a:r>
              <a:rPr lang="en-GB" sz="3200" dirty="0" smtClean="0">
                <a:latin typeface="PT Sans" charset="-52"/>
                <a:ea typeface="PT Sans" charset="-52"/>
                <a:cs typeface="PT Sans" charset="-52"/>
              </a:rPr>
              <a:t>and associate</a:t>
            </a:r>
          </a:p>
          <a:p>
            <a:pPr marL="457200" indent="-457200" algn="l">
              <a:buFont typeface="Arial" charset="0"/>
              <a:buChar char="•"/>
            </a:pPr>
            <a:r>
              <a:rPr lang="en-GB" sz="3200" dirty="0">
                <a:latin typeface="PT Sans" charset="-52"/>
                <a:ea typeface="PT Sans" charset="-52"/>
                <a:cs typeface="PT Sans" charset="-52"/>
              </a:rPr>
              <a:t>Classifying Developers into Core </a:t>
            </a:r>
            <a:r>
              <a:rPr lang="en-GB" sz="3200" dirty="0" smtClean="0">
                <a:latin typeface="PT Sans" charset="-52"/>
                <a:ea typeface="PT Sans" charset="-52"/>
                <a:cs typeface="PT Sans" charset="-52"/>
              </a:rPr>
              <a:t>and Peripheral</a:t>
            </a:r>
            <a:r>
              <a:rPr lang="en-GB" sz="3200" dirty="0" smtClean="0">
                <a:effectLst/>
                <a:latin typeface="PT Sans" charset="-52"/>
                <a:ea typeface="PT Sans" charset="-52"/>
                <a:cs typeface="PT Sans" charset="-52"/>
              </a:rPr>
              <a:t> </a:t>
            </a:r>
          </a:p>
          <a:p>
            <a:pPr marL="457200" indent="-457200" algn="l">
              <a:buFont typeface="Arial" charset="0"/>
              <a:buChar char="•"/>
            </a:pPr>
            <a:r>
              <a:rPr lang="en-GB" sz="3200" dirty="0" smtClean="0">
                <a:latin typeface="PT Sans" charset="-52"/>
                <a:ea typeface="PT Sans" charset="-52"/>
                <a:cs typeface="PT Sans" charset="-52"/>
              </a:rPr>
              <a:t>Understand </a:t>
            </a:r>
            <a:r>
              <a:rPr lang="en-GB" sz="3200" dirty="0">
                <a:latin typeface="PT Sans" charset="-52"/>
                <a:ea typeface="PT Sans" charset="-52"/>
                <a:cs typeface="PT Sans" charset="-52"/>
              </a:rPr>
              <a:t>open-source project developer roles</a:t>
            </a:r>
            <a:r>
              <a:rPr lang="en-GB" sz="3200" dirty="0" smtClean="0">
                <a:effectLst/>
                <a:latin typeface="PT Sans" charset="-52"/>
                <a:ea typeface="PT Sans" charset="-52"/>
                <a:cs typeface="PT Sans" charset="-52"/>
              </a:rPr>
              <a:t> </a:t>
            </a:r>
            <a:endParaRPr lang="en-GB" sz="3200" dirty="0" smtClean="0">
              <a:latin typeface="PT Sans" charset="-52"/>
              <a:ea typeface="PT Sans" charset="-52"/>
              <a:cs typeface="PT Sans" charset="-52"/>
            </a:endParaRPr>
          </a:p>
          <a:p>
            <a:pPr marL="457200" indent="-457200" algn="l">
              <a:buFont typeface="Arial" charset="0"/>
              <a:buChar char="•"/>
            </a:pPr>
            <a:r>
              <a:rPr lang="en-GB" sz="3200" dirty="0" smtClean="0">
                <a:latin typeface="PT Sans" charset="-52"/>
                <a:ea typeface="PT Sans" charset="-52"/>
                <a:cs typeface="PT Sans" charset="-52"/>
              </a:rPr>
              <a:t>Characterizing </a:t>
            </a:r>
            <a:r>
              <a:rPr lang="en-GB" sz="3200" dirty="0">
                <a:latin typeface="PT Sans" charset="-52"/>
                <a:ea typeface="PT Sans" charset="-52"/>
                <a:cs typeface="PT Sans" charset="-52"/>
              </a:rPr>
              <a:t>key developers</a:t>
            </a:r>
            <a:r>
              <a:rPr lang="en-GB" sz="3200" dirty="0" smtClean="0">
                <a:effectLst/>
                <a:latin typeface="PT Sans" charset="-52"/>
                <a:ea typeface="PT Sans" charset="-52"/>
                <a:cs typeface="PT Sans" charset="-52"/>
              </a:rPr>
              <a:t> </a:t>
            </a:r>
            <a:endParaRPr lang="en-US" sz="3200" dirty="0">
              <a:latin typeface="PT Sans" charset="-52"/>
              <a:ea typeface="PT Sans" charset="-52"/>
              <a:cs typeface="PT Sans" charset="-52"/>
            </a:endParaRPr>
          </a:p>
        </p:txBody>
      </p:sp>
      <p:pic>
        <p:nvPicPr>
          <p:cNvPr id="9"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75" t="44450" r="-75" b="46154"/>
          <a:stretch/>
        </p:blipFill>
        <p:spPr>
          <a:xfrm rot="5400000">
            <a:off x="8390035" y="3172968"/>
            <a:ext cx="6858000" cy="512064"/>
          </a:xfrm>
          <a:prstGeom prst="rect">
            <a:avLst/>
          </a:prstGeom>
        </p:spPr>
      </p:pic>
      <p:sp>
        <p:nvSpPr>
          <p:cNvPr id="10" name="Slide Number Placeholder 10"/>
          <p:cNvSpPr>
            <a:spLocks noGrp="1"/>
          </p:cNvSpPr>
          <p:nvPr>
            <p:ph type="sldNum" sz="quarter" idx="12"/>
          </p:nvPr>
        </p:nvSpPr>
        <p:spPr>
          <a:xfrm>
            <a:off x="9242364" y="6456101"/>
            <a:ext cx="2743200" cy="365125"/>
          </a:xfrm>
        </p:spPr>
        <p:txBody>
          <a:bodyPr/>
          <a:lstStyle/>
          <a:p>
            <a:r>
              <a:rPr lang="en-US" sz="1400" b="1" dirty="0" smtClean="0">
                <a:solidFill>
                  <a:schemeClr val="bg1"/>
                </a:solidFill>
                <a:latin typeface="PT Sans" charset="-52"/>
                <a:ea typeface="PT Sans" charset="-52"/>
                <a:cs typeface="PT Sans" charset="-52"/>
              </a:rPr>
              <a:t>2</a:t>
            </a:r>
            <a:endParaRPr lang="en-US" sz="1400" b="1" dirty="0">
              <a:solidFill>
                <a:schemeClr val="bg1"/>
              </a:solidFill>
              <a:latin typeface="PT Sans" charset="-52"/>
              <a:ea typeface="PT Sans" charset="-52"/>
              <a:cs typeface="PT Sans" charset="-52"/>
            </a:endParaRPr>
          </a:p>
        </p:txBody>
      </p:sp>
    </p:spTree>
    <p:extLst>
      <p:ext uri="{BB962C8B-B14F-4D97-AF65-F5344CB8AC3E}">
        <p14:creationId xmlns:p14="http://schemas.microsoft.com/office/powerpoint/2010/main" val="177977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1496291" y="2377440"/>
            <a:ext cx="8961120" cy="3241964"/>
          </a:xfrm>
          <a:prstGeom prst="cloud">
            <a:avLst/>
          </a:prstGeom>
          <a:noFill/>
          <a:ln w="50800">
            <a:solidFill>
              <a:srgbClr val="21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mj-lt"/>
            </a:endParaRPr>
          </a:p>
        </p:txBody>
      </p:sp>
      <p:sp>
        <p:nvSpPr>
          <p:cNvPr id="14" name="TextBox 13"/>
          <p:cNvSpPr txBox="1"/>
          <p:nvPr/>
        </p:nvSpPr>
        <p:spPr>
          <a:xfrm>
            <a:off x="3160266" y="3030117"/>
            <a:ext cx="5586152" cy="1938992"/>
          </a:xfrm>
          <a:prstGeom prst="rect">
            <a:avLst/>
          </a:prstGeom>
          <a:noFill/>
        </p:spPr>
        <p:txBody>
          <a:bodyPr wrap="square" rtlCol="0">
            <a:spAutoFit/>
          </a:bodyPr>
          <a:lstStyle/>
          <a:p>
            <a:pPr algn="ctr"/>
            <a:r>
              <a:rPr lang="en-US" sz="2400" dirty="0">
                <a:latin typeface="PT Sans" charset="-52"/>
                <a:ea typeface="PT Sans" charset="-52"/>
                <a:cs typeface="PT Sans" charset="-52"/>
              </a:rPr>
              <a:t>”The relationship between the architecture of a </a:t>
            </a:r>
            <a:r>
              <a:rPr lang="en-US" sz="2400" b="1" dirty="0">
                <a:latin typeface="PT Sans" charset="-52"/>
                <a:ea typeface="PT Sans" charset="-52"/>
                <a:cs typeface="PT Sans" charset="-52"/>
              </a:rPr>
              <a:t>software system</a:t>
            </a:r>
            <a:r>
              <a:rPr lang="en-US" sz="2400" dirty="0">
                <a:latin typeface="PT Sans" charset="-52"/>
                <a:ea typeface="PT Sans" charset="-52"/>
                <a:cs typeface="PT Sans" charset="-52"/>
              </a:rPr>
              <a:t> and the </a:t>
            </a:r>
            <a:r>
              <a:rPr lang="en-US" sz="2400" b="1" dirty="0">
                <a:latin typeface="PT Sans" charset="-52"/>
                <a:ea typeface="PT Sans" charset="-52"/>
                <a:cs typeface="PT Sans" charset="-52"/>
              </a:rPr>
              <a:t>structure</a:t>
            </a:r>
            <a:r>
              <a:rPr lang="en-US" sz="2400" dirty="0">
                <a:latin typeface="PT Sans" charset="-52"/>
                <a:ea typeface="PT Sans" charset="-52"/>
                <a:cs typeface="PT Sans" charset="-52"/>
              </a:rPr>
              <a:t> </a:t>
            </a:r>
            <a:r>
              <a:rPr lang="en-US" sz="2400" b="1" dirty="0">
                <a:latin typeface="PT Sans" charset="-52"/>
                <a:ea typeface="PT Sans" charset="-52"/>
                <a:cs typeface="PT Sans" charset="-52"/>
              </a:rPr>
              <a:t>of the organization </a:t>
            </a:r>
            <a:r>
              <a:rPr lang="en-US" sz="2400" dirty="0">
                <a:latin typeface="PT Sans" charset="-52"/>
                <a:ea typeface="PT Sans" charset="-52"/>
                <a:cs typeface="PT Sans" charset="-52"/>
              </a:rPr>
              <a:t>developing this software is </a:t>
            </a:r>
            <a:r>
              <a:rPr lang="en-US" sz="2400" b="1" dirty="0">
                <a:latin typeface="PT Sans" charset="-52"/>
                <a:ea typeface="PT Sans" charset="-52"/>
                <a:cs typeface="PT Sans" charset="-52"/>
              </a:rPr>
              <a:t>homomorphic</a:t>
            </a:r>
            <a:r>
              <a:rPr lang="en-US" sz="2400" dirty="0">
                <a:latin typeface="PT Sans" charset="-52"/>
                <a:ea typeface="PT Sans" charset="-52"/>
                <a:cs typeface="PT Sans" charset="-52"/>
              </a:rPr>
              <a:t>”</a:t>
            </a:r>
          </a:p>
          <a:p>
            <a:pPr algn="ctr"/>
            <a:endParaRPr lang="en-US" sz="2400" dirty="0">
              <a:latin typeface="PT Sans" charset="-52"/>
              <a:ea typeface="PT Sans" charset="-52"/>
              <a:cs typeface="PT Sans" charset="-52"/>
            </a:endParaRPr>
          </a:p>
        </p:txBody>
      </p:sp>
      <p:sp>
        <p:nvSpPr>
          <p:cNvPr id="15" name="TextBox 14"/>
          <p:cNvSpPr txBox="1"/>
          <p:nvPr/>
        </p:nvSpPr>
        <p:spPr>
          <a:xfrm>
            <a:off x="1116763" y="710347"/>
            <a:ext cx="3357266" cy="707886"/>
          </a:xfrm>
          <a:prstGeom prst="rect">
            <a:avLst/>
          </a:prstGeom>
          <a:noFill/>
        </p:spPr>
        <p:txBody>
          <a:bodyPr wrap="none" rtlCol="0">
            <a:spAutoFit/>
          </a:bodyPr>
          <a:lstStyle/>
          <a:p>
            <a:r>
              <a:rPr lang="en-GB" sz="4000" b="1" dirty="0">
                <a:solidFill>
                  <a:srgbClr val="002060"/>
                </a:solidFill>
                <a:latin typeface="PT Sans" charset="-52"/>
                <a:ea typeface="PT Sans" charset="-52"/>
                <a:cs typeface="PT Sans" charset="-52"/>
              </a:rPr>
              <a:t>Conway’s Law </a:t>
            </a:r>
            <a:endParaRPr lang="en-US" sz="4000" b="1" dirty="0">
              <a:solidFill>
                <a:srgbClr val="002060"/>
              </a:solidFill>
              <a:latin typeface="PT Sans" charset="-52"/>
              <a:ea typeface="PT Sans" charset="-52"/>
              <a:cs typeface="PT Sans" charset="-52"/>
            </a:endParaRPr>
          </a:p>
        </p:txBody>
      </p:sp>
      <p:sp>
        <p:nvSpPr>
          <p:cNvPr id="17" name="Rectangle 16"/>
          <p:cNvSpPr/>
          <p:nvPr/>
        </p:nvSpPr>
        <p:spPr>
          <a:xfrm rot="5400000">
            <a:off x="8399316" y="3218350"/>
            <a:ext cx="6858002" cy="414250"/>
          </a:xfrm>
          <a:prstGeom prst="rect">
            <a:avLst/>
          </a:prstGeom>
          <a:solidFill>
            <a:srgbClr val="232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C45"/>
              </a:solidFill>
            </a:endParaRPr>
          </a:p>
        </p:txBody>
      </p:sp>
      <p:sp>
        <p:nvSpPr>
          <p:cNvPr id="10" name="Slide Number Placeholder 10"/>
          <p:cNvSpPr>
            <a:spLocks noGrp="1"/>
          </p:cNvSpPr>
          <p:nvPr>
            <p:ph type="sldNum" sz="quarter" idx="12"/>
          </p:nvPr>
        </p:nvSpPr>
        <p:spPr>
          <a:xfrm>
            <a:off x="9242364" y="6456101"/>
            <a:ext cx="2743200" cy="365125"/>
          </a:xfrm>
        </p:spPr>
        <p:txBody>
          <a:bodyPr/>
          <a:lstStyle/>
          <a:p>
            <a:r>
              <a:rPr lang="en-US" sz="1400" b="1" dirty="0">
                <a:solidFill>
                  <a:schemeClr val="bg1"/>
                </a:solidFill>
                <a:latin typeface="PT Sans" charset="-52"/>
                <a:ea typeface="PT Sans" charset="-52"/>
                <a:cs typeface="PT Sans" charset="-52"/>
              </a:rPr>
              <a:t>3</a:t>
            </a:r>
          </a:p>
        </p:txBody>
      </p:sp>
    </p:spTree>
    <p:extLst>
      <p:ext uri="{BB962C8B-B14F-4D97-AF65-F5344CB8AC3E}">
        <p14:creationId xmlns:p14="http://schemas.microsoft.com/office/powerpoint/2010/main" val="570914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789535" y="1078555"/>
            <a:ext cx="8506430" cy="1005378"/>
            <a:chOff x="785813" y="679064"/>
            <a:chExt cx="8506430" cy="1005378"/>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504" y="679064"/>
              <a:ext cx="1633739" cy="1005378"/>
            </a:xfrm>
            <a:prstGeom prst="rect">
              <a:avLst/>
            </a:prstGeom>
          </p:spPr>
        </p:pic>
        <p:sp>
          <p:nvSpPr>
            <p:cNvPr id="13" name="TextBox 12"/>
            <p:cNvSpPr txBox="1"/>
            <p:nvPr/>
          </p:nvSpPr>
          <p:spPr>
            <a:xfrm>
              <a:off x="785813" y="679064"/>
              <a:ext cx="6748963" cy="707886"/>
            </a:xfrm>
            <a:prstGeom prst="rect">
              <a:avLst/>
            </a:prstGeom>
            <a:noFill/>
          </p:spPr>
          <p:txBody>
            <a:bodyPr wrap="none" rtlCol="0">
              <a:spAutoFit/>
            </a:bodyPr>
            <a:lstStyle/>
            <a:p>
              <a:r>
                <a:rPr lang="en-US" sz="4000" b="1" dirty="0">
                  <a:solidFill>
                    <a:srgbClr val="002060"/>
                  </a:solidFill>
                  <a:latin typeface="PT Sans" charset="-52"/>
                  <a:ea typeface="PT Sans" charset="-52"/>
                  <a:cs typeface="PT Sans" charset="-52"/>
                </a:rPr>
                <a:t>Academic Value of our Project</a:t>
              </a:r>
            </a:p>
          </p:txBody>
        </p:sp>
      </p:grpSp>
      <p:grpSp>
        <p:nvGrpSpPr>
          <p:cNvPr id="18" name="Group 17"/>
          <p:cNvGrpSpPr/>
          <p:nvPr/>
        </p:nvGrpSpPr>
        <p:grpSpPr>
          <a:xfrm>
            <a:off x="1376337" y="3375212"/>
            <a:ext cx="9332826" cy="646331"/>
            <a:chOff x="1143581" y="3192334"/>
            <a:chExt cx="9332826" cy="646331"/>
          </a:xfrm>
        </p:grpSpPr>
        <p:sp>
          <p:nvSpPr>
            <p:cNvPr id="15" name="TextBox 14"/>
            <p:cNvSpPr txBox="1"/>
            <p:nvPr/>
          </p:nvSpPr>
          <p:spPr>
            <a:xfrm>
              <a:off x="1143581" y="3192334"/>
              <a:ext cx="4458272" cy="646331"/>
            </a:xfrm>
            <a:prstGeom prst="rect">
              <a:avLst/>
            </a:prstGeom>
            <a:noFill/>
          </p:spPr>
          <p:txBody>
            <a:bodyPr wrap="none" rtlCol="0">
              <a:spAutoFit/>
            </a:bodyPr>
            <a:lstStyle/>
            <a:p>
              <a:pPr marL="285750" indent="-285750">
                <a:buClr>
                  <a:srgbClr val="212C45"/>
                </a:buClr>
                <a:buFont typeface="Wingdings" charset="2"/>
                <a:buChar char="§"/>
              </a:pPr>
              <a:r>
                <a:rPr lang="en-US" sz="3600" dirty="0">
                  <a:latin typeface="PT Sans" charset="-52"/>
                  <a:ea typeface="PT Sans" charset="-52"/>
                  <a:cs typeface="PT Sans" charset="-52"/>
                </a:rPr>
                <a:t>Gap in the </a:t>
              </a:r>
              <a:r>
                <a:rPr lang="en-US" sz="3600" dirty="0" smtClean="0">
                  <a:latin typeface="PT Sans" charset="-52"/>
                  <a:ea typeface="PT Sans" charset="-52"/>
                  <a:cs typeface="PT Sans" charset="-52"/>
                </a:rPr>
                <a:t>literature</a:t>
              </a:r>
              <a:endParaRPr lang="en-US" sz="3600" dirty="0">
                <a:latin typeface="PT Sans" charset="-52"/>
                <a:ea typeface="PT Sans" charset="-52"/>
                <a:cs typeface="PT Sans" charset="-52"/>
              </a:endParaRPr>
            </a:p>
          </p:txBody>
        </p:sp>
        <p:sp>
          <p:nvSpPr>
            <p:cNvPr id="17" name="TextBox 16"/>
            <p:cNvSpPr txBox="1"/>
            <p:nvPr/>
          </p:nvSpPr>
          <p:spPr>
            <a:xfrm>
              <a:off x="6144772" y="3192334"/>
              <a:ext cx="4331635" cy="646331"/>
            </a:xfrm>
            <a:prstGeom prst="rect">
              <a:avLst/>
            </a:prstGeom>
            <a:noFill/>
          </p:spPr>
          <p:txBody>
            <a:bodyPr wrap="none" rtlCol="0">
              <a:spAutoFit/>
            </a:bodyPr>
            <a:lstStyle/>
            <a:p>
              <a:pPr marL="285750" indent="-285750">
                <a:buClr>
                  <a:srgbClr val="212C45"/>
                </a:buClr>
                <a:buFont typeface="Wingdings" charset="2"/>
                <a:buChar char="§"/>
              </a:pPr>
              <a:r>
                <a:rPr lang="en-US" sz="3600" dirty="0">
                  <a:latin typeface="PT Sans" charset="-52"/>
                  <a:ea typeface="PT Sans" charset="-52"/>
                  <a:cs typeface="PT Sans" charset="-52"/>
                </a:rPr>
                <a:t>Gap in the </a:t>
              </a:r>
              <a:r>
                <a:rPr lang="en-US" sz="3600" dirty="0" smtClean="0">
                  <a:latin typeface="PT Sans" charset="-52"/>
                  <a:ea typeface="PT Sans" charset="-52"/>
                  <a:cs typeface="PT Sans" charset="-52"/>
                </a:rPr>
                <a:t>software</a:t>
              </a:r>
              <a:endParaRPr lang="en-US" sz="3600" dirty="0"/>
            </a:p>
          </p:txBody>
        </p:sp>
      </p:grpSp>
      <p:sp>
        <p:nvSpPr>
          <p:cNvPr id="20" name="Rectangle 19"/>
          <p:cNvSpPr/>
          <p:nvPr/>
        </p:nvSpPr>
        <p:spPr>
          <a:xfrm>
            <a:off x="0" y="6478776"/>
            <a:ext cx="12201098" cy="382381"/>
          </a:xfrm>
          <a:prstGeom prst="rect">
            <a:avLst/>
          </a:prstGeom>
          <a:solidFill>
            <a:srgbClr val="212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a:xfrm>
            <a:off x="9404063" y="6513267"/>
            <a:ext cx="2743200" cy="365125"/>
          </a:xfrm>
        </p:spPr>
        <p:txBody>
          <a:bodyPr/>
          <a:lstStyle/>
          <a:p>
            <a:r>
              <a:rPr lang="en-US" sz="1400" b="1" dirty="0">
                <a:solidFill>
                  <a:schemeClr val="bg1"/>
                </a:solidFill>
                <a:latin typeface="PT Sans" charset="-52"/>
                <a:ea typeface="PT Sans" charset="-52"/>
                <a:cs typeface="PT Sans" charset="-52"/>
              </a:rPr>
              <a:t>4</a:t>
            </a:r>
          </a:p>
        </p:txBody>
      </p:sp>
      <p:pic>
        <p:nvPicPr>
          <p:cNvPr id="10" name="Content Placeholder 5"/>
          <p:cNvPicPr>
            <a:picLocks noChangeAspect="1"/>
          </p:cNvPicPr>
          <p:nvPr/>
        </p:nvPicPr>
        <p:blipFill rotWithShape="1">
          <a:blip r:embed="rId4">
            <a:extLst>
              <a:ext uri="{28A0092B-C50C-407E-A947-70E740481C1C}">
                <a14:useLocalDpi xmlns:a14="http://schemas.microsoft.com/office/drawing/2010/main" val="0"/>
              </a:ext>
            </a:extLst>
          </a:blip>
          <a:srcRect l="75" t="44450" r="-75" b="46154"/>
          <a:stretch/>
        </p:blipFill>
        <p:spPr>
          <a:xfrm>
            <a:off x="0" y="6001203"/>
            <a:ext cx="12201098" cy="512064"/>
          </a:xfrm>
          <a:prstGeom prst="rect">
            <a:avLst/>
          </a:prstGeom>
        </p:spPr>
      </p:pic>
    </p:spTree>
    <p:extLst>
      <p:ext uri="{BB962C8B-B14F-4D97-AF65-F5344CB8AC3E}">
        <p14:creationId xmlns:p14="http://schemas.microsoft.com/office/powerpoint/2010/main" val="1759216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43867" t="48856" r="-75" b="46154"/>
          <a:stretch/>
        </p:blipFill>
        <p:spPr>
          <a:xfrm rot="5400000">
            <a:off x="-2906131" y="3220348"/>
            <a:ext cx="6858000" cy="417303"/>
          </a:xfrm>
          <a:prstGeom prst="rect">
            <a:avLst/>
          </a:prstGeom>
        </p:spPr>
      </p:pic>
      <p:sp>
        <p:nvSpPr>
          <p:cNvPr id="10" name="Slide Number Placeholder 10"/>
          <p:cNvSpPr>
            <a:spLocks noGrp="1"/>
          </p:cNvSpPr>
          <p:nvPr>
            <p:ph type="sldNum" sz="quarter" idx="12"/>
          </p:nvPr>
        </p:nvSpPr>
        <p:spPr>
          <a:xfrm>
            <a:off x="9292243" y="6505975"/>
            <a:ext cx="2743200" cy="365125"/>
          </a:xfrm>
        </p:spPr>
        <p:txBody>
          <a:bodyPr/>
          <a:lstStyle/>
          <a:p>
            <a:r>
              <a:rPr lang="en-US" sz="1400" b="1" dirty="0" smtClean="0">
                <a:latin typeface="PT Sans" charset="-52"/>
                <a:ea typeface="PT Sans" charset="-52"/>
                <a:cs typeface="PT Sans" charset="-52"/>
              </a:rPr>
              <a:t>5</a:t>
            </a:r>
            <a:endParaRPr lang="en-US" sz="1400" b="1" dirty="0">
              <a:latin typeface="PT Sans" charset="-52"/>
              <a:ea typeface="PT Sans" charset="-52"/>
              <a:cs typeface="PT Sans" charset="-52"/>
            </a:endParaRPr>
          </a:p>
        </p:txBody>
      </p:sp>
      <p:sp>
        <p:nvSpPr>
          <p:cNvPr id="15" name="TextBox 14"/>
          <p:cNvSpPr txBox="1"/>
          <p:nvPr/>
        </p:nvSpPr>
        <p:spPr>
          <a:xfrm>
            <a:off x="1336203" y="3410902"/>
            <a:ext cx="8212975" cy="2431435"/>
          </a:xfrm>
          <a:prstGeom prst="rect">
            <a:avLst/>
          </a:prstGeom>
          <a:noFill/>
        </p:spPr>
        <p:txBody>
          <a:bodyPr wrap="square" rtlCol="0">
            <a:spAutoFit/>
          </a:bodyPr>
          <a:lstStyle/>
          <a:p>
            <a:r>
              <a:rPr lang="en-GB" sz="4000" b="1" dirty="0" smtClean="0">
                <a:solidFill>
                  <a:srgbClr val="002060"/>
                </a:solidFill>
                <a:latin typeface="PT Sans" charset="-52"/>
                <a:ea typeface="PT Sans" charset="-52"/>
                <a:cs typeface="PT Sans" charset="-52"/>
              </a:rPr>
              <a:t>Expected Insights</a:t>
            </a:r>
            <a:endParaRPr lang="en-GB" sz="4000" b="1" dirty="0">
              <a:solidFill>
                <a:srgbClr val="002060"/>
              </a:solidFill>
              <a:latin typeface="PT Sans" charset="-52"/>
              <a:ea typeface="PT Sans" charset="-52"/>
              <a:cs typeface="PT Sans" charset="-52"/>
            </a:endParaRPr>
          </a:p>
          <a:p>
            <a:pPr marL="457200" indent="-457200">
              <a:buFont typeface="Arial" charset="0"/>
              <a:buChar char="•"/>
            </a:pPr>
            <a:r>
              <a:rPr lang="en-GB" sz="2800" dirty="0">
                <a:latin typeface="PT Sans" charset="-52"/>
                <a:ea typeface="PT Sans" charset="-52"/>
                <a:cs typeface="PT Sans" charset="-52"/>
              </a:rPr>
              <a:t>H</a:t>
            </a:r>
            <a:r>
              <a:rPr lang="en-GB" sz="2800" dirty="0" smtClean="0">
                <a:latin typeface="PT Sans" charset="-52"/>
                <a:ea typeface="PT Sans" charset="-52"/>
                <a:cs typeface="PT Sans" charset="-52"/>
              </a:rPr>
              <a:t>ow </a:t>
            </a:r>
            <a:r>
              <a:rPr lang="en-GB" sz="2800" dirty="0">
                <a:latin typeface="PT Sans" charset="-52"/>
                <a:ea typeface="PT Sans" charset="-52"/>
                <a:cs typeface="PT Sans" charset="-52"/>
              </a:rPr>
              <a:t>much does a person’s development pattern change over time</a:t>
            </a:r>
          </a:p>
          <a:p>
            <a:pPr marL="457200" indent="-457200">
              <a:buFont typeface="Arial" charset="0"/>
              <a:buChar char="•"/>
            </a:pPr>
            <a:r>
              <a:rPr lang="en-GB" sz="2800" dirty="0">
                <a:latin typeface="PT Sans" charset="-52"/>
                <a:ea typeface="PT Sans" charset="-52"/>
                <a:cs typeface="PT Sans" charset="-52"/>
              </a:rPr>
              <a:t>W</a:t>
            </a:r>
            <a:r>
              <a:rPr lang="en-GB" sz="2800" dirty="0" smtClean="0">
                <a:latin typeface="PT Sans" charset="-52"/>
                <a:ea typeface="PT Sans" charset="-52"/>
                <a:cs typeface="PT Sans" charset="-52"/>
              </a:rPr>
              <a:t>hich </a:t>
            </a:r>
            <a:r>
              <a:rPr lang="en-GB" sz="2800" dirty="0">
                <a:latin typeface="PT Sans" charset="-52"/>
                <a:ea typeface="PT Sans" charset="-52"/>
                <a:cs typeface="PT Sans" charset="-52"/>
              </a:rPr>
              <a:t>metrics are correlated</a:t>
            </a:r>
          </a:p>
          <a:p>
            <a:pPr marL="457200" indent="-457200">
              <a:buFont typeface="Arial" charset="0"/>
              <a:buChar char="•"/>
            </a:pPr>
            <a:r>
              <a:rPr lang="en-GB" sz="2800" dirty="0">
                <a:latin typeface="PT Sans" charset="-52"/>
                <a:ea typeface="PT Sans" charset="-52"/>
                <a:cs typeface="PT Sans" charset="-52"/>
              </a:rPr>
              <a:t>A</a:t>
            </a:r>
            <a:r>
              <a:rPr lang="en-GB" sz="2800" dirty="0" smtClean="0">
                <a:latin typeface="PT Sans" charset="-52"/>
                <a:ea typeface="PT Sans" charset="-52"/>
                <a:cs typeface="PT Sans" charset="-52"/>
              </a:rPr>
              <a:t>n </a:t>
            </a:r>
            <a:r>
              <a:rPr lang="en-GB" sz="2800" dirty="0">
                <a:latin typeface="PT Sans" charset="-52"/>
                <a:ea typeface="PT Sans" charset="-52"/>
                <a:cs typeface="PT Sans" charset="-52"/>
              </a:rPr>
              <a:t>individual's "learning agility</a:t>
            </a:r>
            <a:r>
              <a:rPr lang="en-GB" sz="2800" dirty="0" smtClean="0">
                <a:latin typeface="PT Sans" charset="-52"/>
                <a:ea typeface="PT Sans" charset="-52"/>
                <a:cs typeface="PT Sans" charset="-52"/>
              </a:rPr>
              <a:t>" </a:t>
            </a:r>
          </a:p>
        </p:txBody>
      </p:sp>
      <p:sp>
        <p:nvSpPr>
          <p:cNvPr id="17" name="TextBox 16"/>
          <p:cNvSpPr txBox="1"/>
          <p:nvPr/>
        </p:nvSpPr>
        <p:spPr>
          <a:xfrm>
            <a:off x="1336203" y="583221"/>
            <a:ext cx="9519594" cy="2431435"/>
          </a:xfrm>
          <a:prstGeom prst="rect">
            <a:avLst/>
          </a:prstGeom>
          <a:noFill/>
        </p:spPr>
        <p:txBody>
          <a:bodyPr wrap="none" rtlCol="0">
            <a:spAutoFit/>
          </a:bodyPr>
          <a:lstStyle/>
          <a:p>
            <a:r>
              <a:rPr lang="en-US" sz="4000" b="1" dirty="0" smtClean="0">
                <a:solidFill>
                  <a:srgbClr val="002060"/>
                </a:solidFill>
                <a:latin typeface="PT Sans" charset="-52"/>
                <a:ea typeface="PT Sans" charset="-52"/>
                <a:cs typeface="PT Sans" charset="-52"/>
              </a:rPr>
              <a:t>New Metrics</a:t>
            </a:r>
          </a:p>
          <a:p>
            <a:pPr marL="457200" indent="-457200">
              <a:buFont typeface="Arial" charset="0"/>
              <a:buChar char="•"/>
            </a:pPr>
            <a:r>
              <a:rPr lang="en-GB" sz="2800" dirty="0" smtClean="0">
                <a:latin typeface="PT Sans" charset="-52"/>
                <a:ea typeface="PT Sans" charset="-52"/>
                <a:cs typeface="PT Sans" charset="-52"/>
              </a:rPr>
              <a:t>Ratio </a:t>
            </a:r>
            <a:r>
              <a:rPr lang="en-GB" sz="2800" dirty="0">
                <a:latin typeface="PT Sans" charset="-52"/>
                <a:ea typeface="PT Sans" charset="-52"/>
                <a:cs typeface="PT Sans" charset="-52"/>
              </a:rPr>
              <a:t>of "import" statements/library/</a:t>
            </a:r>
            <a:r>
              <a:rPr lang="en-GB" sz="2800" dirty="0" err="1">
                <a:latin typeface="PT Sans" charset="-52"/>
                <a:ea typeface="PT Sans" charset="-52"/>
                <a:cs typeface="PT Sans" charset="-52"/>
              </a:rPr>
              <a:t>api</a:t>
            </a:r>
            <a:r>
              <a:rPr lang="en-GB" sz="2800" dirty="0">
                <a:latin typeface="PT Sans" charset="-52"/>
                <a:ea typeface="PT Sans" charset="-52"/>
                <a:cs typeface="PT Sans" charset="-52"/>
              </a:rPr>
              <a:t> calls to new code </a:t>
            </a:r>
            <a:endParaRPr lang="en-GB" sz="2800" dirty="0" smtClean="0">
              <a:latin typeface="PT Sans" charset="-52"/>
              <a:ea typeface="PT Sans" charset="-52"/>
              <a:cs typeface="PT Sans" charset="-52"/>
            </a:endParaRPr>
          </a:p>
          <a:p>
            <a:pPr marL="457200" indent="-457200">
              <a:buFont typeface="Arial" charset="0"/>
              <a:buChar char="•"/>
            </a:pPr>
            <a:r>
              <a:rPr lang="en-GB" sz="2800" dirty="0" smtClean="0">
                <a:latin typeface="PT Sans" charset="-52"/>
                <a:ea typeface="PT Sans" charset="-52"/>
                <a:cs typeface="PT Sans" charset="-52"/>
              </a:rPr>
              <a:t>Amount </a:t>
            </a:r>
            <a:r>
              <a:rPr lang="en-GB" sz="2800" dirty="0">
                <a:latin typeface="PT Sans" charset="-52"/>
                <a:ea typeface="PT Sans" charset="-52"/>
                <a:cs typeface="PT Sans" charset="-52"/>
              </a:rPr>
              <a:t>of code </a:t>
            </a:r>
            <a:r>
              <a:rPr lang="en-GB" sz="2800" dirty="0" smtClean="0">
                <a:latin typeface="PT Sans" charset="-52"/>
                <a:ea typeface="PT Sans" charset="-52"/>
                <a:cs typeface="PT Sans" charset="-52"/>
              </a:rPr>
              <a:t>added, deleted or</a:t>
            </a:r>
            <a:r>
              <a:rPr lang="en-GB" sz="2800" dirty="0">
                <a:latin typeface="PT Sans" charset="-52"/>
                <a:ea typeface="PT Sans" charset="-52"/>
                <a:cs typeface="PT Sans" charset="-52"/>
              </a:rPr>
              <a:t> </a:t>
            </a:r>
            <a:r>
              <a:rPr lang="en-GB" sz="2800" dirty="0" smtClean="0">
                <a:latin typeface="PT Sans" charset="-52"/>
                <a:ea typeface="PT Sans" charset="-52"/>
                <a:cs typeface="PT Sans" charset="-52"/>
              </a:rPr>
              <a:t>modified </a:t>
            </a:r>
          </a:p>
          <a:p>
            <a:pPr marL="457200" indent="-457200">
              <a:buFont typeface="Arial" charset="0"/>
              <a:buChar char="•"/>
            </a:pPr>
            <a:r>
              <a:rPr lang="en-GB" sz="2800" dirty="0" smtClean="0">
                <a:latin typeface="PT Sans" charset="-52"/>
                <a:ea typeface="PT Sans" charset="-52"/>
                <a:cs typeface="PT Sans" charset="-52"/>
              </a:rPr>
              <a:t>Uniqueness/variability </a:t>
            </a:r>
            <a:r>
              <a:rPr lang="en-GB" sz="2800" dirty="0">
                <a:latin typeface="PT Sans" charset="-52"/>
                <a:ea typeface="PT Sans" charset="-52"/>
                <a:cs typeface="PT Sans" charset="-52"/>
              </a:rPr>
              <a:t>of code </a:t>
            </a:r>
            <a:endParaRPr lang="en-GB" sz="2800" dirty="0" smtClean="0">
              <a:latin typeface="PT Sans" charset="-52"/>
              <a:ea typeface="PT Sans" charset="-52"/>
              <a:cs typeface="PT Sans" charset="-52"/>
            </a:endParaRPr>
          </a:p>
          <a:p>
            <a:pPr marL="457200" indent="-457200">
              <a:buFont typeface="Arial" charset="0"/>
              <a:buChar char="•"/>
            </a:pPr>
            <a:r>
              <a:rPr lang="en-GB" sz="2800" dirty="0" smtClean="0">
                <a:latin typeface="PT Sans" charset="-52"/>
                <a:ea typeface="PT Sans" charset="-52"/>
                <a:cs typeface="PT Sans" charset="-52"/>
              </a:rPr>
              <a:t>Ratio </a:t>
            </a:r>
            <a:r>
              <a:rPr lang="en-GB" sz="2800" dirty="0">
                <a:latin typeface="PT Sans" charset="-52"/>
                <a:ea typeface="PT Sans" charset="-52"/>
                <a:cs typeface="PT Sans" charset="-52"/>
              </a:rPr>
              <a:t>of new code to rewritten </a:t>
            </a:r>
            <a:r>
              <a:rPr lang="en-GB" sz="2800" dirty="0" smtClean="0">
                <a:latin typeface="PT Sans" charset="-52"/>
                <a:ea typeface="PT Sans" charset="-52"/>
                <a:cs typeface="PT Sans" charset="-52"/>
              </a:rPr>
              <a:t>code</a:t>
            </a:r>
            <a:endParaRPr lang="en-US" sz="2800" dirty="0">
              <a:latin typeface="PT Sans" charset="-52"/>
              <a:ea typeface="PT Sans" charset="-52"/>
              <a:cs typeface="PT Sans" charset="-52"/>
            </a:endParaRPr>
          </a:p>
        </p:txBody>
      </p:sp>
    </p:spTree>
    <p:extLst>
      <p:ext uri="{BB962C8B-B14F-4D97-AF65-F5344CB8AC3E}">
        <p14:creationId xmlns:p14="http://schemas.microsoft.com/office/powerpoint/2010/main" val="158385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84020" y="830281"/>
            <a:ext cx="8212975" cy="3293209"/>
          </a:xfrm>
          <a:prstGeom prst="rect">
            <a:avLst/>
          </a:prstGeom>
          <a:noFill/>
        </p:spPr>
        <p:txBody>
          <a:bodyPr wrap="square" rtlCol="0">
            <a:spAutoFit/>
          </a:bodyPr>
          <a:lstStyle/>
          <a:p>
            <a:pPr>
              <a:spcAft>
                <a:spcPts val="0"/>
              </a:spcAft>
            </a:pPr>
            <a:r>
              <a:rPr lang="en-GB" sz="4000" b="1" dirty="0" smtClean="0">
                <a:solidFill>
                  <a:srgbClr val="002060"/>
                </a:solidFill>
                <a:latin typeface="PT Sans" charset="-52"/>
                <a:ea typeface="PT Sans" charset="-52"/>
                <a:cs typeface="PT Sans" charset="-52"/>
              </a:rPr>
              <a:t>   About GP </a:t>
            </a:r>
          </a:p>
          <a:p>
            <a:pPr marL="971550" lvl="1" indent="-514350">
              <a:buFont typeface="Wingdings" charset="2"/>
              <a:buChar char="§"/>
            </a:pPr>
            <a:r>
              <a:rPr lang="en-GB" sz="3000" dirty="0">
                <a:latin typeface="PT Sans" charset="-52"/>
                <a:ea typeface="PT Sans" charset="-52"/>
                <a:cs typeface="PT Sans" charset="-52"/>
              </a:rPr>
              <a:t>U</a:t>
            </a:r>
            <a:r>
              <a:rPr lang="en-GB" sz="3000" dirty="0" smtClean="0">
                <a:latin typeface="PT Sans" charset="-52"/>
                <a:ea typeface="PT Sans" charset="-52"/>
                <a:cs typeface="PT Sans" charset="-52"/>
              </a:rPr>
              <a:t>niquely </a:t>
            </a:r>
            <a:r>
              <a:rPr lang="en-GB" sz="3000" dirty="0">
                <a:latin typeface="PT Sans" charset="-52"/>
                <a:ea typeface="PT Sans" charset="-52"/>
                <a:cs typeface="PT Sans" charset="-52"/>
              </a:rPr>
              <a:t>and clearly distinguishes </a:t>
            </a:r>
            <a:endParaRPr lang="en-GB" sz="3000" dirty="0" smtClean="0">
              <a:latin typeface="PT Sans" charset="-52"/>
              <a:ea typeface="PT Sans" charset="-52"/>
              <a:cs typeface="PT Sans" charset="-52"/>
            </a:endParaRPr>
          </a:p>
          <a:p>
            <a:pPr lvl="1"/>
            <a:r>
              <a:rPr lang="en-GB" sz="3000" dirty="0">
                <a:latin typeface="PT Sans" charset="-52"/>
                <a:ea typeface="PT Sans" charset="-52"/>
                <a:cs typeface="PT Sans" charset="-52"/>
              </a:rPr>
              <a:t> </a:t>
            </a:r>
            <a:r>
              <a:rPr lang="en-GB" sz="3000" dirty="0" smtClean="0">
                <a:latin typeface="PT Sans" charset="-52"/>
                <a:ea typeface="PT Sans" charset="-52"/>
                <a:cs typeface="PT Sans" charset="-52"/>
              </a:rPr>
              <a:t>    types of contributor</a:t>
            </a:r>
            <a:endParaRPr lang="en-GB" sz="3000" dirty="0">
              <a:latin typeface="PT Sans" charset="-52"/>
              <a:ea typeface="PT Sans" charset="-52"/>
              <a:cs typeface="PT Sans" charset="-52"/>
            </a:endParaRPr>
          </a:p>
          <a:p>
            <a:pPr marL="971550" lvl="1" indent="-514350">
              <a:buFont typeface="Wingdings" charset="2"/>
              <a:buChar char="§"/>
            </a:pPr>
            <a:r>
              <a:rPr lang="en-GB" sz="3000" dirty="0">
                <a:latin typeface="PT Sans" charset="-52"/>
                <a:ea typeface="PT Sans" charset="-52"/>
                <a:cs typeface="PT Sans" charset="-52"/>
              </a:rPr>
              <a:t>P</a:t>
            </a:r>
            <a:r>
              <a:rPr lang="en-GB" sz="3000" dirty="0" smtClean="0">
                <a:latin typeface="PT Sans" charset="-52"/>
                <a:ea typeface="PT Sans" charset="-52"/>
                <a:cs typeface="PT Sans" charset="-52"/>
              </a:rPr>
              <a:t>erform </a:t>
            </a:r>
            <a:r>
              <a:rPr lang="en-GB" sz="3000" dirty="0">
                <a:latin typeface="PT Sans" charset="-52"/>
                <a:ea typeface="PT Sans" charset="-52"/>
                <a:cs typeface="PT Sans" charset="-52"/>
              </a:rPr>
              <a:t>principle component analysis</a:t>
            </a:r>
          </a:p>
          <a:p>
            <a:pPr marL="971550" lvl="1" indent="-514350">
              <a:buFont typeface="Wingdings" charset="2"/>
              <a:buChar char="§"/>
            </a:pPr>
            <a:r>
              <a:rPr lang="en-GB" sz="3000" dirty="0">
                <a:latin typeface="PT Sans" charset="-52"/>
                <a:ea typeface="PT Sans" charset="-52"/>
                <a:cs typeface="PT Sans" charset="-52"/>
              </a:rPr>
              <a:t>I</a:t>
            </a:r>
            <a:r>
              <a:rPr lang="en-GB" sz="3000" dirty="0" smtClean="0">
                <a:latin typeface="PT Sans" charset="-52"/>
                <a:ea typeface="PT Sans" charset="-52"/>
                <a:cs typeface="PT Sans" charset="-52"/>
              </a:rPr>
              <a:t>dentifies </a:t>
            </a:r>
            <a:r>
              <a:rPr lang="en-GB" sz="3000" dirty="0">
                <a:latin typeface="PT Sans" charset="-52"/>
                <a:ea typeface="PT Sans" charset="-52"/>
                <a:cs typeface="PT Sans" charset="-52"/>
              </a:rPr>
              <a:t>each contributor with the least costly metric </a:t>
            </a:r>
            <a:r>
              <a:rPr lang="en-GB" sz="3000" dirty="0" smtClean="0">
                <a:latin typeface="PT Sans" charset="-52"/>
                <a:ea typeface="PT Sans" charset="-52"/>
                <a:cs typeface="PT Sans" charset="-52"/>
              </a:rPr>
              <a:t>to perform</a:t>
            </a:r>
            <a:endParaRPr lang="en-GB" sz="3000" dirty="0">
              <a:latin typeface="PT Sans" charset="-52"/>
              <a:ea typeface="PT Sans" charset="-52"/>
              <a:cs typeface="PT Sans" charset="-52"/>
            </a:endParaRPr>
          </a:p>
          <a:p>
            <a:endParaRPr lang="en-US" dirty="0"/>
          </a:p>
        </p:txBody>
      </p:sp>
      <p:sp>
        <p:nvSpPr>
          <p:cNvPr id="11" name="Slide Number Placeholder 10"/>
          <p:cNvSpPr>
            <a:spLocks noGrp="1"/>
          </p:cNvSpPr>
          <p:nvPr>
            <p:ph type="sldNum" sz="quarter" idx="12"/>
          </p:nvPr>
        </p:nvSpPr>
        <p:spPr>
          <a:xfrm>
            <a:off x="9292243" y="6505975"/>
            <a:ext cx="2743200" cy="365125"/>
          </a:xfrm>
        </p:spPr>
        <p:txBody>
          <a:bodyPr/>
          <a:lstStyle/>
          <a:p>
            <a:r>
              <a:rPr lang="en-US" sz="1400" b="1" dirty="0" smtClean="0">
                <a:latin typeface="PT Sans" charset="-52"/>
                <a:ea typeface="PT Sans" charset="-52"/>
                <a:cs typeface="PT Sans" charset="-52"/>
              </a:rPr>
              <a:t>6</a:t>
            </a:r>
            <a:endParaRPr lang="en-US" sz="1400" b="1" dirty="0">
              <a:latin typeface="PT Sans" charset="-52"/>
              <a:ea typeface="PT Sans" charset="-52"/>
              <a:cs typeface="PT Sans" charset="-52"/>
            </a:endParaRPr>
          </a:p>
        </p:txBody>
      </p:sp>
      <p:pic>
        <p:nvPicPr>
          <p:cNvPr id="15"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43867" t="48856" r="-75" b="46154"/>
          <a:stretch/>
        </p:blipFill>
        <p:spPr>
          <a:xfrm rot="5400000">
            <a:off x="4686861" y="3220348"/>
            <a:ext cx="6858000" cy="417303"/>
          </a:xfrm>
          <a:prstGeom prst="rect">
            <a:avLst/>
          </a:prstGeom>
        </p:spPr>
      </p:pic>
      <p:sp>
        <p:nvSpPr>
          <p:cNvPr id="13" name="Rectangle 12"/>
          <p:cNvSpPr/>
          <p:nvPr/>
        </p:nvSpPr>
        <p:spPr>
          <a:xfrm>
            <a:off x="3885532" y="4591210"/>
            <a:ext cx="8212975" cy="1452228"/>
          </a:xfrm>
          <a:prstGeom prst="rect">
            <a:avLst/>
          </a:prstGeom>
          <a:solidFill>
            <a:srgbClr val="232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4229051" y="4902673"/>
            <a:ext cx="10644187" cy="968967"/>
          </a:xfrm>
        </p:spPr>
        <p:txBody>
          <a:bodyPr>
            <a:noAutofit/>
          </a:bodyPr>
          <a:lstStyle/>
          <a:p>
            <a:pPr algn="l"/>
            <a:r>
              <a:rPr lang="en-US" sz="4000" dirty="0" smtClean="0">
                <a:solidFill>
                  <a:schemeClr val="bg1"/>
                </a:solidFill>
                <a:latin typeface="PT Sans" charset="-52"/>
                <a:ea typeface="PT Sans" charset="-52"/>
                <a:cs typeface="PT Sans" charset="-52"/>
              </a:rPr>
              <a:t>The Data will come from open </a:t>
            </a:r>
            <a:br>
              <a:rPr lang="en-US" sz="4000" dirty="0" smtClean="0">
                <a:solidFill>
                  <a:schemeClr val="bg1"/>
                </a:solidFill>
                <a:latin typeface="PT Sans" charset="-52"/>
                <a:ea typeface="PT Sans" charset="-52"/>
                <a:cs typeface="PT Sans" charset="-52"/>
              </a:rPr>
            </a:br>
            <a:r>
              <a:rPr lang="en-US" sz="4000" dirty="0" smtClean="0">
                <a:solidFill>
                  <a:schemeClr val="bg1"/>
                </a:solidFill>
                <a:latin typeface="PT Sans" charset="-52"/>
                <a:ea typeface="PT Sans" charset="-52"/>
                <a:cs typeface="PT Sans" charset="-52"/>
              </a:rPr>
              <a:t>source repositories such us GitHub</a:t>
            </a:r>
            <a:endParaRPr lang="en-US" sz="4000" dirty="0">
              <a:solidFill>
                <a:schemeClr val="bg1"/>
              </a:solidFill>
              <a:latin typeface="PT Sans" charset="-52"/>
              <a:ea typeface="PT Sans" charset="-52"/>
              <a:cs typeface="PT Sans" charset="-52"/>
            </a:endParaRPr>
          </a:p>
        </p:txBody>
      </p:sp>
    </p:spTree>
    <p:extLst>
      <p:ext uri="{BB962C8B-B14F-4D97-AF65-F5344CB8AC3E}">
        <p14:creationId xmlns:p14="http://schemas.microsoft.com/office/powerpoint/2010/main" val="2086302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75" t="44450" r="-75" b="46154"/>
          <a:stretch/>
        </p:blipFill>
        <p:spPr>
          <a:xfrm>
            <a:off x="0" y="5960662"/>
            <a:ext cx="12201098" cy="512064"/>
          </a:xfrm>
          <a:prstGeom prst="rect">
            <a:avLst/>
          </a:prstGeom>
        </p:spPr>
      </p:pic>
      <p:sp>
        <p:nvSpPr>
          <p:cNvPr id="10" name="Slide Number Placeholder 10"/>
          <p:cNvSpPr>
            <a:spLocks noGrp="1"/>
          </p:cNvSpPr>
          <p:nvPr>
            <p:ph type="sldNum" sz="quarter" idx="12"/>
          </p:nvPr>
        </p:nvSpPr>
        <p:spPr>
          <a:xfrm>
            <a:off x="9308868" y="6505975"/>
            <a:ext cx="2743200" cy="365125"/>
          </a:xfrm>
        </p:spPr>
        <p:txBody>
          <a:bodyPr/>
          <a:lstStyle/>
          <a:p>
            <a:r>
              <a:rPr lang="en-US" sz="1400" b="1" dirty="0" smtClean="0">
                <a:latin typeface="PT Sans" charset="-52"/>
                <a:ea typeface="PT Sans" charset="-52"/>
                <a:cs typeface="PT Sans" charset="-52"/>
              </a:rPr>
              <a:t>7</a:t>
            </a:r>
            <a:endParaRPr lang="en-US" sz="1400" b="1" dirty="0">
              <a:latin typeface="PT Sans" charset="-52"/>
              <a:ea typeface="PT Sans" charset="-52"/>
              <a:cs typeface="PT Sans" charset="-52"/>
            </a:endParaRPr>
          </a:p>
        </p:txBody>
      </p:sp>
      <p:sp>
        <p:nvSpPr>
          <p:cNvPr id="12" name="TextBox 11"/>
          <p:cNvSpPr txBox="1"/>
          <p:nvPr/>
        </p:nvSpPr>
        <p:spPr>
          <a:xfrm>
            <a:off x="630774" y="1888500"/>
            <a:ext cx="10939549" cy="3693319"/>
          </a:xfrm>
          <a:prstGeom prst="rect">
            <a:avLst/>
          </a:prstGeom>
          <a:noFill/>
        </p:spPr>
        <p:txBody>
          <a:bodyPr wrap="square" rtlCol="0">
            <a:spAutoFit/>
          </a:bodyPr>
          <a:lstStyle/>
          <a:p>
            <a:pPr marL="457200" indent="-457200">
              <a:lnSpc>
                <a:spcPct val="150000"/>
              </a:lnSpc>
              <a:buFont typeface="Arial" charset="0"/>
              <a:buChar char="•"/>
            </a:pPr>
            <a:r>
              <a:rPr lang="en-GB" sz="2400" dirty="0" smtClean="0">
                <a:latin typeface="PT Sans" charset="-52"/>
                <a:ea typeface="PT Sans" charset="-52"/>
                <a:cs typeface="PT Sans" charset="-52"/>
              </a:rPr>
              <a:t>Identification </a:t>
            </a:r>
            <a:r>
              <a:rPr lang="en-GB" sz="2400" dirty="0">
                <a:latin typeface="PT Sans" charset="-52"/>
                <a:ea typeface="PT Sans" charset="-52"/>
                <a:cs typeface="PT Sans" charset="-52"/>
              </a:rPr>
              <a:t>and acceptance or rejection of ground new </a:t>
            </a:r>
            <a:r>
              <a:rPr lang="en-GB" sz="2400" dirty="0" smtClean="0">
                <a:latin typeface="PT Sans" charset="-52"/>
                <a:ea typeface="PT Sans" charset="-52"/>
                <a:cs typeface="PT Sans" charset="-52"/>
              </a:rPr>
              <a:t>metrics</a:t>
            </a:r>
            <a:endParaRPr lang="en-GB" sz="2400" dirty="0">
              <a:latin typeface="PT Sans" charset="-52"/>
              <a:ea typeface="PT Sans" charset="-52"/>
              <a:cs typeface="PT Sans" charset="-52"/>
            </a:endParaRPr>
          </a:p>
          <a:p>
            <a:pPr marL="457200" indent="-457200">
              <a:lnSpc>
                <a:spcPct val="150000"/>
              </a:lnSpc>
              <a:buFont typeface="Arial" charset="0"/>
              <a:buChar char="•"/>
            </a:pPr>
            <a:r>
              <a:rPr lang="en-GB" sz="2400" dirty="0" smtClean="0">
                <a:latin typeface="PT Sans" charset="-52"/>
                <a:ea typeface="PT Sans" charset="-52"/>
                <a:cs typeface="PT Sans" charset="-52"/>
              </a:rPr>
              <a:t>Correlation between the metrics</a:t>
            </a:r>
          </a:p>
          <a:p>
            <a:pPr marL="457200" indent="-457200">
              <a:lnSpc>
                <a:spcPct val="150000"/>
              </a:lnSpc>
              <a:buFont typeface="Arial" charset="0"/>
              <a:buChar char="•"/>
            </a:pPr>
            <a:r>
              <a:rPr lang="en-GB" sz="2400" dirty="0" smtClean="0">
                <a:latin typeface="PT Sans" charset="-52"/>
                <a:ea typeface="PT Sans" charset="-52"/>
                <a:cs typeface="PT Sans" charset="-52"/>
              </a:rPr>
              <a:t>Software </a:t>
            </a:r>
            <a:r>
              <a:rPr lang="en-GB" sz="2400" dirty="0">
                <a:latin typeface="PT Sans" charset="-52"/>
                <a:ea typeface="PT Sans" charset="-52"/>
                <a:cs typeface="PT Sans" charset="-52"/>
              </a:rPr>
              <a:t>and models that through the combination of these </a:t>
            </a:r>
            <a:r>
              <a:rPr lang="en-GB" sz="2400" dirty="0" smtClean="0">
                <a:latin typeface="PT Sans" charset="-52"/>
                <a:ea typeface="PT Sans" charset="-52"/>
                <a:cs typeface="PT Sans" charset="-52"/>
              </a:rPr>
              <a:t>metrics profile developers</a:t>
            </a:r>
            <a:endParaRPr lang="en-GB" sz="2400" dirty="0">
              <a:latin typeface="PT Sans" charset="-52"/>
              <a:ea typeface="PT Sans" charset="-52"/>
              <a:cs typeface="PT Sans" charset="-52"/>
            </a:endParaRPr>
          </a:p>
          <a:p>
            <a:pPr marL="457200" indent="-457200">
              <a:lnSpc>
                <a:spcPct val="150000"/>
              </a:lnSpc>
              <a:buFont typeface="Arial" charset="0"/>
              <a:buChar char="•"/>
            </a:pPr>
            <a:r>
              <a:rPr lang="en-GB" sz="2400" dirty="0" smtClean="0">
                <a:latin typeface="PT Sans" charset="-52"/>
                <a:ea typeface="PT Sans" charset="-52"/>
                <a:cs typeface="PT Sans" charset="-52"/>
              </a:rPr>
              <a:t>Insights for individuals and developers’ network </a:t>
            </a:r>
          </a:p>
          <a:p>
            <a:pPr marL="457200" indent="-457200">
              <a:lnSpc>
                <a:spcPct val="150000"/>
              </a:lnSpc>
              <a:buFont typeface="Arial" charset="0"/>
              <a:buChar char="•"/>
            </a:pPr>
            <a:r>
              <a:rPr lang="en-GB" sz="2400" dirty="0" smtClean="0">
                <a:latin typeface="PT Sans" charset="-52"/>
                <a:ea typeface="PT Sans" charset="-52"/>
                <a:cs typeface="PT Sans" charset="-52"/>
              </a:rPr>
              <a:t>GitHub stars??</a:t>
            </a:r>
            <a:endParaRPr lang="en-GB" sz="2400" dirty="0">
              <a:latin typeface="PT Sans" charset="-52"/>
              <a:ea typeface="PT Sans" charset="-52"/>
              <a:cs typeface="PT Sans" charset="-52"/>
            </a:endParaRPr>
          </a:p>
          <a:p>
            <a:endParaRPr lang="en-US" dirty="0"/>
          </a:p>
        </p:txBody>
      </p:sp>
      <p:sp>
        <p:nvSpPr>
          <p:cNvPr id="13" name="TextBox 12"/>
          <p:cNvSpPr txBox="1"/>
          <p:nvPr/>
        </p:nvSpPr>
        <p:spPr>
          <a:xfrm>
            <a:off x="630774" y="897774"/>
            <a:ext cx="4424673" cy="707886"/>
          </a:xfrm>
          <a:prstGeom prst="rect">
            <a:avLst/>
          </a:prstGeom>
          <a:noFill/>
        </p:spPr>
        <p:txBody>
          <a:bodyPr wrap="none" rtlCol="0">
            <a:spAutoFit/>
          </a:bodyPr>
          <a:lstStyle/>
          <a:p>
            <a:r>
              <a:rPr lang="en-US" sz="4000" b="1" dirty="0" smtClean="0">
                <a:solidFill>
                  <a:srgbClr val="002060"/>
                </a:solidFill>
                <a:latin typeface="PT Sans" charset="-52"/>
                <a:ea typeface="PT Sans" charset="-52"/>
                <a:cs typeface="PT Sans" charset="-52"/>
              </a:rPr>
              <a:t>In Terms of Success</a:t>
            </a:r>
            <a:endParaRPr lang="en-US" sz="4000" b="1" dirty="0">
              <a:solidFill>
                <a:srgbClr val="002060"/>
              </a:solidFill>
              <a:latin typeface="PT Sans" charset="-52"/>
              <a:ea typeface="PT Sans" charset="-52"/>
              <a:cs typeface="PT Sans" charset="-52"/>
            </a:endParaRPr>
          </a:p>
        </p:txBody>
      </p:sp>
    </p:spTree>
    <p:extLst>
      <p:ext uri="{BB962C8B-B14F-4D97-AF65-F5344CB8AC3E}">
        <p14:creationId xmlns:p14="http://schemas.microsoft.com/office/powerpoint/2010/main" val="761315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59155" y="179604"/>
            <a:ext cx="10644187" cy="859030"/>
          </a:xfrm>
        </p:spPr>
        <p:txBody>
          <a:bodyPr>
            <a:normAutofit/>
          </a:bodyPr>
          <a:lstStyle/>
          <a:p>
            <a:r>
              <a:rPr lang="en-US" sz="4000" b="1" dirty="0" smtClean="0">
                <a:solidFill>
                  <a:srgbClr val="002060"/>
                </a:solidFill>
                <a:latin typeface="PT Sans" charset="-52"/>
                <a:ea typeface="PT Sans" charset="-52"/>
                <a:cs typeface="PT Sans" charset="-52"/>
              </a:rPr>
              <a:t>Work Breakdown Structure</a:t>
            </a:r>
            <a:endParaRPr lang="en-US" sz="4000" b="1" dirty="0">
              <a:solidFill>
                <a:srgbClr val="002060"/>
              </a:solidFill>
              <a:latin typeface="PT Sans" charset="-52"/>
              <a:ea typeface="PT Sans" charset="-52"/>
              <a:cs typeface="PT Sans" charset="-52"/>
            </a:endParaRPr>
          </a:p>
        </p:txBody>
      </p:sp>
      <p:graphicFrame>
        <p:nvGraphicFramePr>
          <p:cNvPr id="2" name="Diagram 1"/>
          <p:cNvGraphicFramePr/>
          <p:nvPr>
            <p:extLst>
              <p:ext uri="{D42A27DB-BD31-4B8C-83A1-F6EECF244321}">
                <p14:modId xmlns:p14="http://schemas.microsoft.com/office/powerpoint/2010/main" val="352028649"/>
              </p:ext>
            </p:extLst>
          </p:nvPr>
        </p:nvGraphicFramePr>
        <p:xfrm>
          <a:off x="605397" y="1689554"/>
          <a:ext cx="6510528" cy="5241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hart 6"/>
          <p:cNvGraphicFramePr/>
          <p:nvPr>
            <p:extLst>
              <p:ext uri="{D42A27DB-BD31-4B8C-83A1-F6EECF244321}">
                <p14:modId xmlns:p14="http://schemas.microsoft.com/office/powerpoint/2010/main" val="1745010991"/>
              </p:ext>
            </p:extLst>
          </p:nvPr>
        </p:nvGraphicFramePr>
        <p:xfrm>
          <a:off x="6226629" y="1686179"/>
          <a:ext cx="5920634" cy="4342765"/>
        </p:xfrm>
        <a:graphic>
          <a:graphicData uri="http://schemas.openxmlformats.org/drawingml/2006/chart">
            <c:chart xmlns:c="http://schemas.openxmlformats.org/drawingml/2006/chart" xmlns:r="http://schemas.openxmlformats.org/officeDocument/2006/relationships" r:id="rId8"/>
          </a:graphicData>
        </a:graphic>
      </p:graphicFrame>
      <p:sp>
        <p:nvSpPr>
          <p:cNvPr id="15" name="TextBox 14"/>
          <p:cNvSpPr txBox="1"/>
          <p:nvPr/>
        </p:nvSpPr>
        <p:spPr>
          <a:xfrm>
            <a:off x="605397" y="1114393"/>
            <a:ext cx="2721129" cy="584775"/>
          </a:xfrm>
          <a:prstGeom prst="rect">
            <a:avLst/>
          </a:prstGeom>
          <a:noFill/>
        </p:spPr>
        <p:txBody>
          <a:bodyPr wrap="square" rtlCol="0">
            <a:spAutoFit/>
          </a:bodyPr>
          <a:lstStyle/>
          <a:p>
            <a:r>
              <a:rPr lang="en-US" sz="3200" dirty="0">
                <a:solidFill>
                  <a:srgbClr val="002060"/>
                </a:solidFill>
                <a:latin typeface="PT Sans" charset="-52"/>
                <a:ea typeface="PT Sans" charset="-52"/>
                <a:cs typeface="PT Sans" charset="-52"/>
              </a:rPr>
              <a:t>T</a:t>
            </a:r>
            <a:r>
              <a:rPr lang="en-US" sz="3200" dirty="0" smtClean="0">
                <a:solidFill>
                  <a:srgbClr val="002060"/>
                </a:solidFill>
                <a:latin typeface="PT Sans" charset="-52"/>
                <a:ea typeface="PT Sans" charset="-52"/>
                <a:cs typeface="PT Sans" charset="-52"/>
              </a:rPr>
              <a:t>asks</a:t>
            </a:r>
            <a:endParaRPr lang="en-US" sz="3200" dirty="0">
              <a:solidFill>
                <a:srgbClr val="002060"/>
              </a:solidFill>
              <a:latin typeface="PT Sans" charset="-52"/>
              <a:ea typeface="PT Sans" charset="-52"/>
              <a:cs typeface="PT Sans" charset="-52"/>
            </a:endParaRPr>
          </a:p>
        </p:txBody>
      </p:sp>
      <p:sp>
        <p:nvSpPr>
          <p:cNvPr id="17" name="Rectangle 16"/>
          <p:cNvSpPr/>
          <p:nvPr/>
        </p:nvSpPr>
        <p:spPr>
          <a:xfrm>
            <a:off x="0" y="6443747"/>
            <a:ext cx="12191999" cy="414250"/>
          </a:xfrm>
          <a:prstGeom prst="rect">
            <a:avLst/>
          </a:prstGeom>
          <a:solidFill>
            <a:srgbClr val="232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C45"/>
              </a:solidFill>
            </a:endParaRPr>
          </a:p>
        </p:txBody>
      </p:sp>
      <p:sp>
        <p:nvSpPr>
          <p:cNvPr id="18" name="Slide Number Placeholder 10"/>
          <p:cNvSpPr>
            <a:spLocks noGrp="1"/>
          </p:cNvSpPr>
          <p:nvPr>
            <p:ph type="sldNum" sz="quarter" idx="12"/>
          </p:nvPr>
        </p:nvSpPr>
        <p:spPr>
          <a:xfrm>
            <a:off x="9404063" y="6513267"/>
            <a:ext cx="2743200" cy="365125"/>
          </a:xfrm>
        </p:spPr>
        <p:txBody>
          <a:bodyPr/>
          <a:lstStyle/>
          <a:p>
            <a:r>
              <a:rPr lang="en-US" sz="1400" b="1" dirty="0" smtClean="0">
                <a:solidFill>
                  <a:schemeClr val="bg1"/>
                </a:solidFill>
                <a:latin typeface="PT Sans" charset="-52"/>
                <a:ea typeface="PT Sans" charset="-52"/>
                <a:cs typeface="PT Sans" charset="-52"/>
              </a:rPr>
              <a:t>8</a:t>
            </a:r>
            <a:endParaRPr lang="en-US" sz="1400" b="1" dirty="0">
              <a:solidFill>
                <a:schemeClr val="bg1"/>
              </a:solidFill>
              <a:latin typeface="PT Sans" charset="-52"/>
              <a:ea typeface="PT Sans" charset="-52"/>
              <a:cs typeface="PT Sans" charset="-52"/>
            </a:endParaRPr>
          </a:p>
        </p:txBody>
      </p:sp>
      <p:sp>
        <p:nvSpPr>
          <p:cNvPr id="8" name="TextBox 7"/>
          <p:cNvSpPr txBox="1"/>
          <p:nvPr/>
        </p:nvSpPr>
        <p:spPr>
          <a:xfrm>
            <a:off x="7115925" y="1070019"/>
            <a:ext cx="2721129" cy="584775"/>
          </a:xfrm>
          <a:prstGeom prst="rect">
            <a:avLst/>
          </a:prstGeom>
          <a:noFill/>
        </p:spPr>
        <p:txBody>
          <a:bodyPr wrap="square" rtlCol="0">
            <a:spAutoFit/>
          </a:bodyPr>
          <a:lstStyle/>
          <a:p>
            <a:r>
              <a:rPr lang="en-US" sz="3200" dirty="0" smtClean="0">
                <a:solidFill>
                  <a:srgbClr val="002060"/>
                </a:solidFill>
                <a:latin typeface="PT Sans" charset="-52"/>
                <a:ea typeface="PT Sans" charset="-52"/>
                <a:cs typeface="PT Sans" charset="-52"/>
              </a:rPr>
              <a:t>Time in weeks</a:t>
            </a:r>
            <a:endParaRPr lang="en-US" sz="3200" dirty="0">
              <a:solidFill>
                <a:srgbClr val="002060"/>
              </a:solidFill>
              <a:latin typeface="PT Sans" charset="-52"/>
              <a:ea typeface="PT Sans" charset="-52"/>
              <a:cs typeface="PT Sans" charset="-52"/>
            </a:endParaRPr>
          </a:p>
        </p:txBody>
      </p:sp>
    </p:spTree>
    <p:extLst>
      <p:ext uri="{BB962C8B-B14F-4D97-AF65-F5344CB8AC3E}">
        <p14:creationId xmlns:p14="http://schemas.microsoft.com/office/powerpoint/2010/main" val="392982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TotalTime>
  <Words>1227</Words>
  <Application>Microsoft Macintosh PowerPoint</Application>
  <PresentationFormat>Widescreen</PresentationFormat>
  <Paragraphs>95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Calibri Light</vt:lpstr>
      <vt:lpstr>Helvetica</vt:lpstr>
      <vt:lpstr>PT Sans</vt:lpstr>
      <vt:lpstr>Wingdings</vt:lpstr>
      <vt:lpstr>Arial</vt:lpstr>
      <vt:lpstr>Office Theme</vt:lpstr>
      <vt:lpstr>Software Development Insights </vt:lpstr>
      <vt:lpstr>PowerPoint Presentation</vt:lpstr>
      <vt:lpstr>Nuggets that can help </vt:lpstr>
      <vt:lpstr>PowerPoint Presentation</vt:lpstr>
      <vt:lpstr>PowerPoint Presentation</vt:lpstr>
      <vt:lpstr>PowerPoint Presentation</vt:lpstr>
      <vt:lpstr>The Data will come from open  source repositories such us GitHub</vt:lpstr>
      <vt:lpstr>PowerPoint Presentation</vt:lpstr>
      <vt:lpstr>Work Breakdown Structure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Insights </dc:title>
  <dc:creator>Microsoft Office User</dc:creator>
  <cp:lastModifiedBy>Microsoft Office User</cp:lastModifiedBy>
  <cp:revision>55</cp:revision>
  <dcterms:created xsi:type="dcterms:W3CDTF">2017-03-30T16:21:55Z</dcterms:created>
  <dcterms:modified xsi:type="dcterms:W3CDTF">2017-04-02T13:14:29Z</dcterms:modified>
</cp:coreProperties>
</file>