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21"/>
  </p:notesMasterIdLst>
  <p:sldIdLst>
    <p:sldId id="256" r:id="rId2"/>
    <p:sldId id="284" r:id="rId3"/>
    <p:sldId id="258" r:id="rId4"/>
    <p:sldId id="289" r:id="rId5"/>
    <p:sldId id="290" r:id="rId6"/>
    <p:sldId id="291" r:id="rId7"/>
    <p:sldId id="263" r:id="rId8"/>
    <p:sldId id="283" r:id="rId9"/>
    <p:sldId id="260" r:id="rId10"/>
    <p:sldId id="292" r:id="rId11"/>
    <p:sldId id="294" r:id="rId12"/>
    <p:sldId id="297" r:id="rId13"/>
    <p:sldId id="296" r:id="rId14"/>
    <p:sldId id="298" r:id="rId15"/>
    <p:sldId id="295" r:id="rId16"/>
    <p:sldId id="293" r:id="rId17"/>
    <p:sldId id="267" r:id="rId18"/>
    <p:sldId id="278" r:id="rId19"/>
    <p:sldId id="28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4660"/>
  </p:normalViewPr>
  <p:slideViewPr>
    <p:cSldViewPr>
      <p:cViewPr varScale="1">
        <p:scale>
          <a:sx n="84" d="100"/>
          <a:sy n="84" d="100"/>
        </p:scale>
        <p:origin x="1440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62907-8CA1-46F8-8B3D-AEB07A4B7F6D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435C4-A70B-42BD-AEF5-4F59D1D79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71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435C4-A70B-42BD-AEF5-4F59D1D795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38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8288" y="2514600"/>
            <a:ext cx="9067799" cy="1271054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3600" b="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" pitchFamily="34" charset="0"/>
              </a:rPr>
              <a:t>Android Based E-Learning Application </a:t>
            </a:r>
          </a:p>
          <a:p>
            <a:pPr algn="ctr">
              <a:defRPr/>
            </a:pPr>
            <a:r>
              <a:rPr lang="en-US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" pitchFamily="34" charset="0"/>
              </a:rPr>
              <a:t>Class-E</a:t>
            </a:r>
            <a:endParaRPr lang="en-US" sz="3600" b="0" dirty="0">
              <a:solidFill>
                <a:schemeClr val="tx1"/>
              </a:solidFill>
              <a:latin typeface="Calibri Light" panose="020F0302020204030204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852913"/>
            <a:ext cx="49975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-</a:t>
            </a:r>
            <a:r>
              <a:rPr lang="en-US" sz="2400" dirty="0">
                <a:latin typeface="Perpetua" pitchFamily="18" charset="0"/>
                <a:cs typeface="Calibri" pitchFamily="34" charset="0"/>
              </a:rPr>
              <a:t>BY</a:t>
            </a:r>
          </a:p>
          <a:p>
            <a:r>
              <a:rPr lang="en-US" dirty="0">
                <a:latin typeface="Calibri" panose="020F0502020204030204" pitchFamily="34" charset="0"/>
                <a:cs typeface="Calibri" pitchFamily="34" charset="0"/>
              </a:rPr>
              <a:t>Joshi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Kaustubh</a:t>
            </a:r>
            <a:r>
              <a:rPr lang="en-US" dirty="0">
                <a:latin typeface="Calibri" pitchFamily="34" charset="0"/>
                <a:cs typeface="Calibri" pitchFamily="34" charset="0"/>
              </a:rPr>
              <a:t> A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. (B120694223)</a:t>
            </a:r>
          </a:p>
          <a:p>
            <a:r>
              <a:rPr lang="en-US" dirty="0" err="1" smtClean="0">
                <a:latin typeface="Calibri" pitchFamily="34" charset="0"/>
                <a:cs typeface="Calibri" pitchFamily="34" charset="0"/>
              </a:rPr>
              <a:t>Kasar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Yogita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H.     (B120694227)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Mahajan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Mayuri</a:t>
            </a:r>
            <a:r>
              <a:rPr lang="en-US" dirty="0">
                <a:latin typeface="Calibri" pitchFamily="34" charset="0"/>
                <a:cs typeface="Calibri" pitchFamily="34" charset="0"/>
              </a:rPr>
              <a:t> V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. (</a:t>
            </a:r>
            <a:r>
              <a:rPr lang="en-US" dirty="0">
                <a:latin typeface="Calibri" pitchFamily="34" charset="0"/>
                <a:cs typeface="Calibri" pitchFamily="34" charset="0"/>
              </a:rPr>
              <a:t>B120694232)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err="1" smtClean="0">
                <a:latin typeface="Calibri" pitchFamily="34" charset="0"/>
                <a:cs typeface="Calibri" pitchFamily="34" charset="0"/>
              </a:rPr>
              <a:t>Nikam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Pooja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G.    (B120694237)</a:t>
            </a:r>
          </a:p>
          <a:p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76544" y="4852913"/>
            <a:ext cx="327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erpetua" pitchFamily="18" charset="0"/>
                <a:cs typeface="Calibri" pitchFamily="34" charset="0"/>
              </a:rPr>
              <a:t>Guided </a:t>
            </a:r>
            <a:r>
              <a:rPr lang="en-US" sz="2400" dirty="0" smtClean="0">
                <a:latin typeface="Perpetua" pitchFamily="18" charset="0"/>
                <a:cs typeface="Calibri" pitchFamily="34" charset="0"/>
              </a:rPr>
              <a:t>By :</a:t>
            </a:r>
            <a:endParaRPr lang="en-US" sz="2400" dirty="0">
              <a:latin typeface="Perpetua" pitchFamily="18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Prof.  N. V. </a:t>
            </a:r>
            <a:r>
              <a:rPr lang="en-US" sz="2000" smtClean="0">
                <a:latin typeface="Calibri" pitchFamily="34" charset="0"/>
                <a:cs typeface="Calibri" pitchFamily="34" charset="0"/>
              </a:rPr>
              <a:t>Alone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46064" y="5622354"/>
            <a:ext cx="327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Perpetua" pitchFamily="18" charset="0"/>
                <a:cs typeface="Calibri" pitchFamily="34" charset="0"/>
              </a:rPr>
              <a:t>Sponsored </a:t>
            </a:r>
            <a:r>
              <a:rPr lang="en-US" sz="2400" dirty="0">
                <a:latin typeface="Perpetua" pitchFamily="18" charset="0"/>
                <a:cs typeface="Calibri" pitchFamily="34" charset="0"/>
              </a:rPr>
              <a:t>By </a:t>
            </a:r>
            <a:r>
              <a:rPr lang="en-US" sz="2400" dirty="0" smtClean="0">
                <a:latin typeface="Perpetua" pitchFamily="18" charset="0"/>
                <a:cs typeface="Calibri" pitchFamily="34" charset="0"/>
              </a:rPr>
              <a:t>:</a:t>
            </a:r>
            <a:endParaRPr lang="en-US" sz="2400" dirty="0">
              <a:latin typeface="Perpetua" pitchFamily="18" charset="0"/>
              <a:cs typeface="Calibri" pitchFamily="34" charset="0"/>
            </a:endParaRP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Solace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I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nfotech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Pvt.Ltd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30189" y="3914228"/>
            <a:ext cx="1807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  <a:cs typeface="Calibri" pitchFamily="34" charset="0"/>
              </a:rPr>
              <a:t>Group</a:t>
            </a:r>
            <a:r>
              <a:rPr lang="en-US" sz="2400" dirty="0" smtClean="0">
                <a:latin typeface="Calibri Light" panose="020F0302020204030204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 Light" panose="020F0302020204030204" pitchFamily="34" charset="0"/>
                <a:cs typeface="Calibri" pitchFamily="34" charset="0"/>
              </a:rPr>
              <a:t>No : 1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999" y="255429"/>
            <a:ext cx="1979797" cy="165511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81274" y="2045209"/>
            <a:ext cx="162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Project 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882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533400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000" cap="all" spc="-6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ea typeface="+mj-ea"/>
                <a:cs typeface="+mj-cs"/>
              </a:rPr>
              <a:t>USE-CASE </a:t>
            </a:r>
            <a:r>
              <a:rPr lang="en-US" sz="4000" cap="all" spc="-60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ea typeface="+mj-ea"/>
                <a:cs typeface="+mj-cs"/>
              </a:rPr>
              <a:t> DIAGRAM</a:t>
            </a:r>
            <a:endParaRPr lang="en-US" sz="4000" cap="all" spc="-60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38" y="1329000"/>
            <a:ext cx="8609524" cy="4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61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3048" y="4572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000" cap="all" spc="-60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ea typeface="+mj-ea"/>
                <a:cs typeface="+mj-cs"/>
              </a:rPr>
              <a:t>OUTPUT OF SYSTEM</a:t>
            </a:r>
            <a:endParaRPr lang="en-US" sz="4000" cap="all" spc="-60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2752" y="1371600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cap="all" spc="-60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ea typeface="+mj-ea"/>
                <a:cs typeface="+mj-cs"/>
              </a:rPr>
              <a:t>Web </a:t>
            </a:r>
            <a:r>
              <a:rPr lang="en-US" sz="2800" cap="all" spc="-6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ea typeface="+mj-ea"/>
                <a:cs typeface="+mj-cs"/>
              </a:rPr>
              <a:t>APPLICATION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" y="1981200"/>
            <a:ext cx="8001000" cy="450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67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" y="1295400"/>
            <a:ext cx="8906933" cy="5162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" y="457200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cap="all" spc="-60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ea typeface="+mj-ea"/>
                <a:cs typeface="+mj-cs"/>
              </a:rPr>
              <a:t>Web </a:t>
            </a:r>
            <a:r>
              <a:rPr lang="en-US" sz="2800" cap="all" spc="-6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ea typeface="+mj-ea"/>
                <a:cs typeface="+mj-cs"/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312467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52400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cap="all" spc="-60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ea typeface="+mj-ea"/>
                <a:cs typeface="+mj-cs"/>
              </a:rPr>
              <a:t>Android </a:t>
            </a:r>
            <a:r>
              <a:rPr lang="en-US" sz="2800" cap="all" spc="-6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ea typeface="+mj-ea"/>
                <a:cs typeface="+mj-cs"/>
              </a:rPr>
              <a:t>APPLICATION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81716"/>
            <a:ext cx="3300413" cy="5867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827" y="675620"/>
            <a:ext cx="3300413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44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52400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cap="all" spc="-60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ea typeface="+mj-ea"/>
                <a:cs typeface="+mj-cs"/>
              </a:rPr>
              <a:t>Android </a:t>
            </a:r>
            <a:r>
              <a:rPr lang="en-US" sz="2800" cap="all" spc="-6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ea typeface="+mj-ea"/>
                <a:cs typeface="+mj-cs"/>
              </a:rPr>
              <a:t>APPLICATION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75619"/>
            <a:ext cx="3352799" cy="59605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998" y="675618"/>
            <a:ext cx="3352799" cy="596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129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81000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000" cap="all" spc="-6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ea typeface="+mj-ea"/>
                <a:cs typeface="+mj-cs"/>
              </a:rPr>
              <a:t>Mathematical Model </a:t>
            </a:r>
            <a:endParaRPr lang="en-IN" sz="4000" cap="all" spc="-60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119366"/>
            <a:ext cx="8382000" cy="5321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 dirty="0"/>
              <a:t/>
            </a:r>
            <a:br>
              <a:rPr lang="en-US" dirty="0"/>
            </a:br>
            <a:r>
              <a:rPr lang="en-US" sz="2400" dirty="0">
                <a:latin typeface="Calibri" pitchFamily="34" charset="0"/>
                <a:cs typeface="Calibri" pitchFamily="34" charset="0"/>
              </a:rPr>
              <a:t>S is a system for implementing a Android Based 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E-Learning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 Application.</a:t>
            </a:r>
            <a:br>
              <a:rPr lang="en-US" sz="2400" dirty="0">
                <a:latin typeface="Calibri" pitchFamily="34" charset="0"/>
                <a:cs typeface="Calibri" pitchFamily="34" charset="0"/>
              </a:rPr>
            </a:br>
            <a:r>
              <a:rPr lang="en-US" sz="2400" dirty="0">
                <a:latin typeface="Calibri" pitchFamily="34" charset="0"/>
                <a:cs typeface="Calibri" pitchFamily="34" charset="0"/>
              </a:rPr>
              <a:t>S = 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{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 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s,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 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e,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 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x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, 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y, DD, NDD, success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,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failure,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CPUcore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count}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/>
            </a:r>
            <a:br>
              <a:rPr lang="en-US" sz="2400" dirty="0">
                <a:latin typeface="Calibri" pitchFamily="34" charset="0"/>
                <a:cs typeface="Calibri" pitchFamily="34" charset="0"/>
              </a:rPr>
            </a:br>
            <a:r>
              <a:rPr lang="en-US" sz="2400" dirty="0">
                <a:latin typeface="Calibri" pitchFamily="34" charset="0"/>
                <a:cs typeface="Calibri" pitchFamily="34" charset="0"/>
              </a:rPr>
              <a:t>s = Start state</a:t>
            </a:r>
            <a:br>
              <a:rPr lang="en-US" sz="2400" dirty="0">
                <a:latin typeface="Calibri" pitchFamily="34" charset="0"/>
                <a:cs typeface="Calibri" pitchFamily="34" charset="0"/>
              </a:rPr>
            </a:br>
            <a:r>
              <a:rPr lang="en-US" sz="2400" dirty="0">
                <a:latin typeface="Calibri" pitchFamily="34" charset="0"/>
                <a:cs typeface="Calibri" pitchFamily="34" charset="0"/>
              </a:rPr>
              <a:t>e = End state</a:t>
            </a:r>
            <a:br>
              <a:rPr lang="en-US" sz="2400" dirty="0">
                <a:latin typeface="Calibri" pitchFamily="34" charset="0"/>
                <a:cs typeface="Calibri" pitchFamily="34" charset="0"/>
              </a:rPr>
            </a:br>
            <a:r>
              <a:rPr lang="en-US" sz="2400" dirty="0">
                <a:latin typeface="Calibri" pitchFamily="34" charset="0"/>
                <a:cs typeface="Calibri" pitchFamily="34" charset="0"/>
              </a:rPr>
              <a:t>x = input : Request for Tutorials</a:t>
            </a:r>
            <a:br>
              <a:rPr lang="en-US" sz="2400" dirty="0">
                <a:latin typeface="Calibri" pitchFamily="34" charset="0"/>
                <a:cs typeface="Calibri" pitchFamily="34" charset="0"/>
              </a:rPr>
            </a:br>
            <a:r>
              <a:rPr lang="en-US" sz="2400" dirty="0">
                <a:latin typeface="Calibri" pitchFamily="34" charset="0"/>
                <a:cs typeface="Calibri" pitchFamily="34" charset="0"/>
              </a:rPr>
              <a:t>y = output : Test with given parameters</a:t>
            </a:r>
            <a:br>
              <a:rPr lang="en-US" sz="2400" dirty="0">
                <a:latin typeface="Calibri" pitchFamily="34" charset="0"/>
                <a:cs typeface="Calibri" pitchFamily="34" charset="0"/>
              </a:rPr>
            </a:br>
            <a:r>
              <a:rPr lang="en-US" sz="2400" dirty="0">
                <a:latin typeface="Calibri" pitchFamily="34" charset="0"/>
                <a:cs typeface="Calibri" pitchFamily="34" charset="0"/>
              </a:rPr>
              <a:t>DD = Deterministic Data : Subject for Tutorial.</a:t>
            </a:r>
            <a:br>
              <a:rPr lang="en-US" sz="2400" dirty="0">
                <a:latin typeface="Calibri" pitchFamily="34" charset="0"/>
                <a:cs typeface="Calibri" pitchFamily="34" charset="0"/>
              </a:rPr>
            </a:br>
            <a:r>
              <a:rPr lang="en-US" sz="2400" dirty="0">
                <a:latin typeface="Calibri" pitchFamily="34" charset="0"/>
                <a:cs typeface="Calibri" pitchFamily="34" charset="0"/>
              </a:rPr>
              <a:t>NDD = Non-Deterministic Data : Questions of Requested Subject.</a:t>
            </a:r>
            <a:br>
              <a:rPr lang="en-US" sz="2400" dirty="0">
                <a:latin typeface="Calibri" pitchFamily="34" charset="0"/>
                <a:cs typeface="Calibri" pitchFamily="34" charset="0"/>
              </a:rPr>
            </a:br>
            <a:r>
              <a:rPr lang="en-US" sz="2400" dirty="0">
                <a:latin typeface="Calibri" pitchFamily="34" charset="0"/>
                <a:cs typeface="Calibri" pitchFamily="34" charset="0"/>
              </a:rPr>
              <a:t>Success case : All modules working without crash.</a:t>
            </a:r>
            <a:br>
              <a:rPr lang="en-US" sz="2400" dirty="0">
                <a:latin typeface="Calibri" pitchFamily="34" charset="0"/>
                <a:cs typeface="Calibri" pitchFamily="34" charset="0"/>
              </a:rPr>
            </a:br>
            <a:r>
              <a:rPr lang="en-US" sz="2400" dirty="0">
                <a:latin typeface="Calibri" pitchFamily="34" charset="0"/>
                <a:cs typeface="Calibri" pitchFamily="34" charset="0"/>
              </a:rPr>
              <a:t>Failure case : No internet connection.</a:t>
            </a:r>
            <a:br>
              <a:rPr lang="en-US" sz="2400" dirty="0">
                <a:latin typeface="Calibri" pitchFamily="34" charset="0"/>
                <a:cs typeface="Calibri" pitchFamily="34" charset="0"/>
              </a:rPr>
            </a:br>
            <a:r>
              <a:rPr lang="en-US" sz="2400" dirty="0">
                <a:latin typeface="Calibri" pitchFamily="34" charset="0"/>
                <a:cs typeface="Calibri" pitchFamily="34" charset="0"/>
              </a:rPr>
              <a:t>CPU core count = No. of cores required to execute the application : 1</a:t>
            </a:r>
            <a:endParaRPr lang="en-IN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77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5841" y="533400"/>
            <a:ext cx="8634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000" cap="all" spc="-60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ea typeface="+mj-ea"/>
                <a:cs typeface="+mj-cs"/>
              </a:rPr>
              <a:t>REQUIREMENTS</a:t>
            </a:r>
            <a:endParaRPr lang="en-US" sz="4000" cap="all" spc="-60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6383" y="1819870"/>
            <a:ext cx="8153400" cy="2009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cap="all" spc="-60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ea typeface="+mj-ea"/>
                <a:cs typeface="+mj-cs"/>
              </a:rPr>
              <a:t>HARDWARE :</a:t>
            </a:r>
          </a:p>
          <a:p>
            <a:pPr>
              <a:spcBef>
                <a:spcPct val="0"/>
              </a:spcBef>
            </a:pPr>
            <a:endParaRPr lang="en-US" sz="1100" b="1" cap="all" spc="-6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igh Tower Text" pitchFamily="18" charset="0"/>
              <a:ea typeface="+mj-ea"/>
              <a:cs typeface="+mj-cs"/>
            </a:endParaRP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Android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Smart phone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System with working internet connectivity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7239" y="3829651"/>
            <a:ext cx="7315200" cy="1655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cap="all" spc="-60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ea typeface="+mj-ea"/>
                <a:cs typeface="+mj-cs"/>
              </a:rPr>
              <a:t>SOFTWARE :</a:t>
            </a:r>
          </a:p>
          <a:p>
            <a:pPr>
              <a:spcBef>
                <a:spcPct val="0"/>
              </a:spcBef>
            </a:pPr>
            <a:endParaRPr lang="en-US" sz="1100" b="1" cap="all" spc="-6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igh Tower Text" pitchFamily="18" charset="0"/>
              <a:ea typeface="+mj-ea"/>
              <a:cs typeface="+mj-cs"/>
            </a:endParaRP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Android Application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Compatible Browser</a:t>
            </a:r>
          </a:p>
        </p:txBody>
      </p:sp>
    </p:spTree>
    <p:extLst>
      <p:ext uri="{BB962C8B-B14F-4D97-AF65-F5344CB8AC3E}">
        <p14:creationId xmlns:p14="http://schemas.microsoft.com/office/powerpoint/2010/main" val="398866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8503920" cy="6477000"/>
          </a:xfr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buClr>
                <a:schemeClr val="tx1"/>
              </a:buClr>
            </a:pPr>
            <a:r>
              <a:rPr lang="en-US" sz="4300" b="0" cap="all" spc="-60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ea typeface="+mj-ea"/>
                <a:cs typeface="+mj-cs"/>
              </a:rPr>
              <a:t>Front </a:t>
            </a:r>
            <a:r>
              <a:rPr lang="en-US" sz="4300" b="0" cap="all" spc="-6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ea typeface="+mj-ea"/>
                <a:cs typeface="+mj-cs"/>
              </a:rPr>
              <a:t>End </a:t>
            </a:r>
            <a:endParaRPr lang="en-US" sz="3900" spc="-100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igh Tower Text" pitchFamily="18" charset="0"/>
              <a:ea typeface="+mj-ea"/>
              <a:cs typeface="+mj-cs"/>
            </a:endParaRP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600" b="0" dirty="0">
                <a:latin typeface="Calibri" pitchFamily="34" charset="0"/>
                <a:cs typeface="Calibri" pitchFamily="34" charset="0"/>
              </a:rPr>
              <a:t>Android </a:t>
            </a:r>
            <a:endParaRPr lang="en-US" sz="2600" b="0" dirty="0" smtClean="0">
              <a:latin typeface="Calibri" pitchFamily="34" charset="0"/>
              <a:cs typeface="Calibri" pitchFamily="34" charset="0"/>
            </a:endParaRPr>
          </a:p>
          <a:p>
            <a:pPr algn="ctr">
              <a:spcBef>
                <a:spcPct val="0"/>
              </a:spcBef>
              <a:buClr>
                <a:schemeClr val="tx1"/>
              </a:buClr>
            </a:pPr>
            <a:r>
              <a:rPr lang="en-US" sz="4300" b="0" cap="all" spc="-60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ea typeface="+mj-ea"/>
                <a:cs typeface="+mj-cs"/>
              </a:rPr>
              <a:t>Middleware</a:t>
            </a:r>
            <a:endParaRPr lang="en-US" sz="4300" b="0" cap="all" spc="-60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ea typeface="+mj-ea"/>
              <a:cs typeface="+mj-cs"/>
            </a:endParaRP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600" b="0" dirty="0">
                <a:latin typeface="Calibri" pitchFamily="34" charset="0"/>
                <a:cs typeface="Calibri" pitchFamily="34" charset="0"/>
              </a:rPr>
              <a:t>Volley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600" b="0" dirty="0" err="1">
                <a:latin typeface="Calibri" pitchFamily="34" charset="0"/>
                <a:cs typeface="Calibri" pitchFamily="34" charset="0"/>
              </a:rPr>
              <a:t>CodeIgniter</a:t>
            </a:r>
            <a:r>
              <a:rPr lang="en-US" sz="2600" b="0" dirty="0">
                <a:latin typeface="Calibri" pitchFamily="34" charset="0"/>
                <a:cs typeface="Calibri" pitchFamily="34" charset="0"/>
              </a:rPr>
              <a:t>  REST API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600" b="0" dirty="0">
                <a:latin typeface="Calibri" pitchFamily="34" charset="0"/>
                <a:cs typeface="Calibri" pitchFamily="34" charset="0"/>
              </a:rPr>
              <a:t>Postman REST </a:t>
            </a:r>
            <a:r>
              <a:rPr lang="en-US" sz="2600" b="0" dirty="0" smtClean="0">
                <a:latin typeface="Calibri" pitchFamily="34" charset="0"/>
                <a:cs typeface="Calibri" pitchFamily="34" charset="0"/>
              </a:rPr>
              <a:t>Client</a:t>
            </a:r>
            <a:endParaRPr lang="en-US" sz="4000" b="1" spc="-100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igh Tower Text" pitchFamily="18" charset="0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buClr>
                <a:schemeClr val="tx1"/>
              </a:buClr>
            </a:pPr>
            <a:r>
              <a:rPr lang="en-US" sz="4300" b="0" cap="all" spc="-60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ea typeface="+mj-ea"/>
                <a:cs typeface="+mj-cs"/>
              </a:rPr>
              <a:t>Back </a:t>
            </a:r>
            <a:r>
              <a:rPr lang="en-US" sz="4300" b="0" cap="all" spc="-6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ea typeface="+mj-ea"/>
                <a:cs typeface="+mj-cs"/>
              </a:rPr>
              <a:t>End 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600" b="0" dirty="0" err="1" smtClean="0">
                <a:latin typeface="Calibri" pitchFamily="34" charset="0"/>
                <a:cs typeface="Calibri" pitchFamily="34" charset="0"/>
              </a:rPr>
              <a:t>CodeIgniter</a:t>
            </a:r>
            <a:endParaRPr lang="en-US" sz="2600" b="0" dirty="0" smtClean="0">
              <a:latin typeface="Calibri" pitchFamily="34" charset="0"/>
              <a:cs typeface="Calibri" pitchFamily="34" charset="0"/>
            </a:endParaRP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600" b="0" dirty="0">
                <a:latin typeface="Calibri" pitchFamily="34" charset="0"/>
                <a:cs typeface="Calibri" pitchFamily="34" charset="0"/>
              </a:rPr>
              <a:t>MySQL Database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600" b="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37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04800"/>
            <a:ext cx="5410200" cy="76168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</a:rPr>
              <a:t>References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371600"/>
            <a:ext cx="8458200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“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Mobile-Based Learning Design with Android Development Tools” 2014 1st International Conference on Information Technology, Computer and Electrical Engineering (ICITACEE)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M. L.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Crescente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and D. Lee, “Critical issues of m-learning: Design models, adoption processes, and futur00e trends,” J. Chinese Inst. Ind. Eng., vol. 28, no. 2, pp. 111–123, 2011.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X. Zhao, X. Wan, and T. Okamoto, “Adaptive content delivery in ubiquitous learning environment,” in Proc. 6th IEEE WMUTE, 2010, pp. 19–26.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“Design of a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Microlecture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Mobile Learning System Based on Smartphone and Web Platforms” ,IEEE TRANSACTIONS ON EDUCATION, VOL. 58, NO. 3, AUGUST 2015</a:t>
            </a:r>
          </a:p>
          <a:p>
            <a:pPr marL="285750" indent="-285750" algn="just">
              <a:buFont typeface="Wingdings" pitchFamily="2" charset="2"/>
              <a:buChar char="v"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83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5334000" cy="76168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7620000" cy="1905000"/>
          </a:xfrm>
        </p:spPr>
        <p:txBody>
          <a:bodyPr>
            <a:normAutofit/>
          </a:bodyPr>
          <a:lstStyle/>
          <a:p>
            <a:pPr marL="457200" indent="-457200" algn="r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endParaRPr lang="en-US" sz="2400" b="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b="0" dirty="0" smtClean="0">
                <a:latin typeface="Calibri" pitchFamily="34" charset="0"/>
                <a:cs typeface="Calibri" pitchFamily="34" charset="0"/>
              </a:rPr>
              <a:t>Thus </a:t>
            </a:r>
            <a:r>
              <a:rPr lang="en-US" sz="2400" b="0" dirty="0">
                <a:latin typeface="Calibri" pitchFamily="34" charset="0"/>
                <a:cs typeface="Calibri" pitchFamily="34" charset="0"/>
              </a:rPr>
              <a:t>we propose </a:t>
            </a:r>
            <a:r>
              <a:rPr lang="en-US" sz="2400" b="0" dirty="0" smtClean="0">
                <a:latin typeface="Calibri" pitchFamily="34" charset="0"/>
                <a:cs typeface="Calibri" pitchFamily="34" charset="0"/>
              </a:rPr>
              <a:t>an E-Learning Application Which overcomes drawback of previous systems and is Ubiquitous.</a:t>
            </a:r>
            <a:endParaRPr lang="en-US" sz="2400" b="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56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762000"/>
            <a:ext cx="44958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Gautami" panose="020B0502040204020203" pitchFamily="34" charset="0"/>
              </a:rPr>
              <a:t>Contents</a:t>
            </a:r>
            <a:endParaRPr lang="en-US" sz="4400" dirty="0">
              <a:latin typeface="Calibri Light" panose="020F0302020204030204" pitchFamily="34" charset="0"/>
              <a:cs typeface="Gautam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457200" lvl="0" indent="-457200">
              <a:spcBef>
                <a:spcPts val="661"/>
              </a:spcBef>
              <a:buClrTx/>
              <a:buSzPct val="70000"/>
              <a:buFont typeface="Arial" panose="020B0604020202020204" pitchFamily="34" charset="0"/>
              <a:buChar char="•"/>
            </a:pPr>
            <a:r>
              <a:rPr lang="en-IN" sz="2600" b="0" dirty="0" smtClean="0">
                <a:solidFill>
                  <a:prstClr val="black"/>
                </a:solidFill>
                <a:latin typeface="Calibri" panose="020F0502020204030204" pitchFamily="34" charset="0"/>
              </a:rPr>
              <a:t>Introduction</a:t>
            </a:r>
          </a:p>
          <a:p>
            <a:pPr marL="457200" lvl="0" indent="-457200">
              <a:spcBef>
                <a:spcPts val="661"/>
              </a:spcBef>
              <a:buClrTx/>
              <a:buSzPct val="70000"/>
              <a:buFont typeface="Arial" panose="020B0604020202020204" pitchFamily="34" charset="0"/>
              <a:buChar char="•"/>
            </a:pPr>
            <a:r>
              <a:rPr lang="en-US" sz="2600" b="0" dirty="0" smtClean="0">
                <a:solidFill>
                  <a:prstClr val="black"/>
                </a:solidFill>
                <a:latin typeface="Calibri" panose="020F0502020204030204" pitchFamily="34" charset="0"/>
              </a:rPr>
              <a:t>Literature Survey</a:t>
            </a:r>
          </a:p>
          <a:p>
            <a:pPr marL="457200" lvl="0" indent="-457200">
              <a:spcBef>
                <a:spcPts val="661"/>
              </a:spcBef>
              <a:buClrTx/>
              <a:buSzPct val="70000"/>
              <a:buFont typeface="Arial" panose="020B0604020202020204" pitchFamily="34" charset="0"/>
              <a:buChar char="•"/>
            </a:pPr>
            <a:r>
              <a:rPr lang="en-US" sz="2600" b="0" dirty="0" smtClean="0">
                <a:solidFill>
                  <a:prstClr val="black"/>
                </a:solidFill>
                <a:latin typeface="Calibri" panose="020F0502020204030204" pitchFamily="34" charset="0"/>
              </a:rPr>
              <a:t>Existing System Architecture</a:t>
            </a:r>
            <a:endParaRPr lang="en-IN" sz="2600" b="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457200" lvl="0" indent="-457200">
              <a:spcBef>
                <a:spcPts val="661"/>
              </a:spcBef>
              <a:buClrTx/>
              <a:buSzPct val="70000"/>
              <a:buFont typeface="Arial" panose="020B0604020202020204" pitchFamily="34" charset="0"/>
              <a:buChar char="•"/>
            </a:pPr>
            <a:r>
              <a:rPr lang="en-IN" sz="2600" b="0" dirty="0">
                <a:solidFill>
                  <a:prstClr val="black"/>
                </a:solidFill>
                <a:latin typeface="Calibri" panose="020F0502020204030204" pitchFamily="34" charset="0"/>
              </a:rPr>
              <a:t>Problem Statement</a:t>
            </a:r>
          </a:p>
          <a:p>
            <a:pPr marL="457200" lvl="0" indent="-457200">
              <a:spcBef>
                <a:spcPts val="661"/>
              </a:spcBef>
              <a:buClrTx/>
              <a:buSzPct val="70000"/>
              <a:buFont typeface="Arial" panose="020B0604020202020204" pitchFamily="34" charset="0"/>
              <a:buChar char="•"/>
            </a:pPr>
            <a:r>
              <a:rPr lang="en-IN" sz="2600" b="0" dirty="0">
                <a:solidFill>
                  <a:prstClr val="black"/>
                </a:solidFill>
                <a:latin typeface="Calibri" panose="020F0502020204030204" pitchFamily="34" charset="0"/>
              </a:rPr>
              <a:t>Objectives and scope</a:t>
            </a:r>
          </a:p>
          <a:p>
            <a:pPr marL="457200" lvl="0" indent="-457200">
              <a:spcBef>
                <a:spcPts val="661"/>
              </a:spcBef>
              <a:buClrTx/>
              <a:buSzPct val="70000"/>
              <a:buFont typeface="Arial" panose="020B0604020202020204" pitchFamily="34" charset="0"/>
              <a:buChar char="•"/>
            </a:pPr>
            <a:r>
              <a:rPr lang="en-IN" sz="2600" b="0" dirty="0">
                <a:solidFill>
                  <a:prstClr val="black"/>
                </a:solidFill>
                <a:latin typeface="Calibri" panose="020F0502020204030204" pitchFamily="34" charset="0"/>
              </a:rPr>
              <a:t>System </a:t>
            </a:r>
            <a:r>
              <a:rPr lang="en-IN" sz="2600" b="0" dirty="0" smtClean="0">
                <a:solidFill>
                  <a:prstClr val="black"/>
                </a:solidFill>
                <a:latin typeface="Calibri" panose="020F0502020204030204" pitchFamily="34" charset="0"/>
              </a:rPr>
              <a:t>Architecture</a:t>
            </a:r>
          </a:p>
          <a:p>
            <a:pPr marL="457200" lvl="0" indent="-457200">
              <a:spcBef>
                <a:spcPts val="661"/>
              </a:spcBef>
              <a:buClrTx/>
              <a:buSzPct val="70000"/>
              <a:buFont typeface="Arial" panose="020B0604020202020204" pitchFamily="34" charset="0"/>
              <a:buChar char="•"/>
            </a:pPr>
            <a:r>
              <a:rPr lang="en-US" sz="2600" b="0" dirty="0" smtClean="0">
                <a:solidFill>
                  <a:prstClr val="black"/>
                </a:solidFill>
                <a:latin typeface="Calibri" panose="020F0502020204030204" pitchFamily="34" charset="0"/>
              </a:rPr>
              <a:t>Use Case Diagram</a:t>
            </a:r>
          </a:p>
          <a:p>
            <a:pPr marL="457200" lvl="0" indent="-457200">
              <a:spcBef>
                <a:spcPts val="661"/>
              </a:spcBef>
              <a:buClrTx/>
              <a:buSzPct val="70000"/>
              <a:buFont typeface="Arial" panose="020B0604020202020204" pitchFamily="34" charset="0"/>
              <a:buChar char="•"/>
            </a:pPr>
            <a:r>
              <a:rPr lang="en-US" sz="2600" b="0" dirty="0" smtClean="0">
                <a:solidFill>
                  <a:prstClr val="black"/>
                </a:solidFill>
                <a:latin typeface="Calibri" panose="020F0502020204030204" pitchFamily="34" charset="0"/>
              </a:rPr>
              <a:t>Modules of the System</a:t>
            </a:r>
            <a:endParaRPr lang="en-IN" sz="2600" b="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457200" lvl="0" indent="-457200">
              <a:spcBef>
                <a:spcPts val="661"/>
              </a:spcBef>
              <a:buClrTx/>
              <a:buSzPct val="70000"/>
              <a:buFont typeface="Arial" panose="020B0604020202020204" pitchFamily="34" charset="0"/>
              <a:buChar char="•"/>
            </a:pPr>
            <a:r>
              <a:rPr lang="en-US" sz="2600" b="0" dirty="0" smtClean="0">
                <a:solidFill>
                  <a:prstClr val="black"/>
                </a:solidFill>
                <a:latin typeface="Calibri" panose="020F0502020204030204" pitchFamily="34" charset="0"/>
              </a:rPr>
              <a:t>Mathematical Model</a:t>
            </a:r>
            <a:endParaRPr lang="en-IN" sz="2600" b="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457200" lvl="0" indent="-457200">
              <a:spcBef>
                <a:spcPts val="661"/>
              </a:spcBef>
              <a:buClrTx/>
              <a:buSzPct val="70000"/>
              <a:buFont typeface="Arial" panose="020B0604020202020204" pitchFamily="34" charset="0"/>
              <a:buChar char="•"/>
            </a:pPr>
            <a:r>
              <a:rPr lang="en-US" sz="2600" b="0" dirty="0" smtClean="0">
                <a:solidFill>
                  <a:prstClr val="black"/>
                </a:solidFill>
                <a:latin typeface="Calibri" panose="020F0502020204030204" pitchFamily="34" charset="0"/>
              </a:rPr>
              <a:t>Requirements</a:t>
            </a:r>
            <a:endParaRPr lang="en-IN" sz="2600" b="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457200" lvl="0" indent="-457200">
              <a:spcBef>
                <a:spcPts val="661"/>
              </a:spcBef>
              <a:buClrTx/>
              <a:buSzPct val="70000"/>
              <a:buFont typeface="Arial" panose="020B0604020202020204" pitchFamily="34" charset="0"/>
              <a:buChar char="•"/>
            </a:pPr>
            <a:r>
              <a:rPr lang="en-US" sz="2600" b="0" dirty="0" smtClean="0">
                <a:solidFill>
                  <a:prstClr val="black"/>
                </a:solidFill>
                <a:latin typeface="Calibri" panose="020F0502020204030204" pitchFamily="34" charset="0"/>
              </a:rPr>
              <a:t>Front End and Back End</a:t>
            </a:r>
            <a:endParaRPr lang="en-IN" sz="2600" b="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457200" lvl="0" indent="-457200">
              <a:spcBef>
                <a:spcPts val="661"/>
              </a:spcBef>
              <a:buClrTx/>
              <a:buSzPct val="70000"/>
              <a:buFont typeface="Arial" panose="020B0604020202020204" pitchFamily="34" charset="0"/>
              <a:buChar char="•"/>
            </a:pPr>
            <a:r>
              <a:rPr lang="en-IN" sz="2600" b="0" dirty="0" smtClean="0">
                <a:solidFill>
                  <a:prstClr val="black"/>
                </a:solidFill>
                <a:latin typeface="Calibri" panose="020F0502020204030204" pitchFamily="34" charset="0"/>
              </a:rPr>
              <a:t>References</a:t>
            </a:r>
          </a:p>
          <a:p>
            <a:pPr marL="457200" lvl="0" indent="-457200">
              <a:spcBef>
                <a:spcPts val="661"/>
              </a:spcBef>
              <a:buClrTx/>
              <a:buSzPct val="70000"/>
              <a:buFont typeface="Arial" panose="020B0604020202020204" pitchFamily="34" charset="0"/>
              <a:buChar char="•"/>
            </a:pPr>
            <a:r>
              <a:rPr lang="en-US" sz="2600" b="0" dirty="0" smtClean="0">
                <a:solidFill>
                  <a:prstClr val="black"/>
                </a:solidFill>
                <a:latin typeface="Calibri" panose="020F0502020204030204" pitchFamily="34" charset="0"/>
              </a:rPr>
              <a:t>Conclusion</a:t>
            </a:r>
            <a:endParaRPr lang="en-IN" sz="2600" b="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>
              <a:buClrTx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53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609600"/>
            <a:ext cx="4724400" cy="71082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§"/>
            </a:pPr>
            <a:endParaRPr lang="en-US" sz="3000" b="0" dirty="0" smtClean="0">
              <a:latin typeface="Calibri" pitchFamily="34" charset="0"/>
              <a:cs typeface="Calibri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 smtClean="0">
                <a:latin typeface="Calibri" pitchFamily="34" charset="0"/>
                <a:cs typeface="Calibri" pitchFamily="34" charset="0"/>
              </a:rPr>
              <a:t>What </a:t>
            </a:r>
            <a:r>
              <a:rPr lang="en-US" sz="2800" b="0" dirty="0">
                <a:latin typeface="Calibri" pitchFamily="34" charset="0"/>
                <a:cs typeface="Calibri" pitchFamily="34" charset="0"/>
              </a:rPr>
              <a:t>is E-Learning </a:t>
            </a:r>
            <a:r>
              <a:rPr lang="en-US" sz="2800" b="0" dirty="0" smtClean="0">
                <a:latin typeface="Calibri" pitchFamily="34" charset="0"/>
                <a:cs typeface="Calibri" pitchFamily="34" charset="0"/>
              </a:rPr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0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latin typeface="Calibri" pitchFamily="34" charset="0"/>
                <a:cs typeface="Calibri" pitchFamily="34" charset="0"/>
              </a:rPr>
              <a:t>What is Ubiquitous Learning </a:t>
            </a:r>
            <a:r>
              <a:rPr lang="en-US" sz="2800" b="0" dirty="0" smtClean="0">
                <a:latin typeface="Calibri" pitchFamily="34" charset="0"/>
                <a:cs typeface="Calibri" pitchFamily="34" charset="0"/>
              </a:rPr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0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latin typeface="Calibri" pitchFamily="34" charset="0"/>
                <a:cs typeface="Calibri" pitchFamily="34" charset="0"/>
              </a:rPr>
              <a:t>What is Class-E ?</a:t>
            </a:r>
          </a:p>
          <a:p>
            <a:pPr marL="0" indent="0">
              <a:buNone/>
            </a:pPr>
            <a:r>
              <a:rPr lang="en-US" sz="2800" b="1" dirty="0" smtClean="0">
                <a:latin typeface="Perpetua" pitchFamily="18" charset="0"/>
                <a:cs typeface="Calibri" pitchFamily="34" charset="0"/>
              </a:rPr>
              <a:t>                 </a:t>
            </a:r>
            <a:r>
              <a:rPr lang="en-US" sz="2800" dirty="0" smtClean="0">
                <a:latin typeface="Candara" pitchFamily="34" charset="0"/>
              </a:rPr>
              <a:t> </a:t>
            </a:r>
            <a:endParaRPr lang="en-US" sz="2800" b="1" dirty="0">
              <a:latin typeface="Candara" pitchFamily="34" charset="0"/>
              <a:cs typeface="Calibri" pitchFamily="34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endParaRPr lang="en-US" dirty="0"/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73999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991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</a:rPr>
              <a:t>Literature</a:t>
            </a:r>
            <a:r>
              <a:rPr lang="en-US" sz="4000" dirty="0" smtClean="0">
                <a:solidFill>
                  <a:schemeClr val="tx1"/>
                </a:solidFill>
                <a:latin typeface="Calibri Light" panose="020F0302020204030204" pitchFamily="34" charset="0"/>
                <a:cs typeface="Times New Roman" pitchFamily="18" charset="0"/>
              </a:rPr>
              <a:t>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</a:rPr>
              <a:t>survey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8032923"/>
              </p:ext>
            </p:extLst>
          </p:nvPr>
        </p:nvGraphicFramePr>
        <p:xfrm>
          <a:off x="152400" y="1219200"/>
          <a:ext cx="8763000" cy="5181599"/>
        </p:xfrm>
        <a:graphic>
          <a:graphicData uri="http://schemas.openxmlformats.org/drawingml/2006/table">
            <a:tbl>
              <a:tblPr firstRow="1" bandRow="1" bandCol="1">
                <a:tableStyleId>{F2DE63D5-997A-4646-A377-4702673A728D}</a:tableStyleId>
              </a:tblPr>
              <a:tblGrid>
                <a:gridCol w="533400"/>
                <a:gridCol w="1828800"/>
                <a:gridCol w="838200"/>
                <a:gridCol w="2286000"/>
                <a:gridCol w="3276600"/>
              </a:tblGrid>
              <a:tr h="6599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/>
                        <a:t>APPLICATION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YEAR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TECHNIQUE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/>
                        <a:t>USED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/>
                        <a:t>LIMITATION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475728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Dulingo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2009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DynomoDB,AWS</a:t>
                      </a:r>
                      <a:r>
                        <a:rPr lang="en-US" baseline="0" dirty="0" smtClean="0"/>
                        <a:t>,</a:t>
                      </a:r>
                    </a:p>
                    <a:p>
                      <a:r>
                        <a:rPr lang="en-US" baseline="0" dirty="0" smtClean="0"/>
                        <a:t>twitter Bootstrap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Language Learning Application</a:t>
                      </a:r>
                      <a:endParaRPr lang="en-US" dirty="0"/>
                    </a:p>
                  </a:txBody>
                  <a:tcPr/>
                </a:tc>
              </a:tr>
              <a:tr h="1417898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Euler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AWS,Mysql,Jquery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Does Not Track User Progress.</a:t>
                      </a:r>
                      <a:endParaRPr lang="en-US" dirty="0"/>
                    </a:p>
                  </a:txBody>
                  <a:tcPr/>
                </a:tc>
              </a:tr>
              <a:tr h="1628023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CETIQ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Mysql,Cloud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Dynamicity for Solving</a:t>
                      </a:r>
                      <a:r>
                        <a:rPr lang="en-US" baseline="0" dirty="0" smtClean="0"/>
                        <a:t> Test.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15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59" y="685800"/>
            <a:ext cx="899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cap="all" spc="-60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ea typeface="+mj-ea"/>
                <a:cs typeface="+mj-cs"/>
              </a:rPr>
              <a:t>EXISTING</a:t>
            </a:r>
            <a:r>
              <a:rPr lang="en-US" sz="4000" dirty="0">
                <a:latin typeface="Calibri Light" panose="020F0302020204030204" pitchFamily="34" charset="0"/>
              </a:rPr>
              <a:t> </a:t>
            </a:r>
            <a:r>
              <a:rPr lang="en-US" sz="4000" cap="all" spc="-60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ea typeface="+mj-ea"/>
                <a:cs typeface="+mj-cs"/>
              </a:rPr>
              <a:t>SYSTEM ARCHITECTURE</a:t>
            </a:r>
            <a:endParaRPr lang="en-US" sz="4000" cap="all" spc="-60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ea typeface="+mj-ea"/>
              <a:cs typeface="+mj-cs"/>
            </a:endParaRPr>
          </a:p>
        </p:txBody>
      </p:sp>
      <p:pic>
        <p:nvPicPr>
          <p:cNvPr id="2050" name="Picture 2" descr="G:\existingsy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57400"/>
            <a:ext cx="8610600" cy="434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1422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6979" y="6096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600" cap="all" spc="-6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ea typeface="+mj-ea"/>
                <a:cs typeface="+mj-cs"/>
              </a:rPr>
              <a:t>DRAWBACK OF EXISTING SYSTEM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8379" y="1752600"/>
            <a:ext cx="8077200" cy="408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Unidirectional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System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Outdated GUI and API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level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Static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Model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Less User Friendly</a:t>
            </a:r>
          </a:p>
        </p:txBody>
      </p:sp>
    </p:spTree>
    <p:extLst>
      <p:ext uri="{BB962C8B-B14F-4D97-AF65-F5344CB8AC3E}">
        <p14:creationId xmlns:p14="http://schemas.microsoft.com/office/powerpoint/2010/main" val="83264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812" y="609600"/>
            <a:ext cx="6019800" cy="685482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</a:rPr>
              <a:t>Problem   Statement</a:t>
            </a:r>
            <a:endParaRPr lang="en-US" sz="4400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371600"/>
            <a:ext cx="8503920" cy="4498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	</a:t>
            </a:r>
          </a:p>
          <a:p>
            <a:pPr marL="0" indent="0" algn="just">
              <a:buNone/>
            </a:pPr>
            <a:r>
              <a:rPr lang="en-US" sz="2800" dirty="0">
                <a:latin typeface="Candara" pitchFamily="34" charset="0"/>
                <a:cs typeface="Calibri" pitchFamily="34" charset="0"/>
              </a:rPr>
              <a:t>	</a:t>
            </a:r>
            <a:r>
              <a:rPr lang="en-US" sz="2800" b="0" dirty="0">
                <a:latin typeface="Calibri" pitchFamily="34" charset="0"/>
                <a:cs typeface="Calibri" pitchFamily="34" charset="0"/>
              </a:rPr>
              <a:t>The purpose of our system is to design and implement Educational Application which is intended to support E-Learning </a:t>
            </a:r>
            <a:r>
              <a:rPr lang="en-US" sz="2800" b="0" dirty="0" smtClean="0">
                <a:latin typeface="Calibri" pitchFamily="34" charset="0"/>
                <a:cs typeface="Calibri" pitchFamily="34" charset="0"/>
              </a:rPr>
              <a:t>Platform. </a:t>
            </a:r>
            <a:r>
              <a:rPr lang="en-US" sz="2800" b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="0" dirty="0">
                <a:latin typeface="Calibri" pitchFamily="34" charset="0"/>
                <a:cs typeface="Calibri" pitchFamily="34" charset="0"/>
              </a:rPr>
              <a:t>application is being designed to provide learning environment to User by giving various tests based on various Topics and assessment of Users progress . </a:t>
            </a:r>
          </a:p>
        </p:txBody>
      </p:sp>
    </p:spTree>
    <p:extLst>
      <p:ext uri="{BB962C8B-B14F-4D97-AF65-F5344CB8AC3E}">
        <p14:creationId xmlns:p14="http://schemas.microsoft.com/office/powerpoint/2010/main" val="66933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533400"/>
            <a:ext cx="5791200" cy="686118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</a:rPr>
              <a:t>Objective</a:t>
            </a:r>
            <a:r>
              <a:rPr lang="en-US" sz="40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" pitchFamily="34" charset="0"/>
              </a:rPr>
              <a:t> 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</a:rPr>
              <a:t>and  Scope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620000" cy="4678363"/>
          </a:xfrm>
        </p:spPr>
        <p:txBody>
          <a:bodyPr>
            <a:noAutofit/>
          </a:bodyPr>
          <a:lstStyle/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sz="2800" b="0" dirty="0">
                <a:latin typeface="Calibri" pitchFamily="34" charset="0"/>
                <a:cs typeface="Calibri" pitchFamily="34" charset="0"/>
              </a:rPr>
              <a:t>To allow students to enroll online and keep track of their details, course progress and test results</a:t>
            </a:r>
            <a:r>
              <a:rPr lang="en-US" sz="2800" b="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2800" b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dirty="0">
                <a:latin typeface="Calibri" pitchFamily="34" charset="0"/>
                <a:cs typeface="Calibri" pitchFamily="34" charset="0"/>
              </a:rPr>
              <a:t>To manage every aspect of a course, from the registration of students to the storing of test </a:t>
            </a:r>
            <a:r>
              <a:rPr lang="en-US" sz="2800" b="0" dirty="0" smtClean="0">
                <a:latin typeface="Calibri" pitchFamily="34" charset="0"/>
                <a:cs typeface="Calibri" pitchFamily="34" charset="0"/>
              </a:rPr>
              <a:t>results</a:t>
            </a:r>
            <a:endParaRPr lang="en-US" sz="2800" b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sz="2800" b="0" dirty="0">
                <a:latin typeface="Calibri" pitchFamily="34" charset="0"/>
                <a:cs typeface="Calibri" pitchFamily="34" charset="0"/>
              </a:rPr>
              <a:t>To enable Teacher to keep track of students progress by providing  tests based on various subjects 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sz="2800" b="0" dirty="0">
                <a:latin typeface="Calibri" pitchFamily="34" charset="0"/>
                <a:cs typeface="Calibri" pitchFamily="34" charset="0"/>
              </a:rPr>
              <a:t>To provide Test results in graphical format . </a:t>
            </a:r>
          </a:p>
        </p:txBody>
      </p:sp>
    </p:spTree>
    <p:extLst>
      <p:ext uri="{BB962C8B-B14F-4D97-AF65-F5344CB8AC3E}">
        <p14:creationId xmlns:p14="http://schemas.microsoft.com/office/powerpoint/2010/main" val="83038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</a:rPr>
              <a:t>System Architecture</a:t>
            </a:r>
          </a:p>
        </p:txBody>
      </p:sp>
      <p:pic>
        <p:nvPicPr>
          <p:cNvPr id="4" name="Picture 2" descr="E:\archi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066800"/>
            <a:ext cx="861060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92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sential">
    <a:dk1>
      <a:srgbClr val="000000"/>
    </a:dk1>
    <a:lt1>
      <a:srgbClr val="FFFFFF"/>
    </a:lt1>
    <a:dk2>
      <a:srgbClr val="D1282E"/>
    </a:dk2>
    <a:lt2>
      <a:srgbClr val="C8C8B1"/>
    </a:lt2>
    <a:accent1>
      <a:srgbClr val="7A7A7A"/>
    </a:accent1>
    <a:accent2>
      <a:srgbClr val="F5C201"/>
    </a:accent2>
    <a:accent3>
      <a:srgbClr val="526DB0"/>
    </a:accent3>
    <a:accent4>
      <a:srgbClr val="989AAC"/>
    </a:accent4>
    <a:accent5>
      <a:srgbClr val="DC5924"/>
    </a:accent5>
    <a:accent6>
      <a:srgbClr val="B4B392"/>
    </a:accent6>
    <a:hlink>
      <a:srgbClr val="CC9900"/>
    </a:hlink>
    <a:folHlink>
      <a:srgbClr val="96969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5474</TotalTime>
  <Words>441</Words>
  <Application>Microsoft Office PowerPoint</Application>
  <PresentationFormat>On-screen Show (4:3)</PresentationFormat>
  <Paragraphs>116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Arial Black</vt:lpstr>
      <vt:lpstr>Calibri</vt:lpstr>
      <vt:lpstr>Calibri Light</vt:lpstr>
      <vt:lpstr>Candara</vt:lpstr>
      <vt:lpstr>Gautami</vt:lpstr>
      <vt:lpstr>High Tower Text</vt:lpstr>
      <vt:lpstr>Perpetua</vt:lpstr>
      <vt:lpstr>Times New Roman</vt:lpstr>
      <vt:lpstr>Wingdings</vt:lpstr>
      <vt:lpstr>Essential</vt:lpstr>
      <vt:lpstr>PowerPoint Presentation</vt:lpstr>
      <vt:lpstr>Contents</vt:lpstr>
      <vt:lpstr>Introduction</vt:lpstr>
      <vt:lpstr>Literature survey</vt:lpstr>
      <vt:lpstr>PowerPoint Presentation</vt:lpstr>
      <vt:lpstr>PowerPoint Presentation</vt:lpstr>
      <vt:lpstr>Problem   Statement</vt:lpstr>
      <vt:lpstr>Objective  and  Scope</vt:lpstr>
      <vt:lpstr>System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Gokhale Education Society’s  R.H.Sapat College of Engineering, Management Studies &amp; Research, Nashik </dc:title>
  <dc:creator>yogita</dc:creator>
  <cp:lastModifiedBy>Kaustubh</cp:lastModifiedBy>
  <cp:revision>230</cp:revision>
  <dcterms:created xsi:type="dcterms:W3CDTF">2006-08-16T00:00:00Z</dcterms:created>
  <dcterms:modified xsi:type="dcterms:W3CDTF">2017-06-09T14:53:53Z</dcterms:modified>
</cp:coreProperties>
</file>