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8" r:id="rId7"/>
    <p:sldId id="277" r:id="rId8"/>
    <p:sldId id="289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5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3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7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03-Mar-21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Pattern Recognition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Karapepera Elpida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6" y="2446252"/>
            <a:ext cx="3660775" cy="24943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Preprocessing:</a:t>
            </a:r>
          </a:p>
          <a:p>
            <a:pPr algn="ctr"/>
            <a:r>
              <a:rPr lang="en-US" sz="1400" b="1" dirty="0">
                <a:latin typeface="+mj-lt"/>
              </a:rPr>
              <a:t> [rotation 10’,</a:t>
            </a:r>
          </a:p>
          <a:p>
            <a:pPr algn="ctr"/>
            <a:r>
              <a:rPr lang="en-US" sz="1400" b="1" dirty="0">
                <a:latin typeface="+mj-lt"/>
              </a:rPr>
              <a:t>0.1 width/height shift &amp; shear range, </a:t>
            </a:r>
          </a:p>
          <a:p>
            <a:pPr algn="ctr"/>
            <a:r>
              <a:rPr lang="en-US" sz="1400" b="1" dirty="0">
                <a:latin typeface="+mj-lt"/>
              </a:rPr>
              <a:t>0.2 zoom range]</a:t>
            </a:r>
          </a:p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10,899,722 params</a:t>
            </a:r>
          </a:p>
          <a:p>
            <a:pPr algn="ctr"/>
            <a:r>
              <a:rPr lang="en-US" sz="1400" b="1" dirty="0">
                <a:latin typeface="+mj-lt"/>
              </a:rPr>
              <a:t>Batch size: 150</a:t>
            </a:r>
          </a:p>
          <a:p>
            <a:pPr algn="ctr"/>
            <a:r>
              <a:rPr lang="en-US" sz="1400" b="1" dirty="0">
                <a:latin typeface="+mj-lt"/>
              </a:rPr>
              <a:t>Early stopping</a:t>
            </a:r>
          </a:p>
          <a:p>
            <a:pPr algn="ctr"/>
            <a:r>
              <a:rPr lang="en-US" sz="1400" b="1" dirty="0">
                <a:latin typeface="+mj-lt"/>
              </a:rPr>
              <a:t>Checkpoint</a:t>
            </a:r>
          </a:p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DROPOUT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DENSE (1024, 512, 256) with RELU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 DENSE (10) with SOFTMAX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FLATTEN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NORMALIZATION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RESCALING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0979D1-AB62-4729-9FEF-67A5474C7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5743" y="847818"/>
            <a:ext cx="2246239" cy="6079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Best accuracy 83.01%</a:t>
            </a:r>
          </a:p>
          <a:p>
            <a:pPr algn="ctr"/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6" y="2446252"/>
            <a:ext cx="3660775" cy="24943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Preprocessing:</a:t>
            </a:r>
          </a:p>
          <a:p>
            <a:pPr algn="ctr"/>
            <a:r>
              <a:rPr lang="en-US" sz="1400" b="1" dirty="0">
                <a:latin typeface="+mj-lt"/>
              </a:rPr>
              <a:t>None needed</a:t>
            </a:r>
          </a:p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15,109,806 params</a:t>
            </a:r>
          </a:p>
          <a:p>
            <a:pPr algn="ctr"/>
            <a:r>
              <a:rPr lang="en-US" sz="1400" b="1" dirty="0">
                <a:latin typeface="+mj-lt"/>
              </a:rPr>
              <a:t>Batch size: 150</a:t>
            </a:r>
          </a:p>
          <a:p>
            <a:pPr algn="ctr"/>
            <a:r>
              <a:rPr lang="en-US" sz="1400" b="1" dirty="0">
                <a:latin typeface="+mj-lt"/>
              </a:rPr>
              <a:t>Early stopping</a:t>
            </a:r>
          </a:p>
          <a:p>
            <a:pPr algn="ctr"/>
            <a:r>
              <a:rPr lang="en-US" sz="1400" b="1" dirty="0">
                <a:latin typeface="+mj-lt"/>
              </a:rPr>
              <a:t>Checkpoint</a:t>
            </a:r>
          </a:p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</a:t>
            </a:r>
            <a:br>
              <a:rPr lang="en-US" sz="1600" dirty="0"/>
            </a:br>
            <a:r>
              <a:rPr lang="en-US" sz="1600" dirty="0"/>
              <a:t>CONV2D [256 (1,1) ] with RELU</a:t>
            </a:r>
          </a:p>
          <a:p>
            <a:pPr algn="ctr"/>
            <a:r>
              <a:rPr lang="en-US" sz="1600" dirty="0"/>
              <a:t>  BATCH NORMALIZATION</a:t>
            </a:r>
            <a:endParaRPr lang="en-US" sz="1600" b="1" dirty="0"/>
          </a:p>
          <a:p>
            <a:pPr algn="ctr"/>
            <a:endParaRPr lang="en-US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106110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CONV2D [512 (1,1), 1024 (3,3) ] with RELU</a:t>
            </a:r>
          </a:p>
          <a:p>
            <a:pPr algn="ctr"/>
            <a:r>
              <a:rPr lang="en-US" sz="1600" dirty="0"/>
              <a:t>BATCH NORMALIZATION</a:t>
            </a:r>
          </a:p>
          <a:p>
            <a:pPr algn="ctr"/>
            <a:r>
              <a:rPr lang="en-US" sz="1600" dirty="0"/>
              <a:t>MAXPOOLING (6x6)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FLATTEN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NORMALIZATION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CONV2D [64 (1,1), 128 (3,3) ] with RELU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MAXPOOLING (4x4)</a:t>
            </a:r>
            <a:br>
              <a:rPr lang="en-US" sz="1600" dirty="0"/>
            </a:br>
            <a:r>
              <a:rPr lang="en-US" sz="1600" dirty="0"/>
              <a:t>BATCH NORMALIZATION   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0979D1-AB62-4729-9FEF-67A5474C7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5743" y="847818"/>
            <a:ext cx="2246239" cy="6079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latin typeface="+mj-lt"/>
              </a:rPr>
              <a:t>Best accuracy 98.54%</a:t>
            </a:r>
          </a:p>
          <a:p>
            <a:pPr algn="ctr"/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0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Fully Connected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68614" y="2758132"/>
            <a:ext cx="4336142" cy="187513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678" y="2758132"/>
            <a:ext cx="4336142" cy="187513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16358" y="2758132"/>
            <a:ext cx="4336142" cy="187513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12704" y="2716036"/>
            <a:ext cx="4336142" cy="187513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44765" y="2758132"/>
            <a:ext cx="4336142" cy="187513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52109" y="2886560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1024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A1E197-F218-43E2-AFEA-824AAEC60D5B}"/>
              </a:ext>
            </a:extLst>
          </p:cNvPr>
          <p:cNvSpPr/>
          <p:nvPr/>
        </p:nvSpPr>
        <p:spPr>
          <a:xfrm>
            <a:off x="2100873" y="2886560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512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045E75-1F5B-43C2-AAA3-FFD29014F728}"/>
              </a:ext>
            </a:extLst>
          </p:cNvPr>
          <p:cNvSpPr/>
          <p:nvPr/>
        </p:nvSpPr>
        <p:spPr>
          <a:xfrm>
            <a:off x="3697815" y="2886560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256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E32AE-B4D7-4F4A-9CFE-C24842D5E1E9}"/>
              </a:ext>
            </a:extLst>
          </p:cNvPr>
          <p:cNvSpPr/>
          <p:nvPr/>
        </p:nvSpPr>
        <p:spPr>
          <a:xfrm>
            <a:off x="5334431" y="2886560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128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E6A2D8-C9DB-4DE3-9B04-B2EF5FE14C34}"/>
              </a:ext>
            </a:extLst>
          </p:cNvPr>
          <p:cNvSpPr/>
          <p:nvPr/>
        </p:nvSpPr>
        <p:spPr>
          <a:xfrm>
            <a:off x="6966492" y="2886560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64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D1A889D5-10D6-4385-B30F-1EFB0945F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76827" y="2716036"/>
            <a:ext cx="4336142" cy="187513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rapezoid 72">
            <a:extLst>
              <a:ext uri="{FF2B5EF4-FFF2-40B4-BE49-F238E27FC236}">
                <a16:creationId xmlns:a16="http://schemas.microsoft.com/office/drawing/2014/main" id="{AB00534C-097D-43E8-B065-3D15B2173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823507" y="2716036"/>
            <a:ext cx="4336142" cy="187513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2AE394-3F6F-4287-9045-B8FE17F6DB9B}"/>
              </a:ext>
            </a:extLst>
          </p:cNvPr>
          <p:cNvSpPr/>
          <p:nvPr/>
        </p:nvSpPr>
        <p:spPr>
          <a:xfrm>
            <a:off x="8608022" y="2844464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32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3DCAEE-FBC2-48A1-8AFD-B36FD7965505}"/>
              </a:ext>
            </a:extLst>
          </p:cNvPr>
          <p:cNvSpPr/>
          <p:nvPr/>
        </p:nvSpPr>
        <p:spPr>
          <a:xfrm>
            <a:off x="10204964" y="2844464"/>
            <a:ext cx="15040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DENSE 10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with RELU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vs. ANN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054315" y="1355950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CNN has better accuracy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137945" y="1355950"/>
            <a:ext cx="496751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ANN has less parameters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2FD342-7EC7-497C-98FF-EC2DCE76EDF8}"/>
              </a:ext>
            </a:extLst>
          </p:cNvPr>
          <p:cNvSpPr/>
          <p:nvPr/>
        </p:nvSpPr>
        <p:spPr>
          <a:xfrm>
            <a:off x="1549167" y="5368591"/>
            <a:ext cx="909366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CNN </a:t>
            </a:r>
            <a:r>
              <a:rPr lang="en-US" b="1" u="sng" dirty="0">
                <a:latin typeface="+mj-lt"/>
              </a:rPr>
              <a:t>can</a:t>
            </a:r>
            <a:r>
              <a:rPr lang="en-US" b="1" dirty="0">
                <a:latin typeface="+mj-lt"/>
              </a:rPr>
              <a:t> work without fully connected layer however outcome is disappointing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FAEB48-D67D-40FB-B329-30AFF3F80B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1320" y="2280192"/>
            <a:ext cx="6309360" cy="2683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79B70-0FFE-401D-9275-94C0B2FB50C4}"/>
              </a:ext>
            </a:extLst>
          </p:cNvPr>
          <p:cNvSpPr txBox="1"/>
          <p:nvPr/>
        </p:nvSpPr>
        <p:spPr>
          <a:xfrm>
            <a:off x="1389776" y="2425636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Convolutional layer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(only in CNN)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96A8BE-57BD-4259-BC0E-E291D9D570E4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3217571" y="2264644"/>
            <a:ext cx="798776" cy="24134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89E74-2B10-46C3-85A0-14FB6865E309}"/>
              </a:ext>
            </a:extLst>
          </p:cNvPr>
          <p:cNvSpPr txBox="1"/>
          <p:nvPr/>
        </p:nvSpPr>
        <p:spPr>
          <a:xfrm>
            <a:off x="8761283" y="2521822"/>
            <a:ext cx="30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Fully connected layer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(common in CNN and ANN)</a:t>
            </a:r>
            <a:endParaRPr lang="en-GB" b="1" dirty="0">
              <a:solidFill>
                <a:srgbClr val="0070C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FCEB7A-E262-456D-8C5B-AF89FE7ADCC5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8942573" y="2614572"/>
            <a:ext cx="796120" cy="1903283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ResNet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vs. 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2FD342-7EC7-497C-98FF-EC2DCE76EDF8}"/>
              </a:ext>
            </a:extLst>
          </p:cNvPr>
          <p:cNvSpPr/>
          <p:nvPr/>
        </p:nvSpPr>
        <p:spPr>
          <a:xfrm>
            <a:off x="1465278" y="1122206"/>
            <a:ext cx="909366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+mj-lt"/>
              </a:rPr>
              <a:t>ResNet</a:t>
            </a:r>
            <a:r>
              <a:rPr lang="en-US" b="1" dirty="0">
                <a:latin typeface="+mj-lt"/>
              </a:rPr>
              <a:t> contains skip connections</a:t>
            </a:r>
          </a:p>
        </p:txBody>
      </p:sp>
      <p:pic>
        <p:nvPicPr>
          <p:cNvPr id="1026" name="Picture 2" descr="ResNet (34, 50, 101): Residual CNNs for Image Classification Tasks">
            <a:extLst>
              <a:ext uri="{FF2B5EF4-FFF2-40B4-BE49-F238E27FC236}">
                <a16:creationId xmlns:a16="http://schemas.microsoft.com/office/drawing/2014/main" id="{688A7C29-2D4F-4052-9931-72FDD8DD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57" y="2394625"/>
            <a:ext cx="4967514" cy="27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dual neural network - Wikipedia">
            <a:extLst>
              <a:ext uri="{FF2B5EF4-FFF2-40B4-BE49-F238E27FC236}">
                <a16:creationId xmlns:a16="http://schemas.microsoft.com/office/drawing/2014/main" id="{237750A3-CAC0-4E08-A32C-F4586409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999" y="1878772"/>
            <a:ext cx="2495723" cy="352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4B98FE-C77C-4DB2-ADC5-43D67119A429}"/>
              </a:ext>
            </a:extLst>
          </p:cNvPr>
          <p:cNvSpPr/>
          <p:nvPr/>
        </p:nvSpPr>
        <p:spPr>
          <a:xfrm>
            <a:off x="1465278" y="5670305"/>
            <a:ext cx="9093666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ResNet50 (50-filter </a:t>
            </a:r>
            <a:r>
              <a:rPr lang="en-US" b="1" dirty="0" err="1">
                <a:latin typeface="+mj-lt"/>
              </a:rPr>
              <a:t>ResNet</a:t>
            </a:r>
            <a:r>
              <a:rPr lang="en-US" b="1" dirty="0">
                <a:latin typeface="+mj-lt"/>
              </a:rPr>
              <a:t>) gave a much better accuracy to the bonus dataset than the original CNN did</a:t>
            </a:r>
          </a:p>
        </p:txBody>
      </p:sp>
    </p:spTree>
    <p:extLst>
      <p:ext uri="{BB962C8B-B14F-4D97-AF65-F5344CB8AC3E}">
        <p14:creationId xmlns:p14="http://schemas.microsoft.com/office/powerpoint/2010/main" val="280047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47</TotalTime>
  <Words>281</Words>
  <Application>Microsoft Office PowerPoint</Application>
  <PresentationFormat>Widescreen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Pattern Recognition Karapepera Elpida</vt:lpstr>
      <vt:lpstr>Project analysis slide 2</vt:lpstr>
      <vt:lpstr>Project analysis slide 2</vt:lpstr>
      <vt:lpstr>Project analysis slide 3</vt:lpstr>
      <vt:lpstr>Project analysis slide 8</vt:lpstr>
      <vt:lpstr>Project analysis slide 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Karapepera Elpida</dc:title>
  <dc:creator>Elpida Karapepera</dc:creator>
  <cp:lastModifiedBy>Elpida Karapepera</cp:lastModifiedBy>
  <cp:revision>17</cp:revision>
  <dcterms:created xsi:type="dcterms:W3CDTF">2021-03-03T20:48:24Z</dcterms:created>
  <dcterms:modified xsi:type="dcterms:W3CDTF">2021-03-03T21:36:15Z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