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8" r:id="rId2"/>
    <p:sldId id="305" r:id="rId3"/>
    <p:sldId id="297" r:id="rId4"/>
    <p:sldId id="278" r:id="rId5"/>
    <p:sldId id="279" r:id="rId6"/>
    <p:sldId id="280" r:id="rId7"/>
    <p:sldId id="281" r:id="rId8"/>
    <p:sldId id="282" r:id="rId9"/>
    <p:sldId id="30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0"/>
    <p:restoredTop sz="94595"/>
  </p:normalViewPr>
  <p:slideViewPr>
    <p:cSldViewPr snapToGrid="0" snapToObjects="1">
      <p:cViewPr varScale="1">
        <p:scale>
          <a:sx n="96" d="100"/>
          <a:sy n="96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3289E-5639-7C47-96F7-16A2F886E0C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C76D4-513A-004D-B7A2-31A0B94F5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1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94ef5b2b0_0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94ef5b2b0_0_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6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94ef5b2b0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494ef5b2b0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9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72085f93b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72085f93b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060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06bdef1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06bdef1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07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288efef7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288efef7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96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288efef7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288efef7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063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06bdef1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06bdef1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95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06bdef18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06bdef18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09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37D2-B76D-DB40-8861-2243B7F7B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78039-019F-3447-B9AE-801782A7E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4FE31-459B-2C47-ABE3-0A438EA9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84F2-9725-264E-BF7E-59AE7AB03CE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A9A4F-09A1-EA42-A8ED-A579FDED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FE389-0DAD-0147-9B9F-FB95D3AE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71B4-5054-0A49-8C59-626F6008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5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9EF2-9C01-C04F-9E75-DA6C8E42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69CAD-2685-9348-88DE-6E1F98C10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A7571-6CD2-D04D-B950-4DC09024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84F2-9725-264E-BF7E-59AE7AB03CE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81D08-DD1C-4F40-BB25-1252C918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357C-C7BE-0D41-95FE-C5E34C1F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71B4-5054-0A49-8C59-626F6008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5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657C7-5CF5-AB4B-80D6-3E85B2EC8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469E3-D1E1-3449-9D86-5AFCAC506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88A8E-FFD2-914D-8EE6-D8927C36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84F2-9725-264E-BF7E-59AE7AB03CE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D68A9-EB1B-6D40-8CE4-0ACF0435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FF38-35EC-EC42-BC9B-4ECDEC31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71B4-5054-0A49-8C59-626F6008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38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199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B1A6-6F2E-3944-9F09-AA2B9E88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E82A-35C5-924C-8DF4-6C67BAF1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2CDE-6198-6B43-9FA9-D4240973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84F2-9725-264E-BF7E-59AE7AB03CE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6DBA9-7B41-D748-895C-2426F3B6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85B1E-26FB-7046-85A1-A2A29A92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71B4-5054-0A49-8C59-626F6008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E3EC-AA9A-984B-A5C7-7C219DA3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E662C-EA44-5643-8B39-6973AB31C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824F9-613F-CC4B-94B2-3A669ADB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84F2-9725-264E-BF7E-59AE7AB03CE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DC234-E3C2-B648-B293-EFFB3D93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C4922-771D-1441-8FEB-C5E8E2FF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71B4-5054-0A49-8C59-626F6008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F716-CC53-7943-9C50-8639EFEC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632F-9FB6-1A40-9E51-6C0AA2A8D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0FADA-4D9C-D54A-8149-DE1CD6F2E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53C6B-3D86-B848-877F-16AF7485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84F2-9725-264E-BF7E-59AE7AB03CE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B0F29-8651-F14D-A12F-627D1401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8CCA8-3746-7F41-87F9-1A4A7A08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71B4-5054-0A49-8C59-626F6008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0093-93BD-B043-A7E1-C226053C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DAE82-5060-D346-B350-BCA023294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6EE11-36CC-014B-A7A7-1727F0BAE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99E68-2000-2B43-BD98-673C9A525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82F87-D623-1D48-AE02-11F18C9B5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DD1C0-D074-CB4C-B227-595DFFB9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84F2-9725-264E-BF7E-59AE7AB03CE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127A7-09AD-1145-8EC2-C2E40F2C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153CF-6611-5F4C-AABE-2162F9B0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71B4-5054-0A49-8C59-626F6008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3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BCBA-4777-4C45-8189-9488D1E0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78160-654C-F24C-89B1-75487B04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84F2-9725-264E-BF7E-59AE7AB03CE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F110D-DCDF-8B4C-909B-ACE8796C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61536-32EB-A54A-8DF8-52E882DA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71B4-5054-0A49-8C59-626F6008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0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E4F37-4601-B740-80B5-350B1A9D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84F2-9725-264E-BF7E-59AE7AB03CE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D3380-8E14-4A4B-A6DF-055B78CF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B629D-23E0-9E42-BC1B-85E019F2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71B4-5054-0A49-8C59-626F6008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2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16F9-CC54-984A-8871-278EBA8F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AAFB-22B0-CD48-A8DB-2C5F8951F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A40C1-262F-F246-9D6B-A7D4B8747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DC82D-8F56-DC44-9C05-661FEAD6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84F2-9725-264E-BF7E-59AE7AB03CE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87CEA-AFE7-554B-A500-2E0353C1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6DF62-3E86-F64B-8213-BBA68C22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71B4-5054-0A49-8C59-626F6008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8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0CD7-DC75-2941-9020-E6ED1165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95707-1F5B-0D46-B6E7-6A296F8F1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B0ABA-47E9-2949-9A07-A155D9E0E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11D69-EA4F-6341-997A-96D3DBD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84F2-9725-264E-BF7E-59AE7AB03CE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A2BA9-9975-5944-BD20-3977D632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A997B-72CA-8B40-A0F0-2FB8EBBC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71B4-5054-0A49-8C59-626F6008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3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35860-36AA-6C40-ABA8-CF93703D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19341-E495-8348-AB3C-692C3373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1A2F-6D98-A446-BBA5-8860661AD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E84F2-9725-264E-BF7E-59AE7AB03CEE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2DB46-871E-8842-A928-597A949A8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E03EC-B314-7941-AAD3-E5D8AB068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71B4-5054-0A49-8C59-626F60087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2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25"/>
          <p:cNvGrpSpPr/>
          <p:nvPr/>
        </p:nvGrpSpPr>
        <p:grpSpPr>
          <a:xfrm>
            <a:off x="221" y="-140"/>
            <a:ext cx="13091227" cy="6874263"/>
            <a:chOff x="2" y="2503351"/>
            <a:chExt cx="4607640" cy="2640156"/>
          </a:xfrm>
        </p:grpSpPr>
        <p:pic>
          <p:nvPicPr>
            <p:cNvPr id="153" name="Google Shape;153;p25"/>
            <p:cNvPicPr preferRelativeResize="0"/>
            <p:nvPr/>
          </p:nvPicPr>
          <p:blipFill rotWithShape="1">
            <a:blip r:embed="rId3">
              <a:alphaModFix/>
            </a:blip>
            <a:srcRect t="14089"/>
            <a:stretch/>
          </p:blipFill>
          <p:spPr>
            <a:xfrm>
              <a:off x="2" y="2503351"/>
              <a:ext cx="4607640" cy="26401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25"/>
            <p:cNvSpPr txBox="1"/>
            <p:nvPr/>
          </p:nvSpPr>
          <p:spPr>
            <a:xfrm>
              <a:off x="94514" y="4846902"/>
              <a:ext cx="4101300" cy="15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/>
              <a:r>
                <a:rPr lang="en" sz="2400" b="1">
                  <a:solidFill>
                    <a:srgbClr val="FFFFFF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2016 Deepwater Wind' s Turbines at Block Island, R.I. (by M. Dwyer)</a:t>
              </a:r>
              <a:endParaRPr sz="2400" b="1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12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2"/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11360800" cy="106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730" dirty="0"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Wind Energy</a:t>
            </a:r>
            <a:endParaRPr sz="3730" dirty="0">
              <a:latin typeface="Arial" panose="020B0604020202020204" pitchFamily="34" charset="0"/>
              <a:ea typeface="EB Garamond"/>
              <a:cs typeface="Arial" panose="020B0604020202020204" pitchFamily="34" charset="0"/>
              <a:sym typeface="EB Garamond"/>
            </a:endParaRPr>
          </a:p>
        </p:txBody>
      </p:sp>
      <p:pic>
        <p:nvPicPr>
          <p:cNvPr id="481" name="Google Shape;48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4619" y="1866767"/>
            <a:ext cx="3021099" cy="4452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601" y="2081597"/>
            <a:ext cx="5671140" cy="417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90357" y="139667"/>
            <a:ext cx="3021133" cy="27790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5" name="Google Shape;485;p62"/>
          <p:cNvCxnSpPr>
            <a:stCxn id="484" idx="2"/>
          </p:cNvCxnSpPr>
          <p:nvPr/>
        </p:nvCxnSpPr>
        <p:spPr>
          <a:xfrm flipH="1">
            <a:off x="4477723" y="2918733"/>
            <a:ext cx="1323200" cy="494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86" name="Google Shape;486;p6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8600" y="1455701"/>
            <a:ext cx="1228400" cy="1206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7" name="Google Shape;487;p62"/>
          <p:cNvCxnSpPr/>
          <p:nvPr/>
        </p:nvCxnSpPr>
        <p:spPr>
          <a:xfrm>
            <a:off x="1246300" y="2634367"/>
            <a:ext cx="1220800" cy="1027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8" name="Google Shape;488;p62"/>
          <p:cNvSpPr txBox="1"/>
          <p:nvPr/>
        </p:nvSpPr>
        <p:spPr>
          <a:xfrm>
            <a:off x="-92400" y="6199367"/>
            <a:ext cx="8322000" cy="5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" sz="2400" b="1">
                <a:latin typeface="EB Garamond"/>
                <a:ea typeface="EB Garamond"/>
                <a:cs typeface="EB Garamond"/>
                <a:sym typeface="EB Garamond"/>
              </a:rPr>
              <a:t>Source: </a:t>
            </a:r>
            <a:r>
              <a:rPr lang="en" sz="2400" b="1"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regional transmission organization (RTO) </a:t>
            </a:r>
            <a:r>
              <a:rPr lang="en" sz="2400" b="1">
                <a:latin typeface="EB Garamond"/>
                <a:ea typeface="EB Garamond"/>
                <a:cs typeface="EB Garamond"/>
                <a:sym typeface="EB Garamond"/>
              </a:rPr>
              <a:t>PJM</a:t>
            </a:r>
            <a:endParaRPr sz="24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6475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4"/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11360800" cy="106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730" dirty="0">
                <a:latin typeface="Arial" panose="020B0604020202020204" pitchFamily="34" charset="0"/>
                <a:ea typeface="EB Garamond"/>
                <a:cs typeface="Arial" panose="020B0604020202020204" pitchFamily="34" charset="0"/>
                <a:sym typeface="EB Garamond"/>
              </a:rPr>
              <a:t>The grid balancing problem</a:t>
            </a:r>
            <a:endParaRPr sz="3730" dirty="0">
              <a:latin typeface="Arial" panose="020B0604020202020204" pitchFamily="34" charset="0"/>
              <a:ea typeface="EB Garamond"/>
              <a:cs typeface="Arial" panose="020B0604020202020204" pitchFamily="34" charset="0"/>
              <a:sym typeface="EB Garamond"/>
            </a:endParaRPr>
          </a:p>
        </p:txBody>
      </p:sp>
      <p:sp>
        <p:nvSpPr>
          <p:cNvPr id="371" name="Google Shape;371;p54"/>
          <p:cNvSpPr/>
          <p:nvPr/>
        </p:nvSpPr>
        <p:spPr>
          <a:xfrm>
            <a:off x="0" y="6044767"/>
            <a:ext cx="12192000" cy="7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EB Garamond"/>
                <a:ea typeface="EB Garamond"/>
                <a:cs typeface="EB Garamond"/>
                <a:sym typeface="EB Garamond"/>
              </a:rPr>
              <a:t>The Electric Power Scale </a:t>
            </a:r>
            <a:endParaRPr sz="2400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372" name="Google Shape;372;p54"/>
          <p:cNvGrpSpPr/>
          <p:nvPr/>
        </p:nvGrpSpPr>
        <p:grpSpPr>
          <a:xfrm>
            <a:off x="3385271" y="1300500"/>
            <a:ext cx="5149167" cy="5928152"/>
            <a:chOff x="2980444" y="1353125"/>
            <a:chExt cx="3050454" cy="3992200"/>
          </a:xfrm>
        </p:grpSpPr>
        <p:pic>
          <p:nvPicPr>
            <p:cNvPr id="373" name="Google Shape;373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60688" y="1353125"/>
              <a:ext cx="2822624" cy="399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5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46917" y="2834825"/>
              <a:ext cx="1164250" cy="1164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5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1122864">
              <a:off x="3075975" y="3362297"/>
              <a:ext cx="712976" cy="712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5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84475" y="3324386"/>
              <a:ext cx="546525" cy="546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5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92227" y="3413752"/>
              <a:ext cx="546525" cy="546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5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484373" y="3346771"/>
              <a:ext cx="546525" cy="5465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Google Shape;379;p5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016670" y="3476585"/>
              <a:ext cx="546525" cy="5465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2284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Wind Turbine Theory</a:t>
            </a:r>
            <a:endParaRPr dirty="0"/>
          </a:p>
        </p:txBody>
      </p:sp>
      <p:sp>
        <p:nvSpPr>
          <p:cNvPr id="316" name="Google Shape;316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41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Wind turbine power output is a strong function with wind speed. 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Blades sweep through rotor disk. 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The power output is a function of the kinetic energy flux through the rotor disk and the efficiency of the design. 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317" name="Google Shape;3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467" y="571200"/>
            <a:ext cx="4786735" cy="5387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7"/>
          <p:cNvSpPr txBox="1"/>
          <p:nvPr/>
        </p:nvSpPr>
        <p:spPr>
          <a:xfrm>
            <a:off x="5968667" y="6088400"/>
            <a:ext cx="612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/>
              <a:t>Technical Drawing of GE 2.75-120 wind turbine</a:t>
            </a:r>
            <a:endParaRPr sz="1333"/>
          </a:p>
          <a:p>
            <a:pPr algn="ctr"/>
            <a:r>
              <a:rPr lang="en" sz="1333"/>
              <a:t>Source: https://www.ge.com/renewableenergy/wind-energy/turbines/275-120</a:t>
            </a:r>
            <a:endParaRPr sz="1333"/>
          </a:p>
        </p:txBody>
      </p:sp>
    </p:spTree>
    <p:extLst>
      <p:ext uri="{BB962C8B-B14F-4D97-AF65-F5344CB8AC3E}">
        <p14:creationId xmlns:p14="http://schemas.microsoft.com/office/powerpoint/2010/main" val="130212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1100"/>
            </a:pPr>
            <a:r>
              <a:rPr lang="en" dirty="0"/>
              <a:t>Wind Turbine </a:t>
            </a:r>
            <a:r>
              <a:rPr lang="en-US" dirty="0"/>
              <a:t>Theory</a:t>
            </a:r>
            <a:endParaRPr dirty="0"/>
          </a:p>
        </p:txBody>
      </p:sp>
      <p:sp>
        <p:nvSpPr>
          <p:cNvPr id="324" name="Google Shape;324;p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667" dirty="0">
                <a:latin typeface="+mn-lt"/>
              </a:rPr>
              <a:t>Power = ½ CpAV</a:t>
            </a:r>
            <a:r>
              <a:rPr lang="en" sz="2667" baseline="30000" dirty="0">
                <a:latin typeface="+mn-lt"/>
              </a:rPr>
              <a:t>3</a:t>
            </a:r>
            <a:r>
              <a:rPr lang="en" sz="2667" dirty="0">
                <a:latin typeface="+mn-lt"/>
              </a:rPr>
              <a:t>, where: </a:t>
            </a:r>
            <a:endParaRPr sz="2667" dirty="0">
              <a:latin typeface="+mn-lt"/>
            </a:endParaRPr>
          </a:p>
          <a:p>
            <a:pPr marL="0" indent="0">
              <a:buNone/>
            </a:pPr>
            <a:r>
              <a:rPr lang="en" sz="2667" dirty="0">
                <a:latin typeface="+mn-lt"/>
              </a:rPr>
              <a:t>p = air density, C = coefficient of performance, A = rotor area, V = wind speed</a:t>
            </a:r>
            <a:endParaRPr sz="2667" dirty="0">
              <a:latin typeface="+mn-lt"/>
            </a:endParaRPr>
          </a:p>
          <a:p>
            <a:pPr marL="0" indent="0">
              <a:buNone/>
            </a:pPr>
            <a:endParaRPr sz="2667" dirty="0">
              <a:latin typeface="+mn-lt"/>
            </a:endParaRPr>
          </a:p>
          <a:p>
            <a:pPr marL="0" indent="0">
              <a:buNone/>
            </a:pPr>
            <a:r>
              <a:rPr lang="en" sz="2667" dirty="0">
                <a:latin typeface="+mn-lt"/>
              </a:rPr>
              <a:t>Real wind turbine performance is a function of aerodynamics. </a:t>
            </a:r>
            <a:endParaRPr sz="2667" dirty="0">
              <a:latin typeface="+mn-lt"/>
            </a:endParaRPr>
          </a:p>
          <a:p>
            <a:pPr marL="0" indent="0">
              <a:buNone/>
            </a:pPr>
            <a:endParaRPr sz="2667" dirty="0">
              <a:latin typeface="+mn-lt"/>
            </a:endParaRPr>
          </a:p>
          <a:p>
            <a:pPr marL="0" indent="0">
              <a:buNone/>
            </a:pPr>
            <a:r>
              <a:rPr lang="en" sz="2667" dirty="0">
                <a:latin typeface="+mn-lt"/>
              </a:rPr>
              <a:t>Power output is limited at generator rated power after the rated wind speed. </a:t>
            </a:r>
            <a:endParaRPr sz="2667" dirty="0">
              <a:latin typeface="+mn-lt"/>
            </a:endParaRPr>
          </a:p>
          <a:p>
            <a:pPr marL="0" indent="0">
              <a:buNone/>
            </a:pPr>
            <a:endParaRPr sz="2667" dirty="0">
              <a:latin typeface="+mn-lt"/>
            </a:endParaRPr>
          </a:p>
          <a:p>
            <a:pPr marL="0" indent="0">
              <a:buNone/>
            </a:pPr>
            <a:r>
              <a:rPr lang="en" sz="2667" dirty="0">
                <a:latin typeface="+mn-lt"/>
              </a:rPr>
              <a:t>Wind turbine manufacturers measure their turbine’s power curve. </a:t>
            </a:r>
            <a:endParaRPr sz="2667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788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Wind Turbine Performance</a:t>
            </a:r>
            <a:endParaRPr dirty="0"/>
          </a:p>
          <a:p>
            <a:pPr>
              <a:buSzPts val="1100"/>
            </a:pPr>
            <a:endParaRPr dirty="0"/>
          </a:p>
          <a:p>
            <a:endParaRPr dirty="0"/>
          </a:p>
        </p:txBody>
      </p:sp>
      <p:pic>
        <p:nvPicPr>
          <p:cNvPr id="330" name="Google Shape;330;p49"/>
          <p:cNvPicPr preferRelativeResize="0"/>
          <p:nvPr/>
        </p:nvPicPr>
        <p:blipFill rotWithShape="1">
          <a:blip r:embed="rId3">
            <a:alphaModFix/>
          </a:blip>
          <a:srcRect l="7863" r="8482" b="21996"/>
          <a:stretch/>
        </p:blipFill>
        <p:spPr>
          <a:xfrm>
            <a:off x="6687206" y="1702167"/>
            <a:ext cx="5089193" cy="35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9"/>
          <p:cNvSpPr txBox="1"/>
          <p:nvPr/>
        </p:nvSpPr>
        <p:spPr>
          <a:xfrm>
            <a:off x="6529933" y="5499700"/>
            <a:ext cx="612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/>
              <a:t>Power curves for different turbines</a:t>
            </a:r>
            <a:endParaRPr sz="1333"/>
          </a:p>
          <a:p>
            <a:pPr algn="ctr"/>
            <a:r>
              <a:rPr lang="en" sz="1333"/>
              <a:t>Source: Idaho National Laboratory (Seifert 2007)</a:t>
            </a:r>
            <a:endParaRPr sz="1333"/>
          </a:p>
        </p:txBody>
      </p:sp>
      <p:pic>
        <p:nvPicPr>
          <p:cNvPr id="332" name="Google Shape;33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1" y="1832652"/>
            <a:ext cx="6239065" cy="3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9"/>
          <p:cNvSpPr txBox="1"/>
          <p:nvPr/>
        </p:nvSpPr>
        <p:spPr>
          <a:xfrm>
            <a:off x="421867" y="5499700"/>
            <a:ext cx="612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>
                <a:highlight>
                  <a:srgbClr val="FFFFFF"/>
                </a:highlight>
              </a:rPr>
              <a:t>Measured power curve for a wind turbine</a:t>
            </a:r>
            <a:endParaRPr sz="1333"/>
          </a:p>
          <a:p>
            <a:pPr algn="ctr"/>
            <a:r>
              <a:rPr lang="en" sz="1333"/>
              <a:t>Source: 10.1016/j.renene.2015.10.014</a:t>
            </a:r>
            <a:endParaRPr sz="1333"/>
          </a:p>
          <a:p>
            <a:pPr algn="ctr"/>
            <a:r>
              <a:rPr lang="en" sz="1333"/>
              <a:t> (Men et. al. 2016)</a:t>
            </a:r>
            <a:endParaRPr sz="1333"/>
          </a:p>
        </p:txBody>
      </p:sp>
    </p:spTree>
    <p:extLst>
      <p:ext uri="{BB962C8B-B14F-4D97-AF65-F5344CB8AC3E}">
        <p14:creationId xmlns:p14="http://schemas.microsoft.com/office/powerpoint/2010/main" val="90262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Wind Data</a:t>
            </a:r>
            <a:endParaRPr dirty="0"/>
          </a:p>
        </p:txBody>
      </p:sp>
      <p:sp>
        <p:nvSpPr>
          <p:cNvPr id="339" name="Google Shape;339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3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Source: http://www.sotaventogalicia.com/en/real-time-data/historical</a:t>
            </a:r>
            <a:endParaRPr dirty="0"/>
          </a:p>
        </p:txBody>
      </p:sp>
      <p:pic>
        <p:nvPicPr>
          <p:cNvPr id="340" name="Google Shape;34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584" y="2222334"/>
            <a:ext cx="5904832" cy="4204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11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Wind Data</a:t>
            </a:r>
            <a:endParaRPr/>
          </a:p>
        </p:txBody>
      </p:sp>
      <p:sp>
        <p:nvSpPr>
          <p:cNvPr id="346" name="Google Shape;346;p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Galician Wind Farm for information, training and research. 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/>
              <a:t>Technical information:</a:t>
            </a:r>
            <a:endParaRPr/>
          </a:p>
          <a:p>
            <a:r>
              <a:rPr lang="en"/>
              <a:t>Number of wind turbines: 24</a:t>
            </a:r>
            <a:endParaRPr/>
          </a:p>
          <a:p>
            <a:r>
              <a:rPr lang="en"/>
              <a:t>Different models: 9</a:t>
            </a:r>
            <a:endParaRPr/>
          </a:p>
          <a:p>
            <a:r>
              <a:rPr lang="en"/>
              <a:t>Power rating of the wind farm: 17.56 MW</a:t>
            </a:r>
            <a:endParaRPr/>
          </a:p>
          <a:p>
            <a:r>
              <a:rPr lang="en"/>
              <a:t>Average annual generation: 33,364 MWh</a:t>
            </a:r>
            <a:endParaRPr/>
          </a:p>
          <a:p>
            <a:r>
              <a:rPr lang="en"/>
              <a:t>Prevailing winds: on the east-west axis</a:t>
            </a:r>
            <a:endParaRPr/>
          </a:p>
          <a:p>
            <a:r>
              <a:rPr lang="en"/>
              <a:t>Average wind speed at the site: 6.41 m/s</a:t>
            </a:r>
            <a:endParaRPr/>
          </a:p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59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6E79-93EC-D044-BD79-CF3965A8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7D20-3D5E-6347-B5F8-28AB67108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848758"/>
          </a:xfrm>
        </p:spPr>
        <p:txBody>
          <a:bodyPr/>
          <a:lstStyle/>
          <a:p>
            <a:r>
              <a:rPr lang="en-US" dirty="0"/>
              <a:t>Wind power forecasting through Machine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E100BC-08EF-D44B-AB11-CE6429C0D7AA}"/>
              </a:ext>
            </a:extLst>
          </p:cNvPr>
          <p:cNvSpPr/>
          <p:nvPr/>
        </p:nvSpPr>
        <p:spPr>
          <a:xfrm>
            <a:off x="238539" y="2756452"/>
            <a:ext cx="184205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Generation (80% of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10F1F-6A64-A043-A1C9-12E1EFEDB5F0}"/>
              </a:ext>
            </a:extLst>
          </p:cNvPr>
          <p:cNvSpPr/>
          <p:nvPr/>
        </p:nvSpPr>
        <p:spPr>
          <a:xfrm>
            <a:off x="238539" y="4525617"/>
            <a:ext cx="184205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 Speed (80% of data)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493F0F-567B-FA4D-9EBC-BCA1CBC64E52}"/>
              </a:ext>
            </a:extLst>
          </p:cNvPr>
          <p:cNvSpPr/>
          <p:nvPr/>
        </p:nvSpPr>
        <p:spPr>
          <a:xfrm>
            <a:off x="2630559" y="3650974"/>
            <a:ext cx="184205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673094-2B70-3E42-86F6-9625B2B5A608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080591" y="3366052"/>
            <a:ext cx="549968" cy="89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B5F796-C4D0-4C4F-BF30-BABBD1A012C1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080591" y="4260574"/>
            <a:ext cx="549968" cy="87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F9BEE9-AD3E-164D-BC6B-7172C77EEEB2}"/>
              </a:ext>
            </a:extLst>
          </p:cNvPr>
          <p:cNvCxnSpPr/>
          <p:nvPr/>
        </p:nvCxnSpPr>
        <p:spPr>
          <a:xfrm>
            <a:off x="4678023" y="2888973"/>
            <a:ext cx="0" cy="32732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7C268-AF05-654B-8ADC-493B81AE6C8B}"/>
              </a:ext>
            </a:extLst>
          </p:cNvPr>
          <p:cNvSpPr/>
          <p:nvPr/>
        </p:nvSpPr>
        <p:spPr>
          <a:xfrm>
            <a:off x="7142928" y="5214730"/>
            <a:ext cx="184205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Power Generation (20% of data)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80A04F-3C47-4842-ADB5-FD1F651052A1}"/>
              </a:ext>
            </a:extLst>
          </p:cNvPr>
          <p:cNvSpPr/>
          <p:nvPr/>
        </p:nvSpPr>
        <p:spPr>
          <a:xfrm>
            <a:off x="4860253" y="3657600"/>
            <a:ext cx="184205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 Speed (20% of data)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F5F1BF-8C27-5E48-BB38-F81A58A5FA31}"/>
              </a:ext>
            </a:extLst>
          </p:cNvPr>
          <p:cNvSpPr/>
          <p:nvPr/>
        </p:nvSpPr>
        <p:spPr>
          <a:xfrm>
            <a:off x="7142928" y="3657600"/>
            <a:ext cx="184205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5A4B12-1047-0B40-9FF1-06A7B9D412B7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702305" y="4267200"/>
            <a:ext cx="440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740A60-B8FE-BE46-9D02-71896E1E96D1}"/>
              </a:ext>
            </a:extLst>
          </p:cNvPr>
          <p:cNvCxnSpPr>
            <a:stCxn id="16" idx="2"/>
            <a:endCxn id="14" idx="0"/>
          </p:cNvCxnSpPr>
          <p:nvPr/>
        </p:nvCxnSpPr>
        <p:spPr>
          <a:xfrm>
            <a:off x="8063954" y="4876800"/>
            <a:ext cx="0" cy="3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CCF0248-A435-8B42-B346-B03F445D465F}"/>
              </a:ext>
            </a:extLst>
          </p:cNvPr>
          <p:cNvSpPr txBox="1"/>
          <p:nvPr/>
        </p:nvSpPr>
        <p:spPr>
          <a:xfrm>
            <a:off x="8335617" y="4860236"/>
            <a:ext cx="108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A88249-3C8E-104C-ACD5-1CFE808A640D}"/>
              </a:ext>
            </a:extLst>
          </p:cNvPr>
          <p:cNvSpPr txBox="1"/>
          <p:nvPr/>
        </p:nvSpPr>
        <p:spPr>
          <a:xfrm>
            <a:off x="2498779" y="2295981"/>
            <a:ext cx="119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E2095-9E0C-A244-8A5F-51387EFF1A44}"/>
              </a:ext>
            </a:extLst>
          </p:cNvPr>
          <p:cNvSpPr txBox="1"/>
          <p:nvPr/>
        </p:nvSpPr>
        <p:spPr>
          <a:xfrm>
            <a:off x="5181617" y="2293808"/>
            <a:ext cx="266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Set &amp; Validation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DF7A9F-058D-EE47-83E9-55723B643262}"/>
              </a:ext>
            </a:extLst>
          </p:cNvPr>
          <p:cNvSpPr/>
          <p:nvPr/>
        </p:nvSpPr>
        <p:spPr>
          <a:xfrm>
            <a:off x="9723777" y="2478474"/>
            <a:ext cx="184205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Generation (20% of data)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4D74FC-864A-5B49-B29D-F24FD3760931}"/>
              </a:ext>
            </a:extLst>
          </p:cNvPr>
          <p:cNvSpPr/>
          <p:nvPr/>
        </p:nvSpPr>
        <p:spPr>
          <a:xfrm>
            <a:off x="9723777" y="5214730"/>
            <a:ext cx="184205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7FE9CF-B70C-6B42-B401-06C5FA4AECA5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>
            <a:off x="10644803" y="3697674"/>
            <a:ext cx="0" cy="15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95A980-9A7F-DE4A-9B80-2FC12564DD8C}"/>
              </a:ext>
            </a:extLst>
          </p:cNvPr>
          <p:cNvCxnSpPr>
            <a:stCxn id="14" idx="3"/>
            <a:endCxn id="33" idx="1"/>
          </p:cNvCxnSpPr>
          <p:nvPr/>
        </p:nvCxnSpPr>
        <p:spPr>
          <a:xfrm>
            <a:off x="8984980" y="5824330"/>
            <a:ext cx="738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80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343</Words>
  <Application>Microsoft Macintosh PowerPoint</Application>
  <PresentationFormat>Widescreen</PresentationFormat>
  <Paragraphs>53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EB Garamond</vt:lpstr>
      <vt:lpstr>Office Theme</vt:lpstr>
      <vt:lpstr>PowerPoint Presentation</vt:lpstr>
      <vt:lpstr>Wind Energy</vt:lpstr>
      <vt:lpstr>The grid balancing problem</vt:lpstr>
      <vt:lpstr>Wind Turbine Theory</vt:lpstr>
      <vt:lpstr>Wind Turbine Theory</vt:lpstr>
      <vt:lpstr>Wind Turbine Performance  </vt:lpstr>
      <vt:lpstr>Wind Data</vt:lpstr>
      <vt:lpstr>Wind Data</vt:lpstr>
      <vt:lpstr>Overview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Apostolaki-Iosifidou, Elpiniki</dc:creator>
  <cp:lastModifiedBy>Apostolaki-Iosifidou, Elpiniki</cp:lastModifiedBy>
  <cp:revision>2</cp:revision>
  <dcterms:created xsi:type="dcterms:W3CDTF">2018-11-28T21:41:02Z</dcterms:created>
  <dcterms:modified xsi:type="dcterms:W3CDTF">2018-11-28T21:56:23Z</dcterms:modified>
</cp:coreProperties>
</file>