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0108-2A46-4E28-8C31-E69FF5DFB2C6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A7C7-27D8-49D0-B641-45098E6F5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030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0108-2A46-4E28-8C31-E69FF5DFB2C6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A7C7-27D8-49D0-B641-45098E6F5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878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0108-2A46-4E28-8C31-E69FF5DFB2C6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A7C7-27D8-49D0-B641-45098E6F5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919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0108-2A46-4E28-8C31-E69FF5DFB2C6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A7C7-27D8-49D0-B641-45098E6F5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52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0108-2A46-4E28-8C31-E69FF5DFB2C6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A7C7-27D8-49D0-B641-45098E6F5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01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0108-2A46-4E28-8C31-E69FF5DFB2C6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A7C7-27D8-49D0-B641-45098E6F5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60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0108-2A46-4E28-8C31-E69FF5DFB2C6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A7C7-27D8-49D0-B641-45098E6F5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42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0108-2A46-4E28-8C31-E69FF5DFB2C6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A7C7-27D8-49D0-B641-45098E6F5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42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0108-2A46-4E28-8C31-E69FF5DFB2C6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A7C7-27D8-49D0-B641-45098E6F5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334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0108-2A46-4E28-8C31-E69FF5DFB2C6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A7C7-27D8-49D0-B641-45098E6F5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169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0108-2A46-4E28-8C31-E69FF5DFB2C6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A7C7-27D8-49D0-B641-45098E6F5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22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00108-2A46-4E28-8C31-E69FF5DFB2C6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A7C7-27D8-49D0-B641-45098E6F5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773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02049"/>
              </p:ext>
            </p:extLst>
          </p:nvPr>
        </p:nvGraphicFramePr>
        <p:xfrm>
          <a:off x="8215314" y="338991"/>
          <a:ext cx="1547222" cy="167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222">
                  <a:extLst>
                    <a:ext uri="{9D8B030D-6E8A-4147-A177-3AD203B41FA5}">
                      <a16:colId xmlns:a16="http://schemas.microsoft.com/office/drawing/2014/main" val="717731759"/>
                    </a:ext>
                  </a:extLst>
                </a:gridCol>
              </a:tblGrid>
              <a:tr h="242718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categorias</a:t>
                      </a:r>
                      <a:endParaRPr lang="es-MX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1190"/>
                  </a:ext>
                </a:extLst>
              </a:tr>
              <a:tr h="424756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 A_I</a:t>
                      </a:r>
                      <a:r>
                        <a:rPr lang="es-MX" sz="1400" baseline="0" dirty="0" smtClean="0"/>
                        <a:t> </a:t>
                      </a:r>
                      <a:r>
                        <a:rPr lang="es-MX" sz="1400" baseline="0" dirty="0" err="1" smtClean="0"/>
                        <a:t>p.k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193691"/>
                  </a:ext>
                </a:extLst>
              </a:tr>
              <a:tr h="424756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Nombre(vc,150)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509652"/>
                  </a:ext>
                </a:extLst>
              </a:tr>
              <a:tr h="424756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Descripcion</a:t>
                      </a:r>
                      <a:r>
                        <a:rPr lang="es-MX" sz="1400" dirty="0" smtClean="0"/>
                        <a:t>(vc,300)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734632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94946"/>
              </p:ext>
            </p:extLst>
          </p:nvPr>
        </p:nvGraphicFramePr>
        <p:xfrm>
          <a:off x="10110830" y="1685237"/>
          <a:ext cx="1852226" cy="294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26">
                  <a:extLst>
                    <a:ext uri="{9D8B030D-6E8A-4147-A177-3AD203B41FA5}">
                      <a16:colId xmlns:a16="http://schemas.microsoft.com/office/drawing/2014/main" val="717731759"/>
                    </a:ext>
                  </a:extLst>
                </a:gridCol>
              </a:tblGrid>
              <a:tr h="2722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usuarios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1190"/>
                  </a:ext>
                </a:extLst>
              </a:tr>
              <a:tr h="424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 A_I</a:t>
                      </a:r>
                      <a:r>
                        <a:rPr lang="es-MX" sz="1400" baseline="0" dirty="0" smtClean="0"/>
                        <a:t> </a:t>
                      </a:r>
                      <a:r>
                        <a:rPr lang="es-MX" sz="1400" baseline="0" dirty="0" err="1" smtClean="0"/>
                        <a:t>p.k</a:t>
                      </a:r>
                      <a:endParaRPr lang="es-MX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567052"/>
                  </a:ext>
                </a:extLst>
              </a:tr>
              <a:tr h="424756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Nombre(vc,100)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304320"/>
                  </a:ext>
                </a:extLst>
              </a:tr>
              <a:tr h="424756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Apellido(vc,100)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193691"/>
                  </a:ext>
                </a:extLst>
              </a:tr>
              <a:tr h="424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Correo</a:t>
                      </a:r>
                      <a:r>
                        <a:rPr lang="es-MX" sz="1400" baseline="0" dirty="0" smtClean="0"/>
                        <a:t> (vc,100)</a:t>
                      </a:r>
                      <a:endParaRPr lang="es-MX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509652"/>
                  </a:ext>
                </a:extLst>
              </a:tr>
              <a:tr h="424756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Fecha_nacimiento</a:t>
                      </a:r>
                      <a:r>
                        <a:rPr lang="es-MX" sz="1400" dirty="0" smtClean="0"/>
                        <a:t>(date)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734632"/>
                  </a:ext>
                </a:extLst>
              </a:tr>
              <a:tr h="424756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Genero(</a:t>
                      </a:r>
                      <a:r>
                        <a:rPr lang="es-MX" sz="1400" dirty="0" err="1" smtClean="0"/>
                        <a:t>boolean</a:t>
                      </a:r>
                      <a:r>
                        <a:rPr lang="es-MX" sz="1400" dirty="0" smtClean="0"/>
                        <a:t>)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928890"/>
                  </a:ext>
                </a:extLst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86814"/>
              </p:ext>
            </p:extLst>
          </p:nvPr>
        </p:nvGraphicFramePr>
        <p:xfrm>
          <a:off x="9795487" y="4999145"/>
          <a:ext cx="1852226" cy="145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26">
                  <a:extLst>
                    <a:ext uri="{9D8B030D-6E8A-4147-A177-3AD203B41FA5}">
                      <a16:colId xmlns:a16="http://schemas.microsoft.com/office/drawing/2014/main" val="717731759"/>
                    </a:ext>
                  </a:extLst>
                </a:gridCol>
              </a:tblGrid>
              <a:tr h="272241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Membresias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1190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 A_I</a:t>
                      </a:r>
                      <a:r>
                        <a:rPr lang="es-MX" sz="1400" baseline="0" dirty="0" smtClean="0"/>
                        <a:t> </a:t>
                      </a:r>
                      <a:r>
                        <a:rPr lang="es-MX" sz="1400" baseline="0" dirty="0" err="1" smtClean="0"/>
                        <a:t>p.k</a:t>
                      </a:r>
                      <a:endParaRPr lang="es-MX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567052"/>
                  </a:ext>
                </a:extLst>
              </a:tr>
              <a:tr h="424756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Nombre(vc,50)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304320"/>
                  </a:ext>
                </a:extLst>
              </a:tr>
              <a:tr h="424756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Precio(</a:t>
                      </a:r>
                      <a:r>
                        <a:rPr lang="es-MX" sz="1400" dirty="0" err="1" smtClean="0"/>
                        <a:t>double</a:t>
                      </a:r>
                      <a:r>
                        <a:rPr lang="es-MX" sz="1400" dirty="0" smtClean="0"/>
                        <a:t>)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193691"/>
                  </a:ext>
                </a:extLst>
              </a:tr>
            </a:tbl>
          </a:graphicData>
        </a:graphic>
      </p:graphicFrame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49232"/>
              </p:ext>
            </p:extLst>
          </p:nvPr>
        </p:nvGraphicFramePr>
        <p:xfrm>
          <a:off x="4839476" y="254404"/>
          <a:ext cx="2025950" cy="218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950">
                  <a:extLst>
                    <a:ext uri="{9D8B030D-6E8A-4147-A177-3AD203B41FA5}">
                      <a16:colId xmlns:a16="http://schemas.microsoft.com/office/drawing/2014/main" val="717731759"/>
                    </a:ext>
                  </a:extLst>
                </a:gridCol>
              </a:tblGrid>
              <a:tr h="2722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productos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1190"/>
                  </a:ext>
                </a:extLst>
              </a:tr>
              <a:tr h="360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 A_I</a:t>
                      </a:r>
                      <a:r>
                        <a:rPr lang="es-MX" sz="1400" baseline="0" dirty="0" smtClean="0"/>
                        <a:t> </a:t>
                      </a:r>
                      <a:r>
                        <a:rPr lang="es-MX" sz="1400" baseline="0" dirty="0" err="1" smtClean="0"/>
                        <a:t>p.k</a:t>
                      </a:r>
                      <a:endParaRPr lang="es-MX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567052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Nombre(vc,150)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304320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Descripcion</a:t>
                      </a:r>
                      <a:r>
                        <a:rPr lang="es-MX" sz="1400" dirty="0" smtClean="0"/>
                        <a:t>(vc,300)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193691"/>
                  </a:ext>
                </a:extLst>
              </a:tr>
              <a:tr h="2697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Precio(doublé)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509652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Categoria</a:t>
                      </a:r>
                      <a:r>
                        <a:rPr lang="es-MX" sz="1400" baseline="0" dirty="0" err="1" smtClean="0"/>
                        <a:t>_id</a:t>
                      </a:r>
                      <a:r>
                        <a:rPr lang="es-MX" sz="1400" baseline="0" dirty="0" smtClean="0"/>
                        <a:t>(</a:t>
                      </a:r>
                      <a:r>
                        <a:rPr lang="es-MX" sz="1400" baseline="0" dirty="0" err="1" smtClean="0"/>
                        <a:t>int</a:t>
                      </a:r>
                      <a:r>
                        <a:rPr lang="es-MX" sz="1400" baseline="0" dirty="0" smtClean="0"/>
                        <a:t>)FK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734632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Cantidad 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928890"/>
                  </a:ext>
                </a:extLst>
              </a:tr>
            </a:tbl>
          </a:graphicData>
        </a:graphic>
      </p:graphicFrame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4741"/>
              </p:ext>
            </p:extLst>
          </p:nvPr>
        </p:nvGraphicFramePr>
        <p:xfrm>
          <a:off x="7922068" y="2690521"/>
          <a:ext cx="1852226" cy="169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26">
                  <a:extLst>
                    <a:ext uri="{9D8B030D-6E8A-4147-A177-3AD203B41FA5}">
                      <a16:colId xmlns:a16="http://schemas.microsoft.com/office/drawing/2014/main" val="717731759"/>
                    </a:ext>
                  </a:extLst>
                </a:gridCol>
              </a:tblGrid>
              <a:tr h="424756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Usuario_membresia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1190"/>
                  </a:ext>
                </a:extLst>
              </a:tr>
              <a:tr h="424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/>
                        <a:t>Id(</a:t>
                      </a:r>
                      <a:r>
                        <a:rPr lang="es-MX" sz="1600" dirty="0" err="1" smtClean="0"/>
                        <a:t>int</a:t>
                      </a:r>
                      <a:r>
                        <a:rPr lang="es-MX" sz="1600" dirty="0" smtClean="0"/>
                        <a:t>) A_I</a:t>
                      </a:r>
                      <a:r>
                        <a:rPr lang="es-MX" sz="1600" baseline="0" dirty="0" smtClean="0"/>
                        <a:t> </a:t>
                      </a:r>
                      <a:r>
                        <a:rPr lang="es-MX" sz="1600" baseline="0" dirty="0" err="1" smtClean="0"/>
                        <a:t>p.k</a:t>
                      </a:r>
                      <a:endParaRPr lang="es-MX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567052"/>
                  </a:ext>
                </a:extLst>
              </a:tr>
              <a:tr h="424756">
                <a:tc>
                  <a:txBody>
                    <a:bodyPr/>
                    <a:lstStyle/>
                    <a:p>
                      <a:r>
                        <a:rPr lang="es-MX" sz="1600" dirty="0" err="1" smtClean="0"/>
                        <a:t>Usuario_id</a:t>
                      </a:r>
                      <a:r>
                        <a:rPr lang="es-MX" sz="1600" dirty="0" smtClean="0"/>
                        <a:t> (</a:t>
                      </a:r>
                      <a:r>
                        <a:rPr lang="es-MX" sz="1600" dirty="0" err="1" smtClean="0"/>
                        <a:t>int</a:t>
                      </a:r>
                      <a:r>
                        <a:rPr lang="es-MX" sz="1600" dirty="0" smtClean="0"/>
                        <a:t>) </a:t>
                      </a:r>
                      <a:r>
                        <a:rPr lang="es-MX" sz="1600" dirty="0" err="1" smtClean="0"/>
                        <a:t>fk</a:t>
                      </a:r>
                      <a:endParaRPr lang="es-MX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304320"/>
                  </a:ext>
                </a:extLst>
              </a:tr>
              <a:tr h="424756">
                <a:tc>
                  <a:txBody>
                    <a:bodyPr/>
                    <a:lstStyle/>
                    <a:p>
                      <a:r>
                        <a:rPr lang="es-MX" sz="1600" dirty="0" err="1" smtClean="0"/>
                        <a:t>Membresia</a:t>
                      </a:r>
                      <a:r>
                        <a:rPr lang="es-MX" sz="1600" dirty="0" smtClean="0"/>
                        <a:t> (</a:t>
                      </a:r>
                      <a:r>
                        <a:rPr lang="es-MX" sz="1600" dirty="0" err="1" smtClean="0"/>
                        <a:t>int</a:t>
                      </a:r>
                      <a:r>
                        <a:rPr lang="es-MX" sz="1600" dirty="0" smtClean="0"/>
                        <a:t>) </a:t>
                      </a:r>
                      <a:r>
                        <a:rPr lang="es-MX" sz="1600" dirty="0" err="1" smtClean="0"/>
                        <a:t>fk</a:t>
                      </a:r>
                      <a:endParaRPr lang="es-MX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193691"/>
                  </a:ext>
                </a:extLst>
              </a:tr>
            </a:tbl>
          </a:graphicData>
        </a:graphic>
      </p:graphicFrame>
      <p:sp>
        <p:nvSpPr>
          <p:cNvPr id="62" name="CuadroTexto 61"/>
          <p:cNvSpPr txBox="1"/>
          <p:nvPr/>
        </p:nvSpPr>
        <p:spPr>
          <a:xfrm>
            <a:off x="4216603" y="3309201"/>
            <a:ext cx="49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*</a:t>
            </a:r>
          </a:p>
        </p:txBody>
      </p:sp>
      <p:graphicFrame>
        <p:nvGraphicFramePr>
          <p:cNvPr id="64" name="Tab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0522"/>
              </p:ext>
            </p:extLst>
          </p:nvPr>
        </p:nvGraphicFramePr>
        <p:xfrm>
          <a:off x="585649" y="482985"/>
          <a:ext cx="1683059" cy="135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059">
                  <a:extLst>
                    <a:ext uri="{9D8B030D-6E8A-4147-A177-3AD203B41FA5}">
                      <a16:colId xmlns:a16="http://schemas.microsoft.com/office/drawing/2014/main" val="717731759"/>
                    </a:ext>
                  </a:extLst>
                </a:gridCol>
              </a:tblGrid>
              <a:tr h="321522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Metodo</a:t>
                      </a:r>
                      <a:r>
                        <a:rPr lang="es-MX" sz="1400" dirty="0" smtClean="0"/>
                        <a:t> de pago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001190"/>
                  </a:ext>
                </a:extLst>
              </a:tr>
              <a:tr h="360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/>
                        <a:t>Id(</a:t>
                      </a:r>
                      <a:r>
                        <a:rPr lang="es-MX" sz="1600" dirty="0" err="1" smtClean="0"/>
                        <a:t>int</a:t>
                      </a:r>
                      <a:r>
                        <a:rPr lang="es-MX" sz="1600" dirty="0" smtClean="0"/>
                        <a:t>) A_I</a:t>
                      </a:r>
                      <a:r>
                        <a:rPr lang="es-MX" sz="1600" baseline="0" dirty="0" smtClean="0"/>
                        <a:t> </a:t>
                      </a:r>
                      <a:r>
                        <a:rPr lang="es-MX" sz="1600" baseline="0" dirty="0" err="1" smtClean="0"/>
                        <a:t>p.k</a:t>
                      </a:r>
                      <a:endParaRPr lang="es-MX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567052"/>
                  </a:ext>
                </a:extLst>
              </a:tr>
              <a:tr h="321798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Nombre(vc,50)</a:t>
                      </a:r>
                      <a:endParaRPr lang="es-MX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304320"/>
                  </a:ext>
                </a:extLst>
              </a:tr>
              <a:tr h="321798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Tipo(vc,40)</a:t>
                      </a:r>
                      <a:endParaRPr lang="es-MX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7193691"/>
                  </a:ext>
                </a:extLst>
              </a:tr>
            </a:tbl>
          </a:graphicData>
        </a:graphic>
      </p:graphicFrame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26481"/>
              </p:ext>
            </p:extLst>
          </p:nvPr>
        </p:nvGraphicFramePr>
        <p:xfrm>
          <a:off x="354231" y="4216041"/>
          <a:ext cx="2025950" cy="15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950">
                  <a:extLst>
                    <a:ext uri="{9D8B030D-6E8A-4147-A177-3AD203B41FA5}">
                      <a16:colId xmlns:a16="http://schemas.microsoft.com/office/drawing/2014/main" val="717731759"/>
                    </a:ext>
                  </a:extLst>
                </a:gridCol>
              </a:tblGrid>
              <a:tr h="2722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Carrito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1190"/>
                  </a:ext>
                </a:extLst>
              </a:tr>
              <a:tr h="347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 A_I</a:t>
                      </a:r>
                      <a:r>
                        <a:rPr lang="es-MX" sz="1400" baseline="0" dirty="0" smtClean="0"/>
                        <a:t> </a:t>
                      </a:r>
                      <a:r>
                        <a:rPr lang="es-MX" sz="1400" baseline="0" dirty="0" err="1" smtClean="0"/>
                        <a:t>p.k</a:t>
                      </a:r>
                      <a:endParaRPr lang="es-MX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567052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Producto_id</a:t>
                      </a:r>
                      <a:r>
                        <a:rPr lang="es-MX" sz="1400" dirty="0" smtClean="0"/>
                        <a:t>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 FK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304320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Cantidad(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baseline="0" dirty="0" smtClean="0"/>
                        <a:t> FK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193691"/>
                  </a:ext>
                </a:extLst>
              </a:tr>
              <a:tr h="2697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Usuario(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baseline="0" dirty="0" smtClean="0"/>
                        <a:t> FK</a:t>
                      </a:r>
                      <a:endParaRPr lang="es-MX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509652"/>
                  </a:ext>
                </a:extLst>
              </a:tr>
            </a:tbl>
          </a:graphicData>
        </a:graphic>
      </p:graphicFrame>
      <p:graphicFrame>
        <p:nvGraphicFramePr>
          <p:cNvPr id="66" name="Tabla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54112"/>
              </p:ext>
            </p:extLst>
          </p:nvPr>
        </p:nvGraphicFramePr>
        <p:xfrm>
          <a:off x="5396869" y="2985501"/>
          <a:ext cx="18522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26">
                  <a:extLst>
                    <a:ext uri="{9D8B030D-6E8A-4147-A177-3AD203B41FA5}">
                      <a16:colId xmlns:a16="http://schemas.microsoft.com/office/drawing/2014/main" val="7177317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Direcciones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1190"/>
                  </a:ext>
                </a:extLst>
              </a:tr>
              <a:tr h="147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 A_I</a:t>
                      </a:r>
                      <a:r>
                        <a:rPr lang="es-MX" sz="1400" baseline="0" dirty="0" smtClean="0"/>
                        <a:t> </a:t>
                      </a:r>
                      <a:r>
                        <a:rPr lang="es-MX" sz="1400" baseline="0" dirty="0" err="1" smtClean="0"/>
                        <a:t>p.k</a:t>
                      </a:r>
                      <a:endParaRPr lang="es-MX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567052"/>
                  </a:ext>
                </a:extLst>
              </a:tr>
              <a:tr h="14744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Calle(vc,100)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304320"/>
                  </a:ext>
                </a:extLst>
              </a:tr>
              <a:tr h="147442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Num</a:t>
                      </a:r>
                      <a:r>
                        <a:rPr lang="es-MX" sz="1400" dirty="0" smtClean="0"/>
                        <a:t>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193691"/>
                  </a:ext>
                </a:extLst>
              </a:tr>
              <a:tr h="14744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Colonia(vc,50)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377107"/>
                  </a:ext>
                </a:extLst>
              </a:tr>
              <a:tr h="14744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CP(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155035"/>
                  </a:ext>
                </a:extLst>
              </a:tr>
              <a:tr h="14744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Estado(vc,100)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002276"/>
                  </a:ext>
                </a:extLst>
              </a:tr>
              <a:tr h="14744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Ciudad(vc,100)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73251"/>
                  </a:ext>
                </a:extLst>
              </a:tr>
              <a:tr h="147442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Usuario_id</a:t>
                      </a:r>
                      <a:r>
                        <a:rPr lang="es-MX" sz="1400" dirty="0" smtClean="0"/>
                        <a:t> 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 FK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856869"/>
                  </a:ext>
                </a:extLst>
              </a:tr>
            </a:tbl>
          </a:graphicData>
        </a:graphic>
      </p:graphicFrame>
      <p:graphicFrame>
        <p:nvGraphicFramePr>
          <p:cNvPr id="67" name="Tabla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974895"/>
              </p:ext>
            </p:extLst>
          </p:nvPr>
        </p:nvGraphicFramePr>
        <p:xfrm>
          <a:off x="2566510" y="1999737"/>
          <a:ext cx="2025950" cy="208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950">
                  <a:extLst>
                    <a:ext uri="{9D8B030D-6E8A-4147-A177-3AD203B41FA5}">
                      <a16:colId xmlns:a16="http://schemas.microsoft.com/office/drawing/2014/main" val="717731759"/>
                    </a:ext>
                  </a:extLst>
                </a:gridCol>
              </a:tblGrid>
              <a:tr h="355216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Ventas 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1190"/>
                  </a:ext>
                </a:extLst>
              </a:tr>
              <a:tr h="360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Id(</a:t>
                      </a:r>
                      <a:r>
                        <a:rPr lang="es-MX" sz="1200" dirty="0" err="1" smtClean="0"/>
                        <a:t>int</a:t>
                      </a:r>
                      <a:r>
                        <a:rPr lang="es-MX" sz="1200" dirty="0" smtClean="0"/>
                        <a:t>) A_I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baseline="0" dirty="0" err="1" smtClean="0"/>
                        <a:t>p.k</a:t>
                      </a:r>
                      <a:endParaRPr lang="es-MX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567052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Carrito_id</a:t>
                      </a:r>
                      <a:r>
                        <a:rPr lang="es-MX" sz="1200" dirty="0" smtClean="0"/>
                        <a:t>(</a:t>
                      </a:r>
                      <a:r>
                        <a:rPr lang="es-MX" sz="1200" dirty="0" err="1" smtClean="0"/>
                        <a:t>int</a:t>
                      </a:r>
                      <a:r>
                        <a:rPr lang="es-MX" sz="1200" dirty="0" smtClean="0"/>
                        <a:t>)FK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304320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Metodo</a:t>
                      </a:r>
                      <a:r>
                        <a:rPr lang="es-MX" sz="1200" baseline="0" dirty="0" smtClean="0"/>
                        <a:t> de </a:t>
                      </a:r>
                      <a:r>
                        <a:rPr lang="es-MX" sz="1200" baseline="0" dirty="0" err="1" smtClean="0"/>
                        <a:t>pago_id</a:t>
                      </a:r>
                      <a:r>
                        <a:rPr lang="es-MX" sz="1200" baseline="0" dirty="0" smtClean="0"/>
                        <a:t>(</a:t>
                      </a:r>
                      <a:r>
                        <a:rPr lang="es-MX" sz="1200" baseline="0" dirty="0" err="1" smtClean="0"/>
                        <a:t>int</a:t>
                      </a:r>
                      <a:r>
                        <a:rPr lang="es-MX" sz="1200" baseline="0" dirty="0" smtClean="0"/>
                        <a:t>)FK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193691"/>
                  </a:ext>
                </a:extLst>
              </a:tr>
              <a:tr h="2697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Total(doublé)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509652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Estado(</a:t>
                      </a:r>
                      <a:r>
                        <a:rPr lang="es-MX" sz="1200" dirty="0" err="1" smtClean="0"/>
                        <a:t>boolean</a:t>
                      </a:r>
                      <a:r>
                        <a:rPr lang="es-MX" sz="1200" dirty="0" smtClean="0"/>
                        <a:t>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734632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Direccion_id</a:t>
                      </a:r>
                      <a:r>
                        <a:rPr lang="es-MX" sz="1200" dirty="0" smtClean="0"/>
                        <a:t>(</a:t>
                      </a:r>
                      <a:r>
                        <a:rPr lang="es-MX" sz="1200" dirty="0" err="1" smtClean="0"/>
                        <a:t>int</a:t>
                      </a:r>
                      <a:r>
                        <a:rPr lang="es-MX" sz="1200" dirty="0" smtClean="0"/>
                        <a:t>)FK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928890"/>
                  </a:ext>
                </a:extLst>
              </a:tr>
            </a:tbl>
          </a:graphicData>
        </a:graphic>
      </p:graphicFrame>
      <p:graphicFrame>
        <p:nvGraphicFramePr>
          <p:cNvPr id="68" name="Tab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34670"/>
              </p:ext>
            </p:extLst>
          </p:nvPr>
        </p:nvGraphicFramePr>
        <p:xfrm>
          <a:off x="3184590" y="4836988"/>
          <a:ext cx="1852226" cy="145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26">
                  <a:extLst>
                    <a:ext uri="{9D8B030D-6E8A-4147-A177-3AD203B41FA5}">
                      <a16:colId xmlns:a16="http://schemas.microsoft.com/office/drawing/2014/main" val="717731759"/>
                    </a:ext>
                  </a:extLst>
                </a:gridCol>
              </a:tblGrid>
              <a:tr h="272241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Lista_deseos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1190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 A_I</a:t>
                      </a:r>
                      <a:r>
                        <a:rPr lang="es-MX" sz="1400" baseline="0" dirty="0" smtClean="0"/>
                        <a:t> </a:t>
                      </a:r>
                      <a:r>
                        <a:rPr lang="es-MX" sz="1400" baseline="0" dirty="0" err="1" smtClean="0"/>
                        <a:t>p.k</a:t>
                      </a:r>
                      <a:endParaRPr lang="es-MX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567052"/>
                  </a:ext>
                </a:extLst>
              </a:tr>
              <a:tr h="424756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Usuario_id</a:t>
                      </a:r>
                      <a:r>
                        <a:rPr lang="es-MX" sz="1400" dirty="0" smtClean="0"/>
                        <a:t>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)FK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304320"/>
                  </a:ext>
                </a:extLst>
              </a:tr>
              <a:tr h="424756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Producto_id</a:t>
                      </a:r>
                      <a:r>
                        <a:rPr lang="es-MX" sz="1400" dirty="0" smtClean="0"/>
                        <a:t>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193691"/>
                  </a:ext>
                </a:extLst>
              </a:tr>
            </a:tbl>
          </a:graphicData>
        </a:graphic>
      </p:graphicFrame>
      <p:cxnSp>
        <p:nvCxnSpPr>
          <p:cNvPr id="76" name="Conector recto 75"/>
          <p:cNvCxnSpPr/>
          <p:nvPr/>
        </p:nvCxnSpPr>
        <p:spPr>
          <a:xfrm flipV="1">
            <a:off x="354231" y="135990"/>
            <a:ext cx="0" cy="4080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V="1">
            <a:off x="354231" y="59792"/>
            <a:ext cx="10530312" cy="3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10884543" y="59790"/>
            <a:ext cx="0" cy="162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2268708" y="1159381"/>
            <a:ext cx="1127635" cy="1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 flipH="1">
            <a:off x="3390715" y="1159381"/>
            <a:ext cx="5628" cy="84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 flipV="1">
            <a:off x="1367206" y="2176016"/>
            <a:ext cx="0" cy="218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>
            <a:off x="1367206" y="2176016"/>
            <a:ext cx="101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 flipV="1">
            <a:off x="2380181" y="1579558"/>
            <a:ext cx="0" cy="596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2389402" y="1579558"/>
            <a:ext cx="2450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2380181" y="4389545"/>
            <a:ext cx="545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 flipV="1">
            <a:off x="2926080" y="4087263"/>
            <a:ext cx="0" cy="30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4592460" y="3158607"/>
            <a:ext cx="804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 flipV="1">
            <a:off x="4994664" y="6008914"/>
            <a:ext cx="4240776" cy="2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 flipV="1">
            <a:off x="9235440" y="4631977"/>
            <a:ext cx="0" cy="139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>
            <a:off x="9235440" y="4631977"/>
            <a:ext cx="875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 flipV="1">
            <a:off x="4839476" y="2443914"/>
            <a:ext cx="0" cy="239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 flipV="1">
            <a:off x="7115052" y="2351314"/>
            <a:ext cx="0" cy="6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7115052" y="2351314"/>
            <a:ext cx="2995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6865426" y="872513"/>
            <a:ext cx="1455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 flipH="1">
            <a:off x="8612941" y="5326977"/>
            <a:ext cx="1182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V="1">
            <a:off x="8612941" y="4357101"/>
            <a:ext cx="0" cy="969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ángulo 126"/>
          <p:cNvSpPr/>
          <p:nvPr/>
        </p:nvSpPr>
        <p:spPr>
          <a:xfrm>
            <a:off x="116614" y="6300791"/>
            <a:ext cx="327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/>
              <a:t>Base de datos de tienda en </a:t>
            </a:r>
            <a:r>
              <a:rPr lang="es-MX" b="1" dirty="0" err="1" smtClean="0"/>
              <a:t>linea</a:t>
            </a:r>
            <a:endParaRPr lang="es-MX" b="1" dirty="0" smtClean="0"/>
          </a:p>
        </p:txBody>
      </p:sp>
    </p:spTree>
    <p:extLst>
      <p:ext uri="{BB962C8B-B14F-4D97-AF65-F5344CB8AC3E}">
        <p14:creationId xmlns:p14="http://schemas.microsoft.com/office/powerpoint/2010/main" val="23655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143</Words>
  <Application>Microsoft Office PowerPoint</Application>
  <PresentationFormat>Panorámica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CC1</dc:creator>
  <cp:lastModifiedBy>CC1</cp:lastModifiedBy>
  <cp:revision>6</cp:revision>
  <dcterms:created xsi:type="dcterms:W3CDTF">2025-03-11T00:38:34Z</dcterms:created>
  <dcterms:modified xsi:type="dcterms:W3CDTF">2025-03-11T01:28:33Z</dcterms:modified>
</cp:coreProperties>
</file>