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91FE4F8-5108-4E2F-BC02-4C5CF0D9D358}">
  <a:tblStyle styleId="{191FE4F8-5108-4E2F-BC02-4C5CF0D9D35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8.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4.jpg"/><Relationship Id="rId4"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jpg"/><Relationship Id="rId4"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lgn="l">
              <a:spcBef>
                <a:spcPts val="0"/>
              </a:spcBef>
              <a:buNone/>
            </a:pPr>
            <a:r>
              <a:rPr lang="en-GB"/>
              <a:t>Face-detector</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GB" sz="1800"/>
              <a:t>Chaitanya</a:t>
            </a:r>
          </a:p>
          <a:p>
            <a:pPr lvl="0">
              <a:spcBef>
                <a:spcPts val="0"/>
              </a:spcBef>
              <a:buNone/>
            </a:pPr>
            <a:r>
              <a:rPr lang="en-GB" sz="1800"/>
              <a:t>Vamsi</a:t>
            </a:r>
          </a:p>
          <a:p>
            <a:pPr lvl="0">
              <a:spcBef>
                <a:spcPts val="0"/>
              </a:spcBef>
              <a:buNone/>
            </a:pPr>
            <a:r>
              <a:rPr lang="en-GB" sz="1800"/>
              <a:t>Srija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pic>
        <p:nvPicPr>
          <p:cNvPr descr="round-face.jpg" id="113" name="Shape 113"/>
          <p:cNvPicPr preferRelativeResize="0"/>
          <p:nvPr/>
        </p:nvPicPr>
        <p:blipFill>
          <a:blip r:embed="rId3">
            <a:alphaModFix/>
          </a:blip>
          <a:stretch>
            <a:fillRect/>
          </a:stretch>
        </p:blipFill>
        <p:spPr>
          <a:xfrm>
            <a:off x="586000" y="704000"/>
            <a:ext cx="3675399" cy="2600750"/>
          </a:xfrm>
          <a:prstGeom prst="rect">
            <a:avLst/>
          </a:prstGeom>
          <a:noFill/>
          <a:ln>
            <a:noFill/>
          </a:ln>
        </p:spPr>
      </p:pic>
      <p:pic>
        <p:nvPicPr>
          <p:cNvPr descr="untitled.jpg" id="114" name="Shape 114"/>
          <p:cNvPicPr preferRelativeResize="0"/>
          <p:nvPr/>
        </p:nvPicPr>
        <p:blipFill>
          <a:blip r:embed="rId4">
            <a:alphaModFix/>
          </a:blip>
          <a:stretch>
            <a:fillRect/>
          </a:stretch>
        </p:blipFill>
        <p:spPr>
          <a:xfrm>
            <a:off x="4373225" y="524474"/>
            <a:ext cx="4553775" cy="311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3200400">
              <a:spcBef>
                <a:spcPts val="0"/>
              </a:spcBef>
              <a:buNone/>
            </a:pPr>
            <a:r>
              <a:rPr lang="en-GB"/>
              <a:t>   Results</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Out of the 20 face images and 4 non-face images we tested. </a:t>
            </a:r>
          </a:p>
        </p:txBody>
      </p:sp>
      <p:graphicFrame>
        <p:nvGraphicFramePr>
          <p:cNvPr id="121" name="Shape 121"/>
          <p:cNvGraphicFramePr/>
          <p:nvPr/>
        </p:nvGraphicFramePr>
        <p:xfrm>
          <a:off x="952500" y="2000250"/>
          <a:ext cx="3000000" cy="3000000"/>
        </p:xfrm>
        <a:graphic>
          <a:graphicData uri="http://schemas.openxmlformats.org/drawingml/2006/table">
            <a:tbl>
              <a:tblPr>
                <a:noFill/>
                <a:tableStyleId>{191FE4F8-5108-4E2F-BC02-4C5CF0D9D358}</a:tableStyleId>
              </a:tblPr>
              <a:tblGrid>
                <a:gridCol w="2413000"/>
                <a:gridCol w="2413000"/>
                <a:gridCol w="241300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GB"/>
                        <a:t>Face</a:t>
                      </a:r>
                    </a:p>
                  </a:txBody>
                  <a:tcPr marT="91425" marB="91425" marR="91425" marL="91425"/>
                </a:tc>
                <a:tc>
                  <a:txBody>
                    <a:bodyPr>
                      <a:noAutofit/>
                    </a:bodyPr>
                    <a:lstStyle/>
                    <a:p>
                      <a:pPr lvl="0">
                        <a:spcBef>
                          <a:spcPts val="0"/>
                        </a:spcBef>
                        <a:buNone/>
                      </a:pPr>
                      <a:r>
                        <a:rPr lang="en-GB"/>
                        <a:t>Non-Face</a:t>
                      </a:r>
                    </a:p>
                  </a:txBody>
                  <a:tcPr marT="91425" marB="91425" marR="91425" marL="91425"/>
                </a:tc>
              </a:tr>
              <a:tr h="381000">
                <a:tc>
                  <a:txBody>
                    <a:bodyPr>
                      <a:noAutofit/>
                    </a:bodyPr>
                    <a:lstStyle/>
                    <a:p>
                      <a:pPr lvl="0">
                        <a:spcBef>
                          <a:spcPts val="0"/>
                        </a:spcBef>
                        <a:buNone/>
                      </a:pPr>
                      <a:r>
                        <a:rPr lang="en-GB"/>
                        <a:t>Face</a:t>
                      </a:r>
                    </a:p>
                  </a:txBody>
                  <a:tcPr marT="91425" marB="91425" marR="91425" marL="91425"/>
                </a:tc>
                <a:tc>
                  <a:txBody>
                    <a:bodyPr>
                      <a:noAutofit/>
                    </a:bodyPr>
                    <a:lstStyle/>
                    <a:p>
                      <a:pPr lvl="0">
                        <a:spcBef>
                          <a:spcPts val="0"/>
                        </a:spcBef>
                        <a:buNone/>
                      </a:pPr>
                      <a:r>
                        <a:rPr lang="en-GB"/>
                        <a:t>18</a:t>
                      </a:r>
                    </a:p>
                  </a:txBody>
                  <a:tcPr marT="91425" marB="91425" marR="91425" marL="91425"/>
                </a:tc>
                <a:tc>
                  <a:txBody>
                    <a:bodyPr>
                      <a:noAutofit/>
                    </a:bodyPr>
                    <a:lstStyle/>
                    <a:p>
                      <a:pPr lvl="0">
                        <a:spcBef>
                          <a:spcPts val="0"/>
                        </a:spcBef>
                        <a:buNone/>
                      </a:pPr>
                      <a:r>
                        <a:rPr lang="en-GB"/>
                        <a:t>2</a:t>
                      </a:r>
                    </a:p>
                  </a:txBody>
                  <a:tcPr marT="91425" marB="91425" marR="91425" marL="91425"/>
                </a:tc>
              </a:tr>
              <a:tr h="381000">
                <a:tc>
                  <a:txBody>
                    <a:bodyPr>
                      <a:noAutofit/>
                    </a:bodyPr>
                    <a:lstStyle/>
                    <a:p>
                      <a:pPr lvl="0">
                        <a:spcBef>
                          <a:spcPts val="0"/>
                        </a:spcBef>
                        <a:buNone/>
                      </a:pPr>
                      <a:r>
                        <a:rPr lang="en-GB"/>
                        <a:t>Non-Face</a:t>
                      </a:r>
                    </a:p>
                  </a:txBody>
                  <a:tcPr marT="91425" marB="91425" marR="91425" marL="91425"/>
                </a:tc>
                <a:tc>
                  <a:txBody>
                    <a:bodyPr>
                      <a:noAutofit/>
                    </a:bodyPr>
                    <a:lstStyle/>
                    <a:p>
                      <a:pPr lvl="0">
                        <a:spcBef>
                          <a:spcPts val="0"/>
                        </a:spcBef>
                        <a:buNone/>
                      </a:pPr>
                      <a:r>
                        <a:rPr lang="en-GB"/>
                        <a:t>1</a:t>
                      </a:r>
                    </a:p>
                  </a:txBody>
                  <a:tcPr marT="91425" marB="91425" marR="91425" marL="91425"/>
                </a:tc>
                <a:tc>
                  <a:txBody>
                    <a:bodyPr>
                      <a:noAutofit/>
                    </a:bodyPr>
                    <a:lstStyle/>
                    <a:p>
                      <a:pPr lvl="0">
                        <a:spcBef>
                          <a:spcPts val="0"/>
                        </a:spcBef>
                        <a:buNone/>
                      </a:pPr>
                      <a:r>
                        <a:rPr lang="en-GB"/>
                        <a:t>3</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2743200">
              <a:spcBef>
                <a:spcPts val="0"/>
              </a:spcBef>
              <a:buNone/>
            </a:pPr>
            <a:r>
              <a:rPr lang="en-GB"/>
              <a:t>   Future Goals</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Implement this method using various classifiers like knn,nearest neighbour classifier(NN),linear regression e.t.c</a:t>
            </a:r>
          </a:p>
          <a:p>
            <a:pPr indent="-228600" lvl="0" marL="457200">
              <a:spcBef>
                <a:spcPts val="0"/>
              </a:spcBef>
            </a:pPr>
            <a:r>
              <a:rPr lang="en-GB"/>
              <a:t>We will compare the results between them and decide which is the best classifier for face detection.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2286000">
              <a:spcBef>
                <a:spcPts val="0"/>
              </a:spcBef>
              <a:buNone/>
            </a:pPr>
            <a:r>
              <a:rPr lang="en-GB"/>
              <a:t>   Problem Statement</a:t>
            </a:r>
          </a:p>
        </p:txBody>
      </p:sp>
      <p:sp>
        <p:nvSpPr>
          <p:cNvPr id="66" name="Shape 66"/>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lvl="0">
              <a:spcBef>
                <a:spcPts val="0"/>
              </a:spcBef>
              <a:spcAft>
                <a:spcPts val="0"/>
              </a:spcAft>
              <a:buNone/>
            </a:pPr>
            <a:r>
              <a:rPr lang="en-GB">
                <a:solidFill>
                  <a:srgbClr val="000000"/>
                </a:solidFill>
                <a:latin typeface="Arial"/>
                <a:ea typeface="Arial"/>
                <a:cs typeface="Arial"/>
                <a:sym typeface="Arial"/>
              </a:rPr>
              <a:t>Detecting Faces in Images.In this we have to select particular dataset of images which consists of specific characteristcs like light conditions, face sizes, face orientations, background and skin colors.We will Implement various non standard methods for face detection.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GB" sz="2700"/>
              <a:t> Face detection using Histogram of Oriented gradients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GB">
                <a:solidFill>
                  <a:srgbClr val="000000"/>
                </a:solidFill>
                <a:latin typeface="Arial"/>
                <a:ea typeface="Arial"/>
                <a:cs typeface="Arial"/>
                <a:sym typeface="Arial"/>
              </a:rPr>
              <a:t>Histograms of Oriented Gradients are an effective descriptor for object recognition and detection. These descriptors are powerful to detect faces with occlusions, pose and illumination changes because they are extracted in a regular grid. We calculate and vector quantizes into different codewords each descriptor and then we construct histograms of this codeword distribution that represent the face image. Finally, a set of experiments are presented to analyze the performance of this method.We try to implement and tested face detection method by various classifiers like svm,knn and compare the results between them.</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indent="0" lvl="0" marL="2286000">
              <a:spcBef>
                <a:spcPts val="0"/>
              </a:spcBef>
              <a:buNone/>
            </a:pPr>
            <a:r>
              <a:rPr lang="en-GB"/>
              <a:t>    HOG Visualisation</a:t>
            </a:r>
          </a:p>
        </p:txBody>
      </p:sp>
      <p:pic>
        <p:nvPicPr>
          <p:cNvPr descr="hog.jpg" id="78" name="Shape 78"/>
          <p:cNvPicPr preferRelativeResize="0"/>
          <p:nvPr/>
        </p:nvPicPr>
        <p:blipFill>
          <a:blip r:embed="rId3">
            <a:alphaModFix/>
          </a:blip>
          <a:stretch>
            <a:fillRect/>
          </a:stretch>
        </p:blipFill>
        <p:spPr>
          <a:xfrm>
            <a:off x="4073550" y="1207975"/>
            <a:ext cx="4164200" cy="3123150"/>
          </a:xfrm>
          <a:prstGeom prst="rect">
            <a:avLst/>
          </a:prstGeom>
          <a:noFill/>
          <a:ln>
            <a:noFill/>
          </a:ln>
        </p:spPr>
      </p:pic>
      <p:pic>
        <p:nvPicPr>
          <p:cNvPr descr="image1.jpg" id="79" name="Shape 79"/>
          <p:cNvPicPr preferRelativeResize="0"/>
          <p:nvPr/>
        </p:nvPicPr>
        <p:blipFill>
          <a:blip r:embed="rId4">
            <a:alphaModFix/>
          </a:blip>
          <a:stretch>
            <a:fillRect/>
          </a:stretch>
        </p:blipFill>
        <p:spPr>
          <a:xfrm>
            <a:off x="1493512" y="1316462"/>
            <a:ext cx="1914525" cy="239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descr="main1.png" id="84" name="Shape 84"/>
          <p:cNvPicPr preferRelativeResize="0"/>
          <p:nvPr/>
        </p:nvPicPr>
        <p:blipFill>
          <a:blip r:embed="rId3">
            <a:alphaModFix/>
          </a:blip>
          <a:stretch>
            <a:fillRect/>
          </a:stretch>
        </p:blipFill>
        <p:spPr>
          <a:xfrm>
            <a:off x="-1339775" y="0"/>
            <a:ext cx="1176537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descr="main2.png" id="89" name="Shape 8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idx="1" type="body"/>
          </p:nvPr>
        </p:nvSpPr>
        <p:spPr>
          <a:xfrm>
            <a:off x="311700" y="228600"/>
            <a:ext cx="8520600" cy="4340400"/>
          </a:xfrm>
          <a:prstGeom prst="rect">
            <a:avLst/>
          </a:prstGeom>
        </p:spPr>
        <p:txBody>
          <a:bodyPr anchorCtr="0" anchor="t" bIns="91425" lIns="91425" rIns="91425" tIns="91425">
            <a:noAutofit/>
          </a:bodyPr>
          <a:lstStyle/>
          <a:p>
            <a:pPr lvl="0">
              <a:spcBef>
                <a:spcPts val="0"/>
              </a:spcBef>
              <a:buNone/>
            </a:pPr>
            <a:r>
              <a:t/>
            </a:r>
            <a:endParaRPr/>
          </a:p>
        </p:txBody>
      </p:sp>
      <p:pic>
        <p:nvPicPr>
          <p:cNvPr descr="chaitu.jpg" id="95" name="Shape 95"/>
          <p:cNvPicPr preferRelativeResize="0"/>
          <p:nvPr/>
        </p:nvPicPr>
        <p:blipFill>
          <a:blip r:embed="rId3">
            <a:alphaModFix/>
          </a:blip>
          <a:stretch>
            <a:fillRect/>
          </a:stretch>
        </p:blipFill>
        <p:spPr>
          <a:xfrm>
            <a:off x="4099875" y="464400"/>
            <a:ext cx="4609274" cy="3868799"/>
          </a:xfrm>
          <a:prstGeom prst="rect">
            <a:avLst/>
          </a:prstGeom>
          <a:noFill/>
          <a:ln>
            <a:noFill/>
          </a:ln>
        </p:spPr>
      </p:pic>
      <p:pic>
        <p:nvPicPr>
          <p:cNvPr descr="chaitu.jpg" id="96" name="Shape 96"/>
          <p:cNvPicPr preferRelativeResize="0"/>
          <p:nvPr/>
        </p:nvPicPr>
        <p:blipFill>
          <a:blip r:embed="rId4">
            <a:alphaModFix/>
          </a:blip>
          <a:stretch>
            <a:fillRect/>
          </a:stretch>
        </p:blipFill>
        <p:spPr>
          <a:xfrm>
            <a:off x="855500" y="649300"/>
            <a:ext cx="3294075" cy="3246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pic>
        <p:nvPicPr>
          <p:cNvPr descr="image3.jpg" id="101" name="Shape 101"/>
          <p:cNvPicPr preferRelativeResize="0"/>
          <p:nvPr/>
        </p:nvPicPr>
        <p:blipFill>
          <a:blip r:embed="rId3">
            <a:alphaModFix/>
          </a:blip>
          <a:stretch>
            <a:fillRect/>
          </a:stretch>
        </p:blipFill>
        <p:spPr>
          <a:xfrm>
            <a:off x="4037774" y="1290625"/>
            <a:ext cx="4620024" cy="3062725"/>
          </a:xfrm>
          <a:prstGeom prst="rect">
            <a:avLst/>
          </a:prstGeom>
          <a:noFill/>
          <a:ln>
            <a:noFill/>
          </a:ln>
        </p:spPr>
      </p:pic>
      <p:pic>
        <p:nvPicPr>
          <p:cNvPr descr="download.jpg" id="102" name="Shape 102"/>
          <p:cNvPicPr preferRelativeResize="0"/>
          <p:nvPr/>
        </p:nvPicPr>
        <p:blipFill>
          <a:blip r:embed="rId4">
            <a:alphaModFix/>
          </a:blip>
          <a:stretch>
            <a:fillRect/>
          </a:stretch>
        </p:blipFill>
        <p:spPr>
          <a:xfrm>
            <a:off x="1004275" y="1590262"/>
            <a:ext cx="3271624" cy="1962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pic>
        <p:nvPicPr>
          <p:cNvPr descr="bean.jpg" id="107" name="Shape 107"/>
          <p:cNvPicPr preferRelativeResize="0"/>
          <p:nvPr/>
        </p:nvPicPr>
        <p:blipFill>
          <a:blip r:embed="rId3">
            <a:alphaModFix/>
          </a:blip>
          <a:stretch>
            <a:fillRect/>
          </a:stretch>
        </p:blipFill>
        <p:spPr>
          <a:xfrm>
            <a:off x="4585887" y="1245700"/>
            <a:ext cx="3724275" cy="3124200"/>
          </a:xfrm>
          <a:prstGeom prst="rect">
            <a:avLst/>
          </a:prstGeom>
          <a:noFill/>
          <a:ln>
            <a:noFill/>
          </a:ln>
        </p:spPr>
      </p:pic>
      <p:pic>
        <p:nvPicPr>
          <p:cNvPr descr="bean.jpg" id="108" name="Shape 108"/>
          <p:cNvPicPr preferRelativeResize="0"/>
          <p:nvPr/>
        </p:nvPicPr>
        <p:blipFill>
          <a:blip r:embed="rId4">
            <a:alphaModFix/>
          </a:blip>
          <a:stretch>
            <a:fillRect/>
          </a:stretch>
        </p:blipFill>
        <p:spPr>
          <a:xfrm>
            <a:off x="1525862" y="1462075"/>
            <a:ext cx="2066925" cy="221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