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Open Sans SemiBold"/>
      <p:regular r:id="rId59"/>
      <p:bold r:id="rId60"/>
      <p:italic r:id="rId61"/>
      <p:boldItalic r:id="rId62"/>
    </p:embeddedFont>
    <p:embeddedFont>
      <p:font typeface="Rokkitt Light"/>
      <p:regular r:id="rId63"/>
      <p:bold r:id="rId64"/>
    </p:embeddedFont>
    <p:embeddedFont>
      <p:font typeface="Open Sans Light"/>
      <p:regular r:id="rId65"/>
      <p:bold r:id="rId66"/>
      <p:italic r:id="rId67"/>
      <p:boldItalic r:id="rId68"/>
    </p:embeddedFont>
    <p:embeddedFont>
      <p:font typeface="Open Sans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3" roundtripDataSignature="AMtx7mgzfckv6uWkttZIT18EHpT027Z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customschemas.google.com/relationships/presentationmetadata" Target="metadata"/><Relationship Id="rId72" Type="http://schemas.openxmlformats.org/officeDocument/2006/relationships/font" Target="fonts/OpenSans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italic.fntdata"/><Relationship Id="rId70" Type="http://schemas.openxmlformats.org/officeDocument/2006/relationships/font" Target="fonts/OpenSans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SemiBold-boldItalic.fntdata"/><Relationship Id="rId61" Type="http://schemas.openxmlformats.org/officeDocument/2006/relationships/font" Target="fonts/OpenSansSemiBold-italic.fntdata"/><Relationship Id="rId20" Type="http://schemas.openxmlformats.org/officeDocument/2006/relationships/slide" Target="slides/slide14.xml"/><Relationship Id="rId64" Type="http://schemas.openxmlformats.org/officeDocument/2006/relationships/font" Target="fonts/RokkittLight-bold.fntdata"/><Relationship Id="rId63" Type="http://schemas.openxmlformats.org/officeDocument/2006/relationships/font" Target="fonts/RokkittLight-regular.fntdata"/><Relationship Id="rId22" Type="http://schemas.openxmlformats.org/officeDocument/2006/relationships/slide" Target="slides/slide16.xml"/><Relationship Id="rId66" Type="http://schemas.openxmlformats.org/officeDocument/2006/relationships/font" Target="fonts/OpenSansLight-bold.fntdata"/><Relationship Id="rId21" Type="http://schemas.openxmlformats.org/officeDocument/2006/relationships/slide" Target="slides/slide15.xml"/><Relationship Id="rId65" Type="http://schemas.openxmlformats.org/officeDocument/2006/relationships/font" Target="fonts/OpenSansLight-regular.fntdata"/><Relationship Id="rId24" Type="http://schemas.openxmlformats.org/officeDocument/2006/relationships/slide" Target="slides/slide18.xml"/><Relationship Id="rId68" Type="http://schemas.openxmlformats.org/officeDocument/2006/relationships/font" Target="fonts/OpenSansLight-boldItalic.fntdata"/><Relationship Id="rId23" Type="http://schemas.openxmlformats.org/officeDocument/2006/relationships/slide" Target="slides/slide17.xml"/><Relationship Id="rId67" Type="http://schemas.openxmlformats.org/officeDocument/2006/relationships/font" Target="fonts/OpenSansLight-italic.fntdata"/><Relationship Id="rId60" Type="http://schemas.openxmlformats.org/officeDocument/2006/relationships/font" Target="fonts/OpenSans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regular.fntdata"/><Relationship Id="rId50" Type="http://schemas.openxmlformats.org/officeDocument/2006/relationships/slide" Target="slides/slide44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5.xml"/><Relationship Id="rId55" Type="http://schemas.openxmlformats.org/officeDocument/2006/relationships/font" Target="fonts/Lato-regular.fntdata"/><Relationship Id="rId10" Type="http://schemas.openxmlformats.org/officeDocument/2006/relationships/slide" Target="slides/slide4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7.xml"/><Relationship Id="rId57" Type="http://schemas.openxmlformats.org/officeDocument/2006/relationships/font" Target="fonts/Lato-italic.fntdata"/><Relationship Id="rId12" Type="http://schemas.openxmlformats.org/officeDocument/2006/relationships/slide" Target="slides/slide6.xml"/><Relationship Id="rId56" Type="http://schemas.openxmlformats.org/officeDocument/2006/relationships/font" Target="fonts/Lato-bold.fntdata"/><Relationship Id="rId15" Type="http://schemas.openxmlformats.org/officeDocument/2006/relationships/slide" Target="slides/slide9.xml"/><Relationship Id="rId59" Type="http://schemas.openxmlformats.org/officeDocument/2006/relationships/font" Target="fonts/OpenSans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4470b728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14470b728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4470b72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14470b72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470b728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14470b728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4470b7281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14470b728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4470b728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14470b728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4470b7281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4470b7281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4470b7281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14470b7281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47098e84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47098e84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446a45f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1446a45f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446a45fa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1446a45fa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446a45fa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g1446a45fa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47098e84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g147098e84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4672c01c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14672c01c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2" name="Google Shape;91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21B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9"/>
          <p:cNvSpPr txBox="1"/>
          <p:nvPr>
            <p:ph type="ctrTitle"/>
          </p:nvPr>
        </p:nvSpPr>
        <p:spPr>
          <a:xfrm>
            <a:off x="830400" y="744575"/>
            <a:ext cx="80019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SemiBold"/>
              <a:buNone/>
              <a:defRPr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subTitle"/>
          </p:nvPr>
        </p:nvSpPr>
        <p:spPr>
          <a:xfrm>
            <a:off x="830400" y="2420525"/>
            <a:ext cx="8001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 Light"/>
              <a:buNone/>
              <a:defRPr sz="180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cxnSp>
        <p:nvCxnSpPr>
          <p:cNvPr id="13" name="Google Shape;13;p39"/>
          <p:cNvCxnSpPr/>
          <p:nvPr/>
        </p:nvCxnSpPr>
        <p:spPr>
          <a:xfrm>
            <a:off x="853650" y="2344850"/>
            <a:ext cx="4452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39"/>
          <p:cNvSpPr txBox="1"/>
          <p:nvPr>
            <p:ph idx="2" type="subTitle"/>
          </p:nvPr>
        </p:nvSpPr>
        <p:spPr>
          <a:xfrm>
            <a:off x="896875" y="4025475"/>
            <a:ext cx="793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Open Sans Light"/>
              <a:buNone/>
              <a:defRPr i="1" sz="1800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pic>
        <p:nvPicPr>
          <p:cNvPr id="15" name="Google Shape;1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0778" y="284042"/>
            <a:ext cx="1000699" cy="1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3"/>
          <p:cNvSpPr txBox="1"/>
          <p:nvPr>
            <p:ph type="title"/>
          </p:nvPr>
        </p:nvSpPr>
        <p:spPr>
          <a:xfrm>
            <a:off x="628650" y="0"/>
            <a:ext cx="7886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" name="Google Shape;64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/>
          <p:nvPr>
            <p:ph type="title"/>
          </p:nvPr>
        </p:nvSpPr>
        <p:spPr>
          <a:xfrm>
            <a:off x="311700" y="21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7115" y="445025"/>
            <a:ext cx="1210624" cy="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0778" y="284042"/>
            <a:ext cx="1000699" cy="1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121B2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9" name="Google Shape;79;p57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pic>
        <p:nvPicPr>
          <p:cNvPr id="80" name="Google Shape;80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7115" y="445025"/>
            <a:ext cx="1210624" cy="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_1"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ctrTitle"/>
          </p:nvPr>
        </p:nvSpPr>
        <p:spPr>
          <a:xfrm>
            <a:off x="403650" y="202950"/>
            <a:ext cx="8110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403650" y="1279675"/>
            <a:ext cx="31743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_1"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/>
          <p:nvPr>
            <p:ph type="ctrTitle"/>
          </p:nvPr>
        </p:nvSpPr>
        <p:spPr>
          <a:xfrm>
            <a:off x="403650" y="202950"/>
            <a:ext cx="8110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6" name="Google Shape;86;p59"/>
          <p:cNvSpPr txBox="1"/>
          <p:nvPr>
            <p:ph idx="1" type="body"/>
          </p:nvPr>
        </p:nvSpPr>
        <p:spPr>
          <a:xfrm>
            <a:off x="403650" y="1279675"/>
            <a:ext cx="41625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59"/>
          <p:cNvSpPr txBox="1"/>
          <p:nvPr>
            <p:ph idx="2" type="body"/>
          </p:nvPr>
        </p:nvSpPr>
        <p:spPr>
          <a:xfrm>
            <a:off x="4808664" y="1279675"/>
            <a:ext cx="41625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/>
          <p:nvPr>
            <p:ph type="title"/>
          </p:nvPr>
        </p:nvSpPr>
        <p:spPr>
          <a:xfrm>
            <a:off x="301650" y="92900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 1">
  <p:cSld name="TITLE_AND_BODY_2_1_1"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/>
          <p:nvPr>
            <p:ph type="ctrTitle"/>
          </p:nvPr>
        </p:nvSpPr>
        <p:spPr>
          <a:xfrm>
            <a:off x="403650" y="202950"/>
            <a:ext cx="8110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1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9pPr>
          </a:lstStyle>
          <a:p/>
        </p:txBody>
      </p:sp>
      <p:sp>
        <p:nvSpPr>
          <p:cNvPr id="92" name="Google Shape;92;p61"/>
          <p:cNvSpPr txBox="1"/>
          <p:nvPr/>
        </p:nvSpPr>
        <p:spPr>
          <a:xfrm>
            <a:off x="4091400" y="450150"/>
            <a:ext cx="961200" cy="9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kkitt Light"/>
              <a:ea typeface="Rokkitt Light"/>
              <a:cs typeface="Rokkitt Light"/>
              <a:sym typeface="Rokkitt Light"/>
            </a:endParaRPr>
          </a:p>
        </p:txBody>
      </p:sp>
      <p:sp>
        <p:nvSpPr>
          <p:cNvPr id="93" name="Google Shape;93;p61"/>
          <p:cNvSpPr txBox="1"/>
          <p:nvPr/>
        </p:nvSpPr>
        <p:spPr>
          <a:xfrm>
            <a:off x="4091400" y="4540950"/>
            <a:ext cx="961200" cy="9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kkitt Light"/>
              <a:ea typeface="Rokkitt Light"/>
              <a:cs typeface="Rokkitt Light"/>
              <a:sym typeface="Rokkit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21B2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 SemiBold"/>
              <a:buNone/>
              <a:defRPr sz="52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10" name="Google Shape;110;p63"/>
          <p:cNvSpPr txBox="1"/>
          <p:nvPr>
            <p:ph idx="1" type="subTitle"/>
          </p:nvPr>
        </p:nvSpPr>
        <p:spPr>
          <a:xfrm>
            <a:off x="311700" y="3291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3F9"/>
              </a:buClr>
              <a:buSzPts val="2800"/>
              <a:buFont typeface="Open Sans Light"/>
              <a:buNone/>
              <a:defRPr sz="2800">
                <a:solidFill>
                  <a:srgbClr val="3023F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1" name="Google Shape;11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2" name="Google Shape;112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7115" y="445025"/>
            <a:ext cx="1210624" cy="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023F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3023F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5"/>
          <p:cNvSpPr txBox="1"/>
          <p:nvPr>
            <p:ph type="title"/>
          </p:nvPr>
        </p:nvSpPr>
        <p:spPr>
          <a:xfrm>
            <a:off x="311700" y="1720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65"/>
          <p:cNvSpPr txBox="1"/>
          <p:nvPr>
            <p:ph idx="2" type="title"/>
          </p:nvPr>
        </p:nvSpPr>
        <p:spPr>
          <a:xfrm>
            <a:off x="311700" y="25622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20" name="Google Shape;120;p65"/>
          <p:cNvCxnSpPr/>
          <p:nvPr/>
        </p:nvCxnSpPr>
        <p:spPr>
          <a:xfrm>
            <a:off x="3194700" y="559550"/>
            <a:ext cx="2754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65"/>
          <p:cNvCxnSpPr/>
          <p:nvPr/>
        </p:nvCxnSpPr>
        <p:spPr>
          <a:xfrm>
            <a:off x="3194700" y="4508650"/>
            <a:ext cx="2754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6"/>
          <p:cNvSpPr txBox="1"/>
          <p:nvPr>
            <p:ph type="title"/>
          </p:nvPr>
        </p:nvSpPr>
        <p:spPr>
          <a:xfrm>
            <a:off x="311700" y="25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4" name="Google Shape;12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7"/>
          <p:cNvSpPr txBox="1"/>
          <p:nvPr>
            <p:ph type="title"/>
          </p:nvPr>
        </p:nvSpPr>
        <p:spPr>
          <a:xfrm>
            <a:off x="311700" y="25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8" name="Google Shape;128;p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8"/>
          <p:cNvSpPr txBox="1"/>
          <p:nvPr>
            <p:ph type="title"/>
          </p:nvPr>
        </p:nvSpPr>
        <p:spPr>
          <a:xfrm>
            <a:off x="311700" y="21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3" name="Google Shape;13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/>
          <p:nvPr>
            <p:ph type="title"/>
          </p:nvPr>
        </p:nvSpPr>
        <p:spPr>
          <a:xfrm>
            <a:off x="301650" y="92900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291850" y="961700"/>
            <a:ext cx="85407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6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3">
    <p:bg>
      <p:bgPr>
        <a:solidFill>
          <a:schemeClr val="accen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0"/>
          <p:cNvSpPr txBox="1"/>
          <p:nvPr>
            <p:ph type="title"/>
          </p:nvPr>
        </p:nvSpPr>
        <p:spPr>
          <a:xfrm>
            <a:off x="311700" y="25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0" name="Google Shape;140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2" name="Google Shape;14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7115" y="445025"/>
            <a:ext cx="1210624" cy="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1"/>
          <p:cNvSpPr txBox="1"/>
          <p:nvPr>
            <p:ph type="title"/>
          </p:nvPr>
        </p:nvSpPr>
        <p:spPr>
          <a:xfrm>
            <a:off x="311700" y="25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5" name="Google Shape;145;p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6" name="Google Shape;146;p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8" name="Google Shape;148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7115" y="445025"/>
            <a:ext cx="1210624" cy="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2"/>
          <p:cNvSpPr txBox="1"/>
          <p:nvPr>
            <p:ph type="title"/>
          </p:nvPr>
        </p:nvSpPr>
        <p:spPr>
          <a:xfrm>
            <a:off x="311700" y="21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1" name="Google Shape;15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7115" y="445025"/>
            <a:ext cx="1210624" cy="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1">
  <p:cSld name="ONE_COLUMN_TEXT_1"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5" name="Google Shape;155;p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6" name="Google Shape;15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7" name="Google Shape;157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7115" y="445025"/>
            <a:ext cx="1210624" cy="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023F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9" name="Google Shape;16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301650" y="92900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311700" y="875250"/>
            <a:ext cx="39999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4"/>
          <p:cNvSpPr txBox="1"/>
          <p:nvPr>
            <p:ph idx="2" type="body"/>
          </p:nvPr>
        </p:nvSpPr>
        <p:spPr>
          <a:xfrm>
            <a:off x="4832400" y="875250"/>
            <a:ext cx="39999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_AND_BOD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8" name="Google Shape;178;p7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>
  <p:cSld name="TITLE_AND_BODY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1" name="Google Shape;181;p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_1"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1"/>
          <p:cNvSpPr txBox="1"/>
          <p:nvPr>
            <p:ph type="ctrTitle"/>
          </p:nvPr>
        </p:nvSpPr>
        <p:spPr>
          <a:xfrm>
            <a:off x="403650" y="202950"/>
            <a:ext cx="8110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4" name="Google Shape;184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81"/>
          <p:cNvSpPr txBox="1"/>
          <p:nvPr>
            <p:ph idx="1" type="body"/>
          </p:nvPr>
        </p:nvSpPr>
        <p:spPr>
          <a:xfrm>
            <a:off x="403650" y="1279675"/>
            <a:ext cx="31743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_1">
    <p:bg>
      <p:bgPr>
        <a:solidFill>
          <a:srgbClr val="F3F3F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2"/>
          <p:cNvSpPr txBox="1"/>
          <p:nvPr>
            <p:ph type="ctrTitle"/>
          </p:nvPr>
        </p:nvSpPr>
        <p:spPr>
          <a:xfrm>
            <a:off x="403650" y="202950"/>
            <a:ext cx="8110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8" name="Google Shape;188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82"/>
          <p:cNvSpPr txBox="1"/>
          <p:nvPr>
            <p:ph idx="1" type="body"/>
          </p:nvPr>
        </p:nvSpPr>
        <p:spPr>
          <a:xfrm>
            <a:off x="403650" y="1279675"/>
            <a:ext cx="41625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0" name="Google Shape;190;p82"/>
          <p:cNvSpPr txBox="1"/>
          <p:nvPr>
            <p:ph idx="2" type="body"/>
          </p:nvPr>
        </p:nvSpPr>
        <p:spPr>
          <a:xfrm>
            <a:off x="4808664" y="1279675"/>
            <a:ext cx="41625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 1">
  <p:cSld name="TITLE_AND_BODY_2_1_1">
    <p:bg>
      <p:bgPr>
        <a:solidFill>
          <a:srgbClr val="F3F3F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3"/>
          <p:cNvSpPr txBox="1"/>
          <p:nvPr>
            <p:ph type="ctrTitle"/>
          </p:nvPr>
        </p:nvSpPr>
        <p:spPr>
          <a:xfrm>
            <a:off x="403650" y="202950"/>
            <a:ext cx="8110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2F2F2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3" name="Google Shape;19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4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800"/>
              <a:buNone/>
              <a:defRPr sz="4800">
                <a:solidFill>
                  <a:srgbClr val="2F2F2F"/>
                </a:solidFill>
              </a:defRPr>
            </a:lvl9pPr>
          </a:lstStyle>
          <a:p/>
        </p:txBody>
      </p:sp>
      <p:sp>
        <p:nvSpPr>
          <p:cNvPr id="196" name="Google Shape;196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7" name="Google Shape;197;p84"/>
          <p:cNvSpPr txBox="1"/>
          <p:nvPr/>
        </p:nvSpPr>
        <p:spPr>
          <a:xfrm>
            <a:off x="4091400" y="450150"/>
            <a:ext cx="961200" cy="9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kkitt Light"/>
              <a:ea typeface="Rokkitt Light"/>
              <a:cs typeface="Rokkitt Light"/>
              <a:sym typeface="Rokkitt Light"/>
            </a:endParaRPr>
          </a:p>
        </p:txBody>
      </p:sp>
      <p:sp>
        <p:nvSpPr>
          <p:cNvPr id="198" name="Google Shape;198;p84"/>
          <p:cNvSpPr txBox="1"/>
          <p:nvPr/>
        </p:nvSpPr>
        <p:spPr>
          <a:xfrm>
            <a:off x="4091400" y="4540950"/>
            <a:ext cx="961200" cy="9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kkitt Light"/>
              <a:ea typeface="Rokkitt Light"/>
              <a:cs typeface="Rokkitt Light"/>
              <a:sym typeface="Rokkitt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1" name="Google Shape;31;p45"/>
          <p:cNvCxnSpPr/>
          <p:nvPr/>
        </p:nvCxnSpPr>
        <p:spPr>
          <a:xfrm>
            <a:off x="3194700" y="559550"/>
            <a:ext cx="275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45"/>
          <p:cNvCxnSpPr/>
          <p:nvPr/>
        </p:nvCxnSpPr>
        <p:spPr>
          <a:xfrm>
            <a:off x="3194700" y="4508650"/>
            <a:ext cx="275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311700" y="17204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46"/>
          <p:cNvSpPr txBox="1"/>
          <p:nvPr>
            <p:ph idx="2" type="title"/>
          </p:nvPr>
        </p:nvSpPr>
        <p:spPr>
          <a:xfrm>
            <a:off x="311700" y="25622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37" name="Google Shape;37;p46"/>
          <p:cNvCxnSpPr/>
          <p:nvPr/>
        </p:nvCxnSpPr>
        <p:spPr>
          <a:xfrm>
            <a:off x="3194700" y="559550"/>
            <a:ext cx="2754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46"/>
          <p:cNvCxnSpPr/>
          <p:nvPr/>
        </p:nvCxnSpPr>
        <p:spPr>
          <a:xfrm>
            <a:off x="3194700" y="4508650"/>
            <a:ext cx="2754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0778" y="284042"/>
            <a:ext cx="1000699" cy="1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311700" y="188225"/>
            <a:ext cx="769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311700" y="864450"/>
            <a:ext cx="28080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023F9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4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301650" y="92900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291850" y="961700"/>
            <a:ext cx="85407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21B26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40778" y="284042"/>
            <a:ext cx="1000699" cy="160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type="title"/>
          </p:nvPr>
        </p:nvSpPr>
        <p:spPr>
          <a:xfrm>
            <a:off x="311700" y="25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2400"/>
              <a:buFont typeface="Open Sans"/>
              <a:buNone/>
              <a:defRPr b="1" i="0" sz="2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B26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1B26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21B26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121B2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Google Shape;10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1" name="Google Shape;101;p41"/>
          <p:cNvPicPr preferRelativeResize="0"/>
          <p:nvPr/>
        </p:nvPicPr>
        <p:blipFill rotWithShape="1">
          <a:blip r:embed="rId1">
            <a:alphaModFix amt="25000"/>
          </a:blip>
          <a:srcRect b="0" l="0" r="0" t="0"/>
          <a:stretch/>
        </p:blipFill>
        <p:spPr>
          <a:xfrm>
            <a:off x="7557115" y="445025"/>
            <a:ext cx="1210624" cy="193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lpprogress.com/english/semantic_role_labeling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nlpprogress.com/english/semantic_role_labeling.html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nlpprogress.com/english/semantic_role_labeling.html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nlpprogress.com/english/semantic_role_labeling.html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allennlp.org/models/main/models/structured_prediction/predictors/srl/" TargetMode="External"/><Relationship Id="rId4" Type="http://schemas.openxmlformats.org/officeDocument/2006/relationships/hyperlink" Target="https://arxiv.org/abs/1904.05255" TargetMode="External"/><Relationship Id="rId5" Type="http://schemas.openxmlformats.org/officeDocument/2006/relationships/hyperlink" Target="https://www.cs.upc.edu/~srlconll/hom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allennlp.org/models/main/models/structured_prediction/predictors/srl/" TargetMode="External"/><Relationship Id="rId4" Type="http://schemas.openxmlformats.org/officeDocument/2006/relationships/hyperlink" Target="https://arxiv.org/abs/1904.05255" TargetMode="External"/><Relationship Id="rId5" Type="http://schemas.openxmlformats.org/officeDocument/2006/relationships/hyperlink" Target="https://www.cs.upc.edu/~srlconll/home.html" TargetMode="External"/><Relationship Id="rId6" Type="http://schemas.openxmlformats.org/officeDocument/2006/relationships/hyperlink" Target="https://verbs.colorado.edu/~mpalmer/projects/ace.html" TargetMode="External"/><Relationship Id="rId7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allennlp.org/models/main/models/structured_prediction/predictors/srl/" TargetMode="External"/><Relationship Id="rId4" Type="http://schemas.openxmlformats.org/officeDocument/2006/relationships/hyperlink" Target="https://arxiv.org/abs/1904.05255" TargetMode="External"/><Relationship Id="rId5" Type="http://schemas.openxmlformats.org/officeDocument/2006/relationships/hyperlink" Target="https://www.cs.upc.edu/~srlconll/home.html" TargetMode="External"/><Relationship Id="rId6" Type="http://schemas.openxmlformats.org/officeDocument/2006/relationships/hyperlink" Target="https://verbs.colorado.edu/~mpalmer/projects/ace.html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allennlp.org/models/main/models/structured_prediction/predictors/srl/" TargetMode="External"/><Relationship Id="rId4" Type="http://schemas.openxmlformats.org/officeDocument/2006/relationships/hyperlink" Target="https://arxiv.org/abs/1904.05255" TargetMode="External"/><Relationship Id="rId5" Type="http://schemas.openxmlformats.org/officeDocument/2006/relationships/hyperlink" Target="https://www.cs.upc.edu/~srlconll/home.html" TargetMode="External"/><Relationship Id="rId6" Type="http://schemas.openxmlformats.org/officeDocument/2006/relationships/hyperlink" Target="https://verbs.colorado.edu/~mpalmer/projects/ace.html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allennlp.org/models/main/models/structured_prediction/predictors/srl/" TargetMode="External"/><Relationship Id="rId4" Type="http://schemas.openxmlformats.org/officeDocument/2006/relationships/hyperlink" Target="https://arxiv.org/abs/1904.05255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www.cs.upc.edu/~srlconll/home.html" TargetMode="External"/><Relationship Id="rId6" Type="http://schemas.openxmlformats.org/officeDocument/2006/relationships/hyperlink" Target="https://verbs.colorado.edu/~mpalmer/projects/ace.html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hyperlink" Target="https://uk.linkedin.com/in/loupembertonroberts" TargetMode="External"/><Relationship Id="rId6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"/>
          <p:cNvSpPr txBox="1"/>
          <p:nvPr>
            <p:ph type="ctrTitle"/>
          </p:nvPr>
        </p:nvSpPr>
        <p:spPr>
          <a:xfrm>
            <a:off x="830275" y="836550"/>
            <a:ext cx="80019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Identifying Events using SRL, BERT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&amp; Tensorboard Embeddings Projector for Events Analysis</a:t>
            </a:r>
            <a:endParaRPr/>
          </a:p>
        </p:txBody>
      </p:sp>
      <p:sp>
        <p:nvSpPr>
          <p:cNvPr id="204" name="Google Shape;204;p1"/>
          <p:cNvSpPr txBox="1"/>
          <p:nvPr>
            <p:ph idx="2" type="subTitle"/>
          </p:nvPr>
        </p:nvSpPr>
        <p:spPr>
          <a:xfrm>
            <a:off x="7266000" y="4025475"/>
            <a:ext cx="156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August 2022</a:t>
            </a:r>
            <a:endParaRPr/>
          </a:p>
        </p:txBody>
      </p:sp>
      <p:sp>
        <p:nvSpPr>
          <p:cNvPr id="205" name="Google Shape;205;p1"/>
          <p:cNvSpPr txBox="1"/>
          <p:nvPr/>
        </p:nvSpPr>
        <p:spPr>
          <a:xfrm>
            <a:off x="830275" y="2371650"/>
            <a:ext cx="300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Data Science Project</a:t>
            </a:r>
            <a:endParaRPr b="1" i="0" sz="1400" u="none" cap="none" strike="noStrik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by Lou Pemberton-Roberts</a:t>
            </a:r>
            <a:endParaRPr b="1" i="0" sz="1200" u="none" cap="none" strike="noStrik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Intern - Machine Learning</a:t>
            </a:r>
            <a:endParaRPr b="1" i="1" sz="1200" u="none" cap="none" strike="noStrike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"/>
          <p:cNvSpPr txBox="1"/>
          <p:nvPr>
            <p:ph idx="2" type="subTitle"/>
          </p:nvPr>
        </p:nvSpPr>
        <p:spPr>
          <a:xfrm>
            <a:off x="434075" y="4025475"/>
            <a:ext cx="223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Project &amp; 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"/>
          <p:cNvSpPr txBox="1"/>
          <p:nvPr/>
        </p:nvSpPr>
        <p:spPr>
          <a:xfrm>
            <a:off x="342025" y="792400"/>
            <a:ext cx="4624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SRL aims to helps to model the predicate-argument structure of a sentence, and helps to understand “who did what to whom”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10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1. </a:t>
            </a:r>
            <a:r>
              <a:rPr b="0" i="1" lang="en-GB" sz="6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Ruder, Sebastian. 2019. "Semantic role labeling." NLP-progress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8740675" y="4125550"/>
            <a:ext cx="3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1. </a:t>
            </a:r>
            <a:r>
              <a:rPr b="0" i="1" lang="en-GB" sz="6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Ruder, Sebastian. 2019. "Semantic role labeling." NLP-progress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Yih, Scott Wen-tau and Kristina Toutanova. 2006. "Automatic Semantic Role Labeling." HLT-NAACL-06 Tutorial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6" name="Google Shape;3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875" y="426125"/>
            <a:ext cx="5205293" cy="27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 txBox="1"/>
          <p:nvPr/>
        </p:nvSpPr>
        <p:spPr>
          <a:xfrm>
            <a:off x="342025" y="792400"/>
            <a:ext cx="4624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SRL aims to helps to model the predicate-argument structure of a sentence, and helps to understand “who did what to whom”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11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11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1. </a:t>
            </a:r>
            <a:r>
              <a:rPr b="0" i="1" lang="en-GB" sz="6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Ruder, Sebastian. 2019. "Semantic role labeling." NLP-progress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Yih, Scott Wen-tau and Kristina Toutanova. 2006. "Automatic Semantic Role Labeling." HLT-NAACL-06 Tutorial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7" name="Google Shape;36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875" y="426137"/>
            <a:ext cx="5205301" cy="275268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2"/>
          <p:cNvSpPr txBox="1"/>
          <p:nvPr/>
        </p:nvSpPr>
        <p:spPr>
          <a:xfrm>
            <a:off x="342025" y="792400"/>
            <a:ext cx="4624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SRL aims to helps to model the predicate-argument structure of a sentence, and helps to understand “who did what to whom”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12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12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1. </a:t>
            </a:r>
            <a:r>
              <a:rPr b="0" i="1" lang="en-GB" sz="600" u="none" cap="none" strike="noStrike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Ruder, Sebastian. 2019. "Semantic role labeling." NLP-progress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Yih, Scott Wen-tau and Kristina Toutanova. 2006. "Automatic Semantic Role Labeling." HLT-NAACL-06 Tutorial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8" name="Google Shape;3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875" y="426137"/>
            <a:ext cx="5205301" cy="275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1462" y="2937277"/>
            <a:ext cx="4955624" cy="1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3"/>
          <p:cNvSpPr txBox="1"/>
          <p:nvPr/>
        </p:nvSpPr>
        <p:spPr>
          <a:xfrm>
            <a:off x="342025" y="792400"/>
            <a:ext cx="4624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SRL aims to helps to model the predicate-argument structure of a sentence, and helps to understand “who did what to whom”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13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/>
          <p:nvPr/>
        </p:nvSpPr>
        <p:spPr>
          <a:xfrm>
            <a:off x="342025" y="792400"/>
            <a:ext cx="5282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SRL helps to understand the meaning of a sentence, regardless of the order of the words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14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0" name="Google Shape;390;p14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2.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Yih, Scott Wen-tau and Kristina Toutanova. 2006. "Automatic Semantic Role Labeling." HLT-NAACL-06 Tutorial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1" name="Google Shape;3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875" y="1514050"/>
            <a:ext cx="5628575" cy="311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4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8740675" y="4125550"/>
            <a:ext cx="37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14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"/>
          <p:cNvSpPr txBox="1"/>
          <p:nvPr/>
        </p:nvSpPr>
        <p:spPr>
          <a:xfrm>
            <a:off x="342025" y="640000"/>
            <a:ext cx="8360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Off-the-shelf SRL model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3,4,5 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that uses the PropBank predicate-argument structure for sentences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b="0" i="1" sz="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1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3.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AllenNLP SRL-BERT: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https://docs.allennlp.org/models/main/models/structured_prediction/predictors/srl/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Shi, P. Lin, J. 2019, ‘Simple BERT Models for Relation Extraction and Semantic Role Labelling’ Available at: 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https://arxiv.org/abs/1904.05255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CoNLL-2004 and CoNLL-2005 Shared Tasks: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https://www.cs.upc.edu/~srlconll/home.html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6. PropBank: https://verbs.colorado.edu/~mpalmer/projects/ace.html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15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3.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AllenNLP SRL-BERT: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https://docs.allennlp.org/models/main/models/structured_prediction/predictors/srl/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Shi, P. Lin, J. 2019, ‘Simple BERT Models for Relation Extraction and Semantic Role Labelling’ Available at: 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https://arxiv.org/abs/1904.05255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CoNLL-2004 and CoNLL-2005 Shared Tasks: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https://www.cs.upc.edu/~srlconll/home.html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PropBank: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https://verbs.colorado.edu/~mpalmer/projects/ace.html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1" name="Google Shape;41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2374" y="1544375"/>
            <a:ext cx="5858527" cy="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6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8740675" y="4125550"/>
            <a:ext cx="3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16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p16"/>
          <p:cNvSpPr txBox="1"/>
          <p:nvPr/>
        </p:nvSpPr>
        <p:spPr>
          <a:xfrm>
            <a:off x="342025" y="640000"/>
            <a:ext cx="8360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Off-the-shelf SRL model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3,4,5 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that uses the PropBank predicate-argument structure for sentences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b="0" i="1" sz="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3.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AllenNLP SRL-BERT: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https://docs.allennlp.org/models/main/models/structured_prediction/predictors/srl/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Shi, P. Lin, J. 2019, ‘Simple BERT Models for Relation Extraction and Semantic Role Labelling’ Available at: 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https://arxiv.org/abs/1904.05255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CoNLL-2004 and CoNLL-2005 Shared Tasks: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https://www.cs.upc.edu/~srlconll/home.html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PropBank: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https://verbs.colorado.edu/~mpalmer/projects/ace.html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2" name="Google Shape;42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2374" y="1544375"/>
            <a:ext cx="5858527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7"/>
          <p:cNvPicPr preferRelativeResize="0"/>
          <p:nvPr/>
        </p:nvPicPr>
        <p:blipFill rotWithShape="1">
          <a:blip r:embed="rId8">
            <a:alphaModFix/>
          </a:blip>
          <a:srcRect b="0" l="0" r="0" t="20051"/>
          <a:stretch/>
        </p:blipFill>
        <p:spPr>
          <a:xfrm>
            <a:off x="646875" y="2370125"/>
            <a:ext cx="1761025" cy="14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7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17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Google Shape;427;p17"/>
          <p:cNvSpPr txBox="1"/>
          <p:nvPr/>
        </p:nvSpPr>
        <p:spPr>
          <a:xfrm>
            <a:off x="342025" y="640000"/>
            <a:ext cx="8360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Off-the-shelf SRL model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3,4,5 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that uses the PropBank predicate-argument structure for sentences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b="0" i="1" sz="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3" name="Google Shape;433;p18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3.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AllenNLP SRL-BERT: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https://docs.allennlp.org/models/main/models/structured_prediction/predictors/srl/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Shi, P. Lin, J. 2019, ‘Simple BERT Models for Relation Extraction and Semantic Role Labelling’ Available at: 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https://arxiv.org/abs/1904.05255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CoNLL-2004 and CoNLL-2005 Shared Tasks: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https://www.cs.upc.edu/~srlconll/home.html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PropBank: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https://verbs.colorado.edu/~mpalmer/projects/ace.html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4" name="Google Shape;43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2374" y="1544375"/>
            <a:ext cx="5858527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8"/>
          <p:cNvPicPr preferRelativeResize="0"/>
          <p:nvPr/>
        </p:nvPicPr>
        <p:blipFill rotWithShape="1">
          <a:blip r:embed="rId8">
            <a:alphaModFix/>
          </a:blip>
          <a:srcRect b="0" l="0" r="0" t="12349"/>
          <a:stretch/>
        </p:blipFill>
        <p:spPr>
          <a:xfrm>
            <a:off x="646875" y="2355975"/>
            <a:ext cx="1761025" cy="23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8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18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9" name="Google Shape;439;p18"/>
          <p:cNvSpPr txBox="1"/>
          <p:nvPr/>
        </p:nvSpPr>
        <p:spPr>
          <a:xfrm>
            <a:off x="342025" y="640000"/>
            <a:ext cx="8360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Off-the-shelf SRL model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3,4,5 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that uses the PropBank predicate-argument structure for sentences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b="0" i="1" sz="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9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Semantic Role Labelling (SRL)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3.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AllenNLP SRL-BERT: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https://docs.allennlp.org/models/main/models/structured_prediction/predictors/srl/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Shi, P. Lin, J. 2019, ‘Simple BERT Models for Relation Extraction and Semantic Role Labelling’ Available at: 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https://arxiv.org/abs/1904.05255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CoNLL-2004 and CoNLL-2005 Shared Tasks: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https://www.cs.upc.edu/~srlconll/home.html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6.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PropBank: </a:t>
            </a:r>
            <a:r>
              <a:rPr b="0" i="1" lang="en-GB" sz="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https://verbs.colorado.edu/~mpalmer/projects/ace.html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Kingsbury, Paul R. and Martha Palmer.  (2003) “PropBank: the Next Level of TreeBank.”.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6" name="Google Shape;44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2374" y="1544375"/>
            <a:ext cx="5858527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9"/>
          <p:cNvPicPr preferRelativeResize="0"/>
          <p:nvPr/>
        </p:nvPicPr>
        <p:blipFill rotWithShape="1">
          <a:blip r:embed="rId8">
            <a:alphaModFix/>
          </a:blip>
          <a:srcRect b="0" l="0" r="0" t="12610"/>
          <a:stretch/>
        </p:blipFill>
        <p:spPr>
          <a:xfrm>
            <a:off x="646875" y="2363050"/>
            <a:ext cx="1761025" cy="23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4600" y="2062650"/>
            <a:ext cx="4782177" cy="26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9"/>
          <p:cNvSpPr txBox="1"/>
          <p:nvPr/>
        </p:nvSpPr>
        <p:spPr>
          <a:xfrm>
            <a:off x="7598525" y="4428000"/>
            <a:ext cx="2193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 b="0" i="1" sz="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>
            <a:off x="8740675" y="4125550"/>
            <a:ext cx="46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19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3" name="Google Shape;453;p19"/>
          <p:cNvSpPr txBox="1"/>
          <p:nvPr/>
        </p:nvSpPr>
        <p:spPr>
          <a:xfrm>
            <a:off x="342025" y="640000"/>
            <a:ext cx="8360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Off-the-shelf SRL model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3,4,5 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that uses the PropBank predicate-argument structure for sentences </a:t>
            </a: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b="0" i="1" sz="1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Overview of Project Demo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2"/>
          <p:cNvSpPr txBox="1"/>
          <p:nvPr/>
        </p:nvSpPr>
        <p:spPr>
          <a:xfrm>
            <a:off x="4572000" y="2015800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Project overview</a:t>
            </a:r>
            <a:endParaRPr b="0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4572000" y="1586925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Semantic Role Labelling (SRL)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4664500" y="1045200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Included in this presentation …</a:t>
            </a:r>
            <a:endParaRPr b="0" i="1" sz="13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25" y="1241100"/>
            <a:ext cx="3540725" cy="32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/>
          <p:nvPr/>
        </p:nvSpPr>
        <p:spPr>
          <a:xfrm>
            <a:off x="4572000" y="2427425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Tensorboard Embeddings Projector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4572000" y="2823250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 &amp; Analysis 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4572000" y="3203900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8740675" y="4125550"/>
            <a:ext cx="2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/>
          <p:nvPr/>
        </p:nvSpPr>
        <p:spPr>
          <a:xfrm>
            <a:off x="2469175" y="1117850"/>
            <a:ext cx="4068000" cy="348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0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Extract SRL Annotations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n/a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1" name="Google Shape;4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500" y="1003588"/>
            <a:ext cx="4113800" cy="34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0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0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8740675" y="4125550"/>
            <a:ext cx="46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20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1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From corpus to visualisation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0" name="Google Shape;470;p21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21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4" name="Google Shape;4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98275"/>
            <a:ext cx="8839200" cy="285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4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Powerful tool used in data analysis for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interpreting and visualising 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low-dimensional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embeddings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24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22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5" name="Google Shape;4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150" y="1278100"/>
            <a:ext cx="5821689" cy="32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/>
          <p:nvPr/>
        </p:nvSpPr>
        <p:spPr>
          <a:xfrm>
            <a:off x="1378000" y="1450375"/>
            <a:ext cx="6353400" cy="315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Powerful tool used in data analysis for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interpreting and visualising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low-dimensional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embeddings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2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9.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4" name="Google Shape;4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000" y="1354300"/>
            <a:ext cx="6383702" cy="31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5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140000" y="19140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8276775" y="2567088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8042600" y="3766600"/>
            <a:ext cx="10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 flipH="1">
            <a:off x="7391700" y="2665650"/>
            <a:ext cx="9165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8740675" y="4125550"/>
            <a:ext cx="39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23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4470b7281a_0_16"/>
          <p:cNvSpPr/>
          <p:nvPr/>
        </p:nvSpPr>
        <p:spPr>
          <a:xfrm>
            <a:off x="1378000" y="1450375"/>
            <a:ext cx="6353400" cy="315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4470b7281a_0_16"/>
          <p:cNvSpPr/>
          <p:nvPr/>
        </p:nvSpPr>
        <p:spPr>
          <a:xfrm>
            <a:off x="1358825" y="1319775"/>
            <a:ext cx="6383700" cy="32859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4470b7281a_0_16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Data Panel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g14470b7281a_0_16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4" name="Google Shape;514;g14470b7281a_0_16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9.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5" name="Google Shape;515;g14470b7281a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000" y="1354300"/>
            <a:ext cx="6383702" cy="31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4470b7281a_0_16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g14470b7281a_0_16"/>
          <p:cNvSpPr txBox="1"/>
          <p:nvPr/>
        </p:nvSpPr>
        <p:spPr>
          <a:xfrm>
            <a:off x="140000" y="19140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g14470b7281a_0_16"/>
          <p:cNvSpPr txBox="1"/>
          <p:nvPr/>
        </p:nvSpPr>
        <p:spPr>
          <a:xfrm>
            <a:off x="8276775" y="2567088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g14470b7281a_0_16"/>
          <p:cNvSpPr txBox="1"/>
          <p:nvPr/>
        </p:nvSpPr>
        <p:spPr>
          <a:xfrm>
            <a:off x="8042600" y="3766600"/>
            <a:ext cx="10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g14470b7281a_0_16"/>
          <p:cNvSpPr/>
          <p:nvPr/>
        </p:nvSpPr>
        <p:spPr>
          <a:xfrm>
            <a:off x="1304000" y="1354250"/>
            <a:ext cx="6383700" cy="31986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4470b7281a_0_16"/>
          <p:cNvSpPr/>
          <p:nvPr/>
        </p:nvSpPr>
        <p:spPr>
          <a:xfrm flipH="1">
            <a:off x="7391700" y="2665650"/>
            <a:ext cx="9165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4470b7281a_0_16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14470b7281a_0_16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14470b7281a_0_16"/>
          <p:cNvSpPr/>
          <p:nvPr/>
        </p:nvSpPr>
        <p:spPr>
          <a:xfrm flipH="1">
            <a:off x="7391700" y="2665638"/>
            <a:ext cx="9165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4470b7281a_0_16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14470b7281a_0_16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14470b7281a_0_16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g14470b7281a_0_16"/>
          <p:cNvSpPr/>
          <p:nvPr/>
        </p:nvSpPr>
        <p:spPr>
          <a:xfrm>
            <a:off x="2989650" y="1110775"/>
            <a:ext cx="2743200" cy="362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4470b7281a_0_16"/>
          <p:cNvSpPr/>
          <p:nvPr/>
        </p:nvSpPr>
        <p:spPr>
          <a:xfrm>
            <a:off x="1315950" y="1351325"/>
            <a:ext cx="1047000" cy="148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14470b7281a_0_16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4470b7281a_0_16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4470b7281a_0_16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4470b7281a_0_16"/>
          <p:cNvSpPr txBox="1"/>
          <p:nvPr/>
        </p:nvSpPr>
        <p:spPr>
          <a:xfrm>
            <a:off x="8740675" y="4125550"/>
            <a:ext cx="39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24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Google Shape;534;g14470b7281a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600" y="1033163"/>
            <a:ext cx="27432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470b7281a_0_0"/>
          <p:cNvSpPr/>
          <p:nvPr/>
        </p:nvSpPr>
        <p:spPr>
          <a:xfrm>
            <a:off x="2550413" y="1209825"/>
            <a:ext cx="4117500" cy="328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4470b7281a_0_0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Data Panel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g14470b7281a_0_0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2" name="Google Shape;542;g14470b7281a_0_0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9.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3" name="Google Shape;543;g14470b7281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075" y="1135613"/>
            <a:ext cx="4110529" cy="327470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14470b7281a_0_0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4470b7281a_0_0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4470b7281a_0_0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25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4470b7281a_0_45"/>
          <p:cNvSpPr/>
          <p:nvPr/>
        </p:nvSpPr>
        <p:spPr>
          <a:xfrm>
            <a:off x="1378000" y="1450375"/>
            <a:ext cx="6353400" cy="315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4470b7281a_0_45"/>
          <p:cNvSpPr/>
          <p:nvPr/>
        </p:nvSpPr>
        <p:spPr>
          <a:xfrm>
            <a:off x="1358825" y="1319775"/>
            <a:ext cx="6383700" cy="32859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4470b7281a_0_45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Data Panel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g14470b7281a_0_4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5" name="Google Shape;555;g14470b7281a_0_45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9.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6" name="Google Shape;556;g14470b7281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000" y="1354300"/>
            <a:ext cx="6383702" cy="31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4470b7281a_0_45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g14470b7281a_0_45"/>
          <p:cNvSpPr txBox="1"/>
          <p:nvPr/>
        </p:nvSpPr>
        <p:spPr>
          <a:xfrm>
            <a:off x="140000" y="19140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g14470b7281a_0_45"/>
          <p:cNvSpPr txBox="1"/>
          <p:nvPr/>
        </p:nvSpPr>
        <p:spPr>
          <a:xfrm>
            <a:off x="8276775" y="2567088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g14470b7281a_0_45"/>
          <p:cNvSpPr txBox="1"/>
          <p:nvPr/>
        </p:nvSpPr>
        <p:spPr>
          <a:xfrm>
            <a:off x="8042600" y="3766600"/>
            <a:ext cx="10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g14470b7281a_0_45"/>
          <p:cNvSpPr/>
          <p:nvPr/>
        </p:nvSpPr>
        <p:spPr>
          <a:xfrm>
            <a:off x="1304000" y="1354250"/>
            <a:ext cx="6383700" cy="31986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4470b7281a_0_45"/>
          <p:cNvSpPr/>
          <p:nvPr/>
        </p:nvSpPr>
        <p:spPr>
          <a:xfrm flipH="1">
            <a:off x="7391700" y="2665650"/>
            <a:ext cx="9165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4470b7281a_0_45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4470b7281a_0_45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4470b7281a_0_45"/>
          <p:cNvSpPr/>
          <p:nvPr/>
        </p:nvSpPr>
        <p:spPr>
          <a:xfrm flipH="1">
            <a:off x="7391700" y="2665638"/>
            <a:ext cx="9165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4470b7281a_0_45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4470b7281a_0_45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4470b7281a_0_45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g14470b7281a_0_45"/>
          <p:cNvSpPr/>
          <p:nvPr/>
        </p:nvSpPr>
        <p:spPr>
          <a:xfrm>
            <a:off x="3065850" y="1110775"/>
            <a:ext cx="2743200" cy="362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4470b7281a_0_45"/>
          <p:cNvSpPr/>
          <p:nvPr/>
        </p:nvSpPr>
        <p:spPr>
          <a:xfrm>
            <a:off x="1315950" y="1351325"/>
            <a:ext cx="1047000" cy="148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4470b7281a_0_45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4470b7281a_0_4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4470b7281a_0_4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4470b7281a_0_45"/>
          <p:cNvSpPr txBox="1"/>
          <p:nvPr/>
        </p:nvSpPr>
        <p:spPr>
          <a:xfrm>
            <a:off x="8740675" y="4125550"/>
            <a:ext cx="42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26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5" name="Google Shape;575;g14470b7281a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800" y="1033138"/>
            <a:ext cx="27432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14470b7281a_0_45"/>
          <p:cNvSpPr/>
          <p:nvPr/>
        </p:nvSpPr>
        <p:spPr>
          <a:xfrm>
            <a:off x="1832425" y="4046875"/>
            <a:ext cx="10965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4470b7281a_0_74"/>
          <p:cNvSpPr/>
          <p:nvPr/>
        </p:nvSpPr>
        <p:spPr>
          <a:xfrm>
            <a:off x="1378000" y="1450375"/>
            <a:ext cx="6353400" cy="315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4470b7281a_0_74"/>
          <p:cNvSpPr/>
          <p:nvPr/>
        </p:nvSpPr>
        <p:spPr>
          <a:xfrm>
            <a:off x="1358825" y="1319775"/>
            <a:ext cx="6383700" cy="32859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4470b7281a_0_74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Data Panel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g14470b7281a_0_74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5" name="Google Shape;585;g14470b7281a_0_74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9.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6" name="Google Shape;586;g14470b7281a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000" y="1354300"/>
            <a:ext cx="6383702" cy="31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14470b7281a_0_74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g14470b7281a_0_74"/>
          <p:cNvSpPr txBox="1"/>
          <p:nvPr/>
        </p:nvSpPr>
        <p:spPr>
          <a:xfrm>
            <a:off x="140000" y="19140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g14470b7281a_0_74"/>
          <p:cNvSpPr txBox="1"/>
          <p:nvPr/>
        </p:nvSpPr>
        <p:spPr>
          <a:xfrm>
            <a:off x="8276775" y="2567088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g14470b7281a_0_74"/>
          <p:cNvSpPr txBox="1"/>
          <p:nvPr/>
        </p:nvSpPr>
        <p:spPr>
          <a:xfrm>
            <a:off x="8042600" y="3766600"/>
            <a:ext cx="10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g14470b7281a_0_74"/>
          <p:cNvSpPr/>
          <p:nvPr/>
        </p:nvSpPr>
        <p:spPr>
          <a:xfrm>
            <a:off x="1304000" y="1354250"/>
            <a:ext cx="6383700" cy="31986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4470b7281a_0_74"/>
          <p:cNvSpPr/>
          <p:nvPr/>
        </p:nvSpPr>
        <p:spPr>
          <a:xfrm flipH="1">
            <a:off x="7391700" y="2665650"/>
            <a:ext cx="9165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4470b7281a_0_74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4470b7281a_0_74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4470b7281a_0_74"/>
          <p:cNvSpPr/>
          <p:nvPr/>
        </p:nvSpPr>
        <p:spPr>
          <a:xfrm flipH="1">
            <a:off x="7391700" y="2665638"/>
            <a:ext cx="9165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4470b7281a_0_74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14470b7281a_0_74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4470b7281a_0_74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g14470b7281a_0_74"/>
          <p:cNvSpPr/>
          <p:nvPr/>
        </p:nvSpPr>
        <p:spPr>
          <a:xfrm>
            <a:off x="3065850" y="1110775"/>
            <a:ext cx="2743200" cy="362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4470b7281a_0_74"/>
          <p:cNvSpPr/>
          <p:nvPr/>
        </p:nvSpPr>
        <p:spPr>
          <a:xfrm>
            <a:off x="1315950" y="1351325"/>
            <a:ext cx="1047000" cy="148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4470b7281a_0_74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14470b7281a_0_74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14470b7281a_0_74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4470b7281a_0_74"/>
          <p:cNvSpPr txBox="1"/>
          <p:nvPr/>
        </p:nvSpPr>
        <p:spPr>
          <a:xfrm>
            <a:off x="8740675" y="4125550"/>
            <a:ext cx="42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27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5" name="Google Shape;605;g14470b7281a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800" y="1040238"/>
            <a:ext cx="27432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g14470b7281a_0_74"/>
          <p:cNvSpPr/>
          <p:nvPr/>
        </p:nvSpPr>
        <p:spPr>
          <a:xfrm>
            <a:off x="1818275" y="2184825"/>
            <a:ext cx="10965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4470b7281a_0_125"/>
          <p:cNvSpPr/>
          <p:nvPr/>
        </p:nvSpPr>
        <p:spPr>
          <a:xfrm>
            <a:off x="1378000" y="1450375"/>
            <a:ext cx="6353400" cy="315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4470b7281a_0_125"/>
          <p:cNvSpPr/>
          <p:nvPr/>
        </p:nvSpPr>
        <p:spPr>
          <a:xfrm>
            <a:off x="1358825" y="1319775"/>
            <a:ext cx="6383700" cy="32859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4470b7281a_0_125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Visualisation Panel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g14470b7281a_0_12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5" name="Google Shape;615;g14470b7281a_0_125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9.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6" name="Google Shape;616;g14470b7281a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000" y="1354300"/>
            <a:ext cx="6383702" cy="31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14470b7281a_0_125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g14470b7281a_0_125"/>
          <p:cNvSpPr txBox="1"/>
          <p:nvPr/>
        </p:nvSpPr>
        <p:spPr>
          <a:xfrm>
            <a:off x="140000" y="19140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g14470b7281a_0_125"/>
          <p:cNvSpPr txBox="1"/>
          <p:nvPr/>
        </p:nvSpPr>
        <p:spPr>
          <a:xfrm>
            <a:off x="8276775" y="2567088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g14470b7281a_0_125"/>
          <p:cNvSpPr txBox="1"/>
          <p:nvPr/>
        </p:nvSpPr>
        <p:spPr>
          <a:xfrm>
            <a:off x="8042600" y="3766600"/>
            <a:ext cx="10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g14470b7281a_0_125"/>
          <p:cNvSpPr/>
          <p:nvPr/>
        </p:nvSpPr>
        <p:spPr>
          <a:xfrm>
            <a:off x="1304000" y="1354250"/>
            <a:ext cx="6383700" cy="31986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14470b7281a_0_125"/>
          <p:cNvSpPr/>
          <p:nvPr/>
        </p:nvSpPr>
        <p:spPr>
          <a:xfrm flipH="1">
            <a:off x="7391700" y="2665650"/>
            <a:ext cx="9165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14470b7281a_0_125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14470b7281a_0_125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14470b7281a_0_125"/>
          <p:cNvSpPr/>
          <p:nvPr/>
        </p:nvSpPr>
        <p:spPr>
          <a:xfrm flipH="1">
            <a:off x="7391700" y="2665638"/>
            <a:ext cx="9165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14470b7281a_0_125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14470b7281a_0_125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g14470b7281a_0_125"/>
          <p:cNvSpPr/>
          <p:nvPr/>
        </p:nvSpPr>
        <p:spPr>
          <a:xfrm>
            <a:off x="1779700" y="1188600"/>
            <a:ext cx="3789600" cy="362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4470b7281a_0_125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4470b7281a_0_125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14470b7281a_0_12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4470b7281a_0_12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4470b7281a_0_125"/>
          <p:cNvSpPr txBox="1"/>
          <p:nvPr/>
        </p:nvSpPr>
        <p:spPr>
          <a:xfrm>
            <a:off x="8740675" y="4125550"/>
            <a:ext cx="42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28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4" name="Google Shape;634;g14470b7281a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5250" y="1079600"/>
            <a:ext cx="3789675" cy="367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4470b7281a_0_100"/>
          <p:cNvSpPr/>
          <p:nvPr/>
        </p:nvSpPr>
        <p:spPr>
          <a:xfrm>
            <a:off x="1378000" y="1450375"/>
            <a:ext cx="6353400" cy="315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4470b7281a_0_100"/>
          <p:cNvSpPr/>
          <p:nvPr/>
        </p:nvSpPr>
        <p:spPr>
          <a:xfrm>
            <a:off x="1358825" y="1319775"/>
            <a:ext cx="6383700" cy="32859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4470b7281a_0_100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Analysis Panel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g14470b7281a_0_100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3" name="Google Shape;643;g14470b7281a_0_100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9.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4" name="Google Shape;644;g14470b7281a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000" y="1354300"/>
            <a:ext cx="6383702" cy="31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4470b7281a_0_100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g14470b7281a_0_100"/>
          <p:cNvSpPr txBox="1"/>
          <p:nvPr/>
        </p:nvSpPr>
        <p:spPr>
          <a:xfrm>
            <a:off x="140000" y="19140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g14470b7281a_0_100"/>
          <p:cNvSpPr txBox="1"/>
          <p:nvPr/>
        </p:nvSpPr>
        <p:spPr>
          <a:xfrm>
            <a:off x="8276775" y="2567088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g14470b7281a_0_100"/>
          <p:cNvSpPr txBox="1"/>
          <p:nvPr/>
        </p:nvSpPr>
        <p:spPr>
          <a:xfrm>
            <a:off x="8042600" y="3766600"/>
            <a:ext cx="10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g14470b7281a_0_100"/>
          <p:cNvSpPr/>
          <p:nvPr/>
        </p:nvSpPr>
        <p:spPr>
          <a:xfrm>
            <a:off x="1304000" y="1354250"/>
            <a:ext cx="6383700" cy="31986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14470b7281a_0_100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14470b7281a_0_100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4470b7281a_0_100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14470b7281a_0_100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4470b7281a_0_100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g14470b7281a_0_100"/>
          <p:cNvSpPr/>
          <p:nvPr/>
        </p:nvSpPr>
        <p:spPr>
          <a:xfrm>
            <a:off x="5058600" y="707100"/>
            <a:ext cx="1406400" cy="4373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4470b7281a_0_100"/>
          <p:cNvSpPr/>
          <p:nvPr/>
        </p:nvSpPr>
        <p:spPr>
          <a:xfrm>
            <a:off x="6695525" y="1558400"/>
            <a:ext cx="1047000" cy="299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4470b7281a_0_100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14470b7281a_0_100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4470b7281a_0_100"/>
          <p:cNvSpPr/>
          <p:nvPr/>
        </p:nvSpPr>
        <p:spPr>
          <a:xfrm flipH="1">
            <a:off x="7391700" y="2665650"/>
            <a:ext cx="9165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4470b7281a_0_100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14470b7281a_0_100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4470b7281a_0_100"/>
          <p:cNvSpPr txBox="1"/>
          <p:nvPr/>
        </p:nvSpPr>
        <p:spPr>
          <a:xfrm>
            <a:off x="8740675" y="4125550"/>
            <a:ext cx="42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29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Google Shape;663;g14470b7281a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9050" y="631305"/>
            <a:ext cx="1406400" cy="4412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Problem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3"/>
          <p:cNvSpPr txBox="1"/>
          <p:nvPr/>
        </p:nvSpPr>
        <p:spPr>
          <a:xfrm>
            <a:off x="342025" y="645863"/>
            <a:ext cx="4624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want to be able to identify </a:t>
            </a:r>
            <a:r>
              <a:rPr b="1" i="1" lang="en-GB" sz="1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events 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as quickly as possible when they happen.</a:t>
            </a:r>
            <a:endParaRPr b="0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3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Problem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8740675" y="4125550"/>
            <a:ext cx="2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4470b7281a_0_150"/>
          <p:cNvSpPr/>
          <p:nvPr/>
        </p:nvSpPr>
        <p:spPr>
          <a:xfrm>
            <a:off x="1378000" y="1450375"/>
            <a:ext cx="6353400" cy="3155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14470b7281a_0_150"/>
          <p:cNvSpPr/>
          <p:nvPr/>
        </p:nvSpPr>
        <p:spPr>
          <a:xfrm>
            <a:off x="1358825" y="1319775"/>
            <a:ext cx="6383700" cy="32859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4470b7281a_0_150"/>
          <p:cNvSpPr txBox="1"/>
          <p:nvPr/>
        </p:nvSpPr>
        <p:spPr>
          <a:xfrm>
            <a:off x="342025" y="631300"/>
            <a:ext cx="65277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Algorithm Panel</a:t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g14470b7281a_0_150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Tensorboard Embedding Projector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2" name="Google Shape;672;g14470b7281a_0_150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9.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3" name="Google Shape;673;g14470b7281a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000" y="1354300"/>
            <a:ext cx="6383702" cy="31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g14470b7281a_0_150"/>
          <p:cNvSpPr txBox="1"/>
          <p:nvPr/>
        </p:nvSpPr>
        <p:spPr>
          <a:xfrm>
            <a:off x="140000" y="39053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g14470b7281a_0_150"/>
          <p:cNvSpPr txBox="1"/>
          <p:nvPr/>
        </p:nvSpPr>
        <p:spPr>
          <a:xfrm>
            <a:off x="140000" y="19140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g14470b7281a_0_150"/>
          <p:cNvSpPr txBox="1"/>
          <p:nvPr/>
        </p:nvSpPr>
        <p:spPr>
          <a:xfrm>
            <a:off x="8276775" y="2567088"/>
            <a:ext cx="86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g14470b7281a_0_150"/>
          <p:cNvSpPr txBox="1"/>
          <p:nvPr/>
        </p:nvSpPr>
        <p:spPr>
          <a:xfrm>
            <a:off x="8042600" y="3766600"/>
            <a:ext cx="10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BCE9CF"/>
                </a:solidFill>
                <a:latin typeface="Roboto"/>
                <a:ea typeface="Roboto"/>
                <a:cs typeface="Roboto"/>
                <a:sym typeface="Roboto"/>
              </a:rPr>
              <a:t>Visualisation</a:t>
            </a:r>
            <a:endParaRPr b="0" i="0" sz="1200" u="none" cap="none" strike="noStrike">
              <a:solidFill>
                <a:srgbClr val="BCE9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g14470b7281a_0_150"/>
          <p:cNvSpPr/>
          <p:nvPr/>
        </p:nvSpPr>
        <p:spPr>
          <a:xfrm>
            <a:off x="1304000" y="1354250"/>
            <a:ext cx="6383700" cy="3198600"/>
          </a:xfrm>
          <a:prstGeom prst="rect">
            <a:avLst/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14470b7281a_0_150"/>
          <p:cNvSpPr/>
          <p:nvPr/>
        </p:nvSpPr>
        <p:spPr>
          <a:xfrm flipH="1">
            <a:off x="7391700" y="2665650"/>
            <a:ext cx="9165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4470b7281a_0_150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14470b7281a_0_150"/>
          <p:cNvSpPr/>
          <p:nvPr/>
        </p:nvSpPr>
        <p:spPr>
          <a:xfrm flipH="1">
            <a:off x="7391700" y="2665638"/>
            <a:ext cx="9165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14470b7281a_0_150"/>
          <p:cNvSpPr/>
          <p:nvPr/>
        </p:nvSpPr>
        <p:spPr>
          <a:xfrm flipH="1">
            <a:off x="5700875" y="3865150"/>
            <a:ext cx="24060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4470b7281a_0_150"/>
          <p:cNvSpPr/>
          <p:nvPr/>
        </p:nvSpPr>
        <p:spPr>
          <a:xfrm>
            <a:off x="2695550" y="2179150"/>
            <a:ext cx="2716800" cy="2331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4470b7281a_0_150"/>
          <p:cNvSpPr/>
          <p:nvPr/>
        </p:nvSpPr>
        <p:spPr>
          <a:xfrm>
            <a:off x="1304000" y="3624725"/>
            <a:ext cx="1047000" cy="93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4470b7281a_0_150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4470b7281a_0_150"/>
          <p:cNvSpPr/>
          <p:nvPr/>
        </p:nvSpPr>
        <p:spPr>
          <a:xfrm>
            <a:off x="635125" y="2012625"/>
            <a:ext cx="742800" cy="172200"/>
          </a:xfrm>
          <a:prstGeom prst="chevron">
            <a:avLst>
              <a:gd fmla="val 50000" name="adj"/>
            </a:avLst>
          </a:prstGeom>
          <a:solidFill>
            <a:srgbClr val="939393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4470b7281a_0_150"/>
          <p:cNvSpPr/>
          <p:nvPr/>
        </p:nvSpPr>
        <p:spPr>
          <a:xfrm>
            <a:off x="985625" y="4003925"/>
            <a:ext cx="427800" cy="1722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14470b7281a_0_150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4470b7281a_0_150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14470b7281a_0_150"/>
          <p:cNvSpPr txBox="1"/>
          <p:nvPr/>
        </p:nvSpPr>
        <p:spPr>
          <a:xfrm>
            <a:off x="8740675" y="4125550"/>
            <a:ext cx="42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30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1" name="Google Shape;691;g14470b7281a_0_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1200" y="2038975"/>
            <a:ext cx="27622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6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7" name="Google Shape;697;p26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8" name="Google Shape;698;p26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26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6"/>
          <p:cNvSpPr txBox="1"/>
          <p:nvPr/>
        </p:nvSpPr>
        <p:spPr>
          <a:xfrm>
            <a:off x="8740675" y="4125550"/>
            <a:ext cx="4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31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47098e841e_0_15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Google Shape;707;g147098e841e_0_1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8" name="Google Shape;708;g147098e841e_0_15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g147098e841e_0_1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147098e841e_0_1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147098e841e_0_15"/>
          <p:cNvSpPr txBox="1"/>
          <p:nvPr/>
        </p:nvSpPr>
        <p:spPr>
          <a:xfrm>
            <a:off x="8740675" y="4125550"/>
            <a:ext cx="43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32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2" name="Google Shape;712;g147098e841e_0_15"/>
          <p:cNvSpPr txBox="1"/>
          <p:nvPr/>
        </p:nvSpPr>
        <p:spPr>
          <a:xfrm>
            <a:off x="1318275" y="2042325"/>
            <a:ext cx="615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have a client who wants to know which companies are active in biotechnology, and if they are connected …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446a45fa43_0_0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Google Shape;718;g1446a45fa43_0_0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19" name="Google Shape;719;g1446a45fa4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87" y="0"/>
            <a:ext cx="91728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g1446a45fa43_0_0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r>
              <a:rPr b="0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g1446a45fa43_0_0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1446a45fa43_0_0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1446a45fa43_0_0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33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446a45fa43_0_7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9" name="Google Shape;729;g1446a45fa43_0_7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30" name="Google Shape;730;g1446a45fa4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200" y="0"/>
            <a:ext cx="9187199" cy="51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g1446a45fa43_0_7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r>
              <a:rPr b="0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g1446a45fa43_0_7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1446a45fa43_0_7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1446a45fa43_0_7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34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46a45fa43_0_15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0" name="Google Shape;740;g1446a45fa43_0_1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41" name="Google Shape;741;g1446a45fa43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100" y="0"/>
            <a:ext cx="9183100" cy="51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g1446a45fa43_0_15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r>
              <a:rPr b="0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Tensorboard Embeddings Projector. Available from: https://projector.tensorflow.org/</a:t>
            </a:r>
            <a:r>
              <a:rPr b="0" i="1" lang="en-GB" sz="3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en-GB" sz="6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g1446a45fa43_0_1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1446a45fa43_0_1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1446a45fa43_0_15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35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Google Shape;751;p27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2" name="Google Shape;752;p27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3" name="Google Shape;753;p27"/>
          <p:cNvSpPr txBox="1"/>
          <p:nvPr/>
        </p:nvSpPr>
        <p:spPr>
          <a:xfrm>
            <a:off x="3395975" y="12381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Chevron Corps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27"/>
          <p:cNvSpPr txBox="1"/>
          <p:nvPr/>
        </p:nvSpPr>
        <p:spPr>
          <a:xfrm>
            <a:off x="456625" y="12381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Blackrock Inc.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27"/>
          <p:cNvSpPr/>
          <p:nvPr/>
        </p:nvSpPr>
        <p:spPr>
          <a:xfrm>
            <a:off x="1815950" y="1409875"/>
            <a:ext cx="1521000" cy="5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7"/>
          <p:cNvSpPr txBox="1"/>
          <p:nvPr/>
        </p:nvSpPr>
        <p:spPr>
          <a:xfrm>
            <a:off x="2204125" y="1153225"/>
            <a:ext cx="104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Invested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27"/>
          <p:cNvSpPr txBox="1"/>
          <p:nvPr/>
        </p:nvSpPr>
        <p:spPr>
          <a:xfrm>
            <a:off x="3527150" y="223057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Exxon Stock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27"/>
          <p:cNvSpPr/>
          <p:nvPr/>
        </p:nvSpPr>
        <p:spPr>
          <a:xfrm>
            <a:off x="4018575" y="1598950"/>
            <a:ext cx="42600" cy="7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7"/>
          <p:cNvSpPr txBox="1"/>
          <p:nvPr/>
        </p:nvSpPr>
        <p:spPr>
          <a:xfrm>
            <a:off x="4020275" y="1796950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Discuss merger 2021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27"/>
          <p:cNvSpPr txBox="1"/>
          <p:nvPr/>
        </p:nvSpPr>
        <p:spPr>
          <a:xfrm>
            <a:off x="3679550" y="32352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Mobil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27"/>
          <p:cNvSpPr/>
          <p:nvPr/>
        </p:nvSpPr>
        <p:spPr>
          <a:xfrm>
            <a:off x="4018575" y="2558000"/>
            <a:ext cx="42600" cy="7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7"/>
          <p:cNvSpPr txBox="1"/>
          <p:nvPr/>
        </p:nvSpPr>
        <p:spPr>
          <a:xfrm>
            <a:off x="4020275" y="2756000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Merger 1998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27"/>
          <p:cNvSpPr txBox="1"/>
          <p:nvPr/>
        </p:nvSpPr>
        <p:spPr>
          <a:xfrm>
            <a:off x="6307625" y="1225925"/>
            <a:ext cx="1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Goldman Sachs,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Wells Fargo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27"/>
          <p:cNvSpPr/>
          <p:nvPr/>
        </p:nvSpPr>
        <p:spPr>
          <a:xfrm>
            <a:off x="4803900" y="1428025"/>
            <a:ext cx="1422000" cy="5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7"/>
          <p:cNvSpPr txBox="1"/>
          <p:nvPr/>
        </p:nvSpPr>
        <p:spPr>
          <a:xfrm>
            <a:off x="5166650" y="1180400"/>
            <a:ext cx="104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Advisor to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27"/>
          <p:cNvSpPr txBox="1"/>
          <p:nvPr/>
        </p:nvSpPr>
        <p:spPr>
          <a:xfrm>
            <a:off x="799075" y="2224900"/>
            <a:ext cx="303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Noble Energy,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Texaco,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Renewable Energy Group (REN)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27"/>
          <p:cNvSpPr/>
          <p:nvPr/>
        </p:nvSpPr>
        <p:spPr>
          <a:xfrm rot="8322990">
            <a:off x="2288969" y="1978418"/>
            <a:ext cx="1309062" cy="750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7"/>
          <p:cNvSpPr txBox="1"/>
          <p:nvPr/>
        </p:nvSpPr>
        <p:spPr>
          <a:xfrm>
            <a:off x="2508275" y="1691900"/>
            <a:ext cx="58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owns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27"/>
          <p:cNvSpPr txBox="1"/>
          <p:nvPr/>
        </p:nvSpPr>
        <p:spPr>
          <a:xfrm>
            <a:off x="799075" y="3852600"/>
            <a:ext cx="28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Elliott Management Corps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27"/>
          <p:cNvSpPr/>
          <p:nvPr/>
        </p:nvSpPr>
        <p:spPr>
          <a:xfrm>
            <a:off x="1818275" y="2992700"/>
            <a:ext cx="42600" cy="96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7"/>
          <p:cNvSpPr txBox="1"/>
          <p:nvPr/>
        </p:nvSpPr>
        <p:spPr>
          <a:xfrm>
            <a:off x="1860875" y="3108050"/>
            <a:ext cx="179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Tried to purchase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Noble Energy ahead of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Chevron Corps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27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7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7"/>
          <p:cNvSpPr txBox="1"/>
          <p:nvPr/>
        </p:nvSpPr>
        <p:spPr>
          <a:xfrm>
            <a:off x="8740675" y="4125550"/>
            <a:ext cx="46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36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8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Google Shape;780;p28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1" name="Google Shape;781;p28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3395975" y="12381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Chevron Corps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456625" y="12381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Blackrock Inc.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28"/>
          <p:cNvSpPr/>
          <p:nvPr/>
        </p:nvSpPr>
        <p:spPr>
          <a:xfrm>
            <a:off x="1815950" y="1409875"/>
            <a:ext cx="1521000" cy="5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8"/>
          <p:cNvSpPr txBox="1"/>
          <p:nvPr/>
        </p:nvSpPr>
        <p:spPr>
          <a:xfrm>
            <a:off x="2204125" y="1153225"/>
            <a:ext cx="104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Invested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6" name="Google Shape;786;p28"/>
          <p:cNvSpPr txBox="1"/>
          <p:nvPr/>
        </p:nvSpPr>
        <p:spPr>
          <a:xfrm>
            <a:off x="3527150" y="223057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Exxon Stock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7" name="Google Shape;787;p28"/>
          <p:cNvSpPr/>
          <p:nvPr/>
        </p:nvSpPr>
        <p:spPr>
          <a:xfrm>
            <a:off x="4018575" y="1598950"/>
            <a:ext cx="42600" cy="7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8"/>
          <p:cNvSpPr txBox="1"/>
          <p:nvPr/>
        </p:nvSpPr>
        <p:spPr>
          <a:xfrm>
            <a:off x="4020275" y="1796950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Discuss merger 2021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28"/>
          <p:cNvSpPr txBox="1"/>
          <p:nvPr/>
        </p:nvSpPr>
        <p:spPr>
          <a:xfrm>
            <a:off x="3679550" y="32352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Mobil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28"/>
          <p:cNvSpPr/>
          <p:nvPr/>
        </p:nvSpPr>
        <p:spPr>
          <a:xfrm>
            <a:off x="4018575" y="2558000"/>
            <a:ext cx="42600" cy="7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8"/>
          <p:cNvSpPr txBox="1"/>
          <p:nvPr/>
        </p:nvSpPr>
        <p:spPr>
          <a:xfrm>
            <a:off x="4020275" y="2756000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Merger 1998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28"/>
          <p:cNvSpPr txBox="1"/>
          <p:nvPr/>
        </p:nvSpPr>
        <p:spPr>
          <a:xfrm>
            <a:off x="6307625" y="1225925"/>
            <a:ext cx="1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Goldman Sachs,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Wells Fargo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3" name="Google Shape;793;p28"/>
          <p:cNvSpPr/>
          <p:nvPr/>
        </p:nvSpPr>
        <p:spPr>
          <a:xfrm>
            <a:off x="4803900" y="1428025"/>
            <a:ext cx="1422000" cy="5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8"/>
          <p:cNvSpPr txBox="1"/>
          <p:nvPr/>
        </p:nvSpPr>
        <p:spPr>
          <a:xfrm>
            <a:off x="5166650" y="1180400"/>
            <a:ext cx="104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Advisor to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28"/>
          <p:cNvSpPr txBox="1"/>
          <p:nvPr/>
        </p:nvSpPr>
        <p:spPr>
          <a:xfrm>
            <a:off x="799075" y="2224900"/>
            <a:ext cx="303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Noble Energy,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Texaco,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Renewable Energy Group (REN)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28"/>
          <p:cNvSpPr/>
          <p:nvPr/>
        </p:nvSpPr>
        <p:spPr>
          <a:xfrm rot="8322990">
            <a:off x="2288969" y="1978418"/>
            <a:ext cx="1309062" cy="750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8"/>
          <p:cNvSpPr txBox="1"/>
          <p:nvPr/>
        </p:nvSpPr>
        <p:spPr>
          <a:xfrm>
            <a:off x="2508275" y="1691900"/>
            <a:ext cx="58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owns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28"/>
          <p:cNvSpPr txBox="1"/>
          <p:nvPr/>
        </p:nvSpPr>
        <p:spPr>
          <a:xfrm>
            <a:off x="799075" y="3852600"/>
            <a:ext cx="28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Elliott Management Corps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28"/>
          <p:cNvSpPr/>
          <p:nvPr/>
        </p:nvSpPr>
        <p:spPr>
          <a:xfrm>
            <a:off x="1818275" y="2992700"/>
            <a:ext cx="42600" cy="96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8"/>
          <p:cNvSpPr txBox="1"/>
          <p:nvPr/>
        </p:nvSpPr>
        <p:spPr>
          <a:xfrm>
            <a:off x="1860875" y="3108050"/>
            <a:ext cx="179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Tried to purchase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Noble Energy ahead of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Chevron Corps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28"/>
          <p:cNvSpPr txBox="1"/>
          <p:nvPr/>
        </p:nvSpPr>
        <p:spPr>
          <a:xfrm>
            <a:off x="6154175" y="2758825"/>
            <a:ext cx="25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Reliance Industries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28"/>
          <p:cNvSpPr/>
          <p:nvPr/>
        </p:nvSpPr>
        <p:spPr>
          <a:xfrm>
            <a:off x="6884475" y="3094075"/>
            <a:ext cx="42600" cy="7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8"/>
          <p:cNvSpPr txBox="1"/>
          <p:nvPr/>
        </p:nvSpPr>
        <p:spPr>
          <a:xfrm>
            <a:off x="6886175" y="3292075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Own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4" name="Google Shape;804;p28"/>
          <p:cNvSpPr txBox="1"/>
          <p:nvPr/>
        </p:nvSpPr>
        <p:spPr>
          <a:xfrm>
            <a:off x="6061150" y="3770113"/>
            <a:ext cx="25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Reliance Life Sciences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28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8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8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37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9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3" name="Google Shape;813;p29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4" name="Google Shape;814;p29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29"/>
          <p:cNvSpPr txBox="1"/>
          <p:nvPr/>
        </p:nvSpPr>
        <p:spPr>
          <a:xfrm>
            <a:off x="3395975" y="12381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Chevron Corps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29"/>
          <p:cNvSpPr txBox="1"/>
          <p:nvPr/>
        </p:nvSpPr>
        <p:spPr>
          <a:xfrm>
            <a:off x="456625" y="12381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Blackrock Inc.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29"/>
          <p:cNvSpPr/>
          <p:nvPr/>
        </p:nvSpPr>
        <p:spPr>
          <a:xfrm>
            <a:off x="1815950" y="1409875"/>
            <a:ext cx="1521000" cy="5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2204125" y="1153225"/>
            <a:ext cx="104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Invested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9" name="Google Shape;819;p29"/>
          <p:cNvSpPr txBox="1"/>
          <p:nvPr/>
        </p:nvSpPr>
        <p:spPr>
          <a:xfrm>
            <a:off x="3527150" y="223057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Exxon Stock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0" name="Google Shape;820;p29"/>
          <p:cNvSpPr/>
          <p:nvPr/>
        </p:nvSpPr>
        <p:spPr>
          <a:xfrm>
            <a:off x="4018575" y="1598950"/>
            <a:ext cx="42600" cy="7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9"/>
          <p:cNvSpPr txBox="1"/>
          <p:nvPr/>
        </p:nvSpPr>
        <p:spPr>
          <a:xfrm>
            <a:off x="4020275" y="1796950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Discuss merger 2021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2" name="Google Shape;822;p29"/>
          <p:cNvSpPr txBox="1"/>
          <p:nvPr/>
        </p:nvSpPr>
        <p:spPr>
          <a:xfrm>
            <a:off x="3679550" y="323522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Mobil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29"/>
          <p:cNvSpPr/>
          <p:nvPr/>
        </p:nvSpPr>
        <p:spPr>
          <a:xfrm>
            <a:off x="4018575" y="2558000"/>
            <a:ext cx="42600" cy="7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9"/>
          <p:cNvSpPr txBox="1"/>
          <p:nvPr/>
        </p:nvSpPr>
        <p:spPr>
          <a:xfrm>
            <a:off x="4020275" y="2756000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Merger 1998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29"/>
          <p:cNvSpPr txBox="1"/>
          <p:nvPr/>
        </p:nvSpPr>
        <p:spPr>
          <a:xfrm>
            <a:off x="6307625" y="1225925"/>
            <a:ext cx="1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Goldman Sachs,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Wells Fargo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29"/>
          <p:cNvSpPr/>
          <p:nvPr/>
        </p:nvSpPr>
        <p:spPr>
          <a:xfrm>
            <a:off x="4803900" y="1428025"/>
            <a:ext cx="1422000" cy="5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9"/>
          <p:cNvSpPr txBox="1"/>
          <p:nvPr/>
        </p:nvSpPr>
        <p:spPr>
          <a:xfrm>
            <a:off x="5166650" y="1180400"/>
            <a:ext cx="104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Advisor to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29"/>
          <p:cNvSpPr txBox="1"/>
          <p:nvPr/>
        </p:nvSpPr>
        <p:spPr>
          <a:xfrm>
            <a:off x="799075" y="2224900"/>
            <a:ext cx="303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Noble Energy,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Texaco,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Renewable Energy Group (REN)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29"/>
          <p:cNvSpPr/>
          <p:nvPr/>
        </p:nvSpPr>
        <p:spPr>
          <a:xfrm rot="8322990">
            <a:off x="2288969" y="1978418"/>
            <a:ext cx="1309062" cy="750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9"/>
          <p:cNvSpPr txBox="1"/>
          <p:nvPr/>
        </p:nvSpPr>
        <p:spPr>
          <a:xfrm>
            <a:off x="2508275" y="1691900"/>
            <a:ext cx="58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owns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29"/>
          <p:cNvSpPr txBox="1"/>
          <p:nvPr/>
        </p:nvSpPr>
        <p:spPr>
          <a:xfrm>
            <a:off x="799075" y="3852600"/>
            <a:ext cx="28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Elliott Management Corps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29"/>
          <p:cNvSpPr/>
          <p:nvPr/>
        </p:nvSpPr>
        <p:spPr>
          <a:xfrm>
            <a:off x="1818275" y="2992700"/>
            <a:ext cx="42600" cy="96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29"/>
          <p:cNvSpPr txBox="1"/>
          <p:nvPr/>
        </p:nvSpPr>
        <p:spPr>
          <a:xfrm>
            <a:off x="1860875" y="3108050"/>
            <a:ext cx="179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Tried to purchase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Noble Energy ahead of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Chevron Corps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4" name="Google Shape;834;p29"/>
          <p:cNvSpPr txBox="1"/>
          <p:nvPr/>
        </p:nvSpPr>
        <p:spPr>
          <a:xfrm>
            <a:off x="6154175" y="2758825"/>
            <a:ext cx="25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Reliance Industries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29"/>
          <p:cNvSpPr/>
          <p:nvPr/>
        </p:nvSpPr>
        <p:spPr>
          <a:xfrm>
            <a:off x="6884475" y="3094075"/>
            <a:ext cx="42600" cy="7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9"/>
          <p:cNvSpPr txBox="1"/>
          <p:nvPr/>
        </p:nvSpPr>
        <p:spPr>
          <a:xfrm>
            <a:off x="6886175" y="3292075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Own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29"/>
          <p:cNvSpPr txBox="1"/>
          <p:nvPr/>
        </p:nvSpPr>
        <p:spPr>
          <a:xfrm>
            <a:off x="6061150" y="3770113"/>
            <a:ext cx="25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Reliance Life Sciences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29"/>
          <p:cNvSpPr/>
          <p:nvPr/>
        </p:nvSpPr>
        <p:spPr>
          <a:xfrm rot="2152354">
            <a:off x="4992193" y="2127138"/>
            <a:ext cx="1951076" cy="1151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9"/>
          <p:cNvSpPr txBox="1"/>
          <p:nvPr/>
        </p:nvSpPr>
        <p:spPr>
          <a:xfrm>
            <a:off x="6130475" y="2007725"/>
            <a:ext cx="17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Takeover 2012</a:t>
            </a:r>
            <a:endParaRPr b="0" i="0" sz="1100" u="none" cap="none" strike="noStrike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29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9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9"/>
          <p:cNvSpPr txBox="1"/>
          <p:nvPr/>
        </p:nvSpPr>
        <p:spPr>
          <a:xfrm>
            <a:off x="8740675" y="4125550"/>
            <a:ext cx="46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38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0"/>
          <p:cNvSpPr/>
          <p:nvPr/>
        </p:nvSpPr>
        <p:spPr>
          <a:xfrm>
            <a:off x="2854475" y="1208325"/>
            <a:ext cx="3505800" cy="339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0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9" name="Google Shape;849;p30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0" name="Google Shape;850;p30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10.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Google 12.08.22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0"/>
          <p:cNvSpPr txBox="1"/>
          <p:nvPr/>
        </p:nvSpPr>
        <p:spPr>
          <a:xfrm>
            <a:off x="8058375" y="3657750"/>
            <a:ext cx="8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5844075" y="440462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 b="1" i="1" sz="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3" name="Google Shape;853;p30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0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0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39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6" name="Google Shape;8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725" y="1092287"/>
            <a:ext cx="3505751" cy="34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/>
        </p:nvSpPr>
        <p:spPr>
          <a:xfrm>
            <a:off x="342025" y="645863"/>
            <a:ext cx="4624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want to be able to identify </a:t>
            </a:r>
            <a:r>
              <a:rPr b="1" i="1" lang="en-GB" sz="1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events 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as quickly as possible when they happen.</a:t>
            </a:r>
            <a:endParaRPr b="0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4572000" y="2756475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 language, ICA’s often include the use of variations of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root verbs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such as “acquire”, “invest”, “hire”, and “merge”</a:t>
            </a:r>
            <a:endParaRPr b="0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4572000" y="2009225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 event is an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Interesting Commercial Action (ICA) 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692800" y="1439200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But, what is an event?</a:t>
            </a:r>
            <a:endParaRPr b="0" i="1" sz="13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4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Problem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1" name="Google Shape;2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25" y="1485925"/>
            <a:ext cx="3490722" cy="31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"/>
          <p:cNvSpPr txBox="1"/>
          <p:nvPr/>
        </p:nvSpPr>
        <p:spPr>
          <a:xfrm>
            <a:off x="4572000" y="3578425"/>
            <a:ext cx="3892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How can we exploit this to better understand what is happening in the real world, and to help us learn faster about emerging takeovers, products and markets?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8740675" y="4125550"/>
            <a:ext cx="2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47098e841e_0_25"/>
          <p:cNvSpPr/>
          <p:nvPr/>
        </p:nvSpPr>
        <p:spPr>
          <a:xfrm>
            <a:off x="2854475" y="1208325"/>
            <a:ext cx="3505800" cy="339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147098e841e_0_25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3" name="Google Shape;863;g147098e841e_0_2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64" name="Google Shape;864;g147098e841e_0_25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10.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Google 12.08.22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g147098e841e_0_25"/>
          <p:cNvSpPr txBox="1"/>
          <p:nvPr/>
        </p:nvSpPr>
        <p:spPr>
          <a:xfrm>
            <a:off x="8058375" y="3657750"/>
            <a:ext cx="8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g147098e841e_0_25"/>
          <p:cNvSpPr txBox="1"/>
          <p:nvPr/>
        </p:nvSpPr>
        <p:spPr>
          <a:xfrm>
            <a:off x="5844075" y="440462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 b="1" i="1" sz="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7" name="Google Shape;867;g147098e841e_0_2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147098e841e_0_2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147098e841e_0_25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40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0" name="Google Shape;870;g147098e841e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725" y="1092287"/>
            <a:ext cx="3505751" cy="34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g147098e841e_0_25"/>
          <p:cNvSpPr/>
          <p:nvPr/>
        </p:nvSpPr>
        <p:spPr>
          <a:xfrm>
            <a:off x="944275" y="3372150"/>
            <a:ext cx="1750200" cy="3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4672c01cb3_0_1"/>
          <p:cNvSpPr/>
          <p:nvPr/>
        </p:nvSpPr>
        <p:spPr>
          <a:xfrm>
            <a:off x="2854475" y="1208325"/>
            <a:ext cx="3505800" cy="339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14672c01cb3_0_1"/>
          <p:cNvSpPr txBox="1"/>
          <p:nvPr/>
        </p:nvSpPr>
        <p:spPr>
          <a:xfrm>
            <a:off x="264200" y="54477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Finding company connections (and other ICA’s)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8" name="Google Shape;878;g14672c01cb3_0_1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Use Case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9" name="Google Shape;879;g14672c01cb3_0_1"/>
          <p:cNvSpPr txBox="1"/>
          <p:nvPr/>
        </p:nvSpPr>
        <p:spPr>
          <a:xfrm>
            <a:off x="0" y="4857600"/>
            <a:ext cx="9144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Sources: 10. </a:t>
            </a:r>
            <a:r>
              <a:rPr b="0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Google 12.08.22</a:t>
            </a:r>
            <a:r>
              <a:rPr b="1" i="1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1" sz="3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g14672c01cb3_0_1"/>
          <p:cNvSpPr txBox="1"/>
          <p:nvPr/>
        </p:nvSpPr>
        <p:spPr>
          <a:xfrm>
            <a:off x="8058375" y="3657750"/>
            <a:ext cx="8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g14672c01cb3_0_1"/>
          <p:cNvSpPr txBox="1"/>
          <p:nvPr/>
        </p:nvSpPr>
        <p:spPr>
          <a:xfrm>
            <a:off x="5844075" y="4404625"/>
            <a:ext cx="4624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 b="1" i="1" sz="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2" name="Google Shape;882;g14672c01cb3_0_1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14672c01cb3_0_1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14672c01cb3_0_1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41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85" name="Google Shape;885;g14672c01cb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725" y="1092287"/>
            <a:ext cx="3505751" cy="34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g14672c01cb3_0_1"/>
          <p:cNvSpPr/>
          <p:nvPr/>
        </p:nvSpPr>
        <p:spPr>
          <a:xfrm>
            <a:off x="944275" y="4057950"/>
            <a:ext cx="1750200" cy="3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2" name="Google Shape;892;p35"/>
          <p:cNvSpPr txBox="1"/>
          <p:nvPr/>
        </p:nvSpPr>
        <p:spPr>
          <a:xfrm>
            <a:off x="4572000" y="2092000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Frequent ICA-active company’s</a:t>
            </a:r>
            <a:endParaRPr b="0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4572000" y="1663125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Company connections &amp; relationships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4" name="Google Shape;894;p35"/>
          <p:cNvSpPr txBox="1"/>
          <p:nvPr/>
        </p:nvSpPr>
        <p:spPr>
          <a:xfrm>
            <a:off x="4572000" y="2547000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Deep insights quickly</a:t>
            </a:r>
            <a:endParaRPr b="0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5" name="Google Shape;895;p35"/>
          <p:cNvSpPr txBox="1"/>
          <p:nvPr/>
        </p:nvSpPr>
        <p:spPr>
          <a:xfrm>
            <a:off x="4572000" y="2961150"/>
            <a:ext cx="38925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eorgia"/>
              <a:buChar char="●"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Recorded states for simple reporting</a:t>
            </a:r>
            <a:endParaRPr b="0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96" name="Google Shape;8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250" y="1087651"/>
            <a:ext cx="3458875" cy="31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5"/>
          <p:cNvSpPr txBox="1"/>
          <p:nvPr/>
        </p:nvSpPr>
        <p:spPr>
          <a:xfrm>
            <a:off x="264200" y="544775"/>
            <a:ext cx="5070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By using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SRL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Embeddings Projector</a:t>
            </a:r>
            <a:r>
              <a:rPr b="0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analyse the nearest neighbours of annotations, it is possible to find:</a:t>
            </a:r>
            <a:endParaRPr b="1" i="1" sz="13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8" name="Google Shape;898;p3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5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42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6"/>
          <p:cNvSpPr txBox="1"/>
          <p:nvPr/>
        </p:nvSpPr>
        <p:spPr>
          <a:xfrm>
            <a:off x="356175" y="1025875"/>
            <a:ext cx="75111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 to Luis for his guidance and supervision throughout this project.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 to everyone else for your help.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 for listening.	</a:t>
            </a:r>
            <a:endParaRPr b="1" i="1" sz="1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6" name="Google Shape;906;p36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The 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7" name="Google Shape;907;p36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6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6"/>
          <p:cNvSpPr txBox="1"/>
          <p:nvPr/>
        </p:nvSpPr>
        <p:spPr>
          <a:xfrm>
            <a:off x="8740675" y="4125550"/>
            <a:ext cx="4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43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D39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492" y="646672"/>
            <a:ext cx="1492095" cy="2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7"/>
          <p:cNvSpPr txBox="1"/>
          <p:nvPr/>
        </p:nvSpPr>
        <p:spPr>
          <a:xfrm>
            <a:off x="915184" y="4585493"/>
            <a:ext cx="1938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AMPLYFI.COM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7"/>
          <p:cNvSpPr txBox="1"/>
          <p:nvPr/>
        </p:nvSpPr>
        <p:spPr>
          <a:xfrm>
            <a:off x="886975" y="2765825"/>
            <a:ext cx="2416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Lou Pemberton-Roberts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Intern - Machine Learning</a:t>
            </a:r>
            <a:endParaRPr b="0" i="1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lou.pemberton@amplyfi.com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7" name="Google Shape;91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504" y="1097625"/>
            <a:ext cx="1662249" cy="16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3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1500" y="3530950"/>
            <a:ext cx="476500" cy="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 txBox="1"/>
          <p:nvPr/>
        </p:nvSpPr>
        <p:spPr>
          <a:xfrm>
            <a:off x="349100" y="645875"/>
            <a:ext cx="67785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 we can isolate these verbs and capture their context in a sentence, it is possible to identify ICA’s when a certain entity is repeated through analysis.</a:t>
            </a:r>
            <a:endParaRPr b="0" i="1" sz="15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5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Solution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 txBox="1"/>
          <p:nvPr/>
        </p:nvSpPr>
        <p:spPr>
          <a:xfrm>
            <a:off x="8740675" y="4125550"/>
            <a:ext cx="2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24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/>
        </p:nvSpPr>
        <p:spPr>
          <a:xfrm>
            <a:off x="342025" y="792400"/>
            <a:ext cx="67785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 we can isolate these verbs and capture their context in a sentence, it is possible to identify ICA’s when a certain entity is repeated throughout analysis.</a:t>
            </a:r>
            <a:endParaRPr b="0" i="1" sz="15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0" name="Google Shape;260;p6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Solution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403275" y="1139075"/>
            <a:ext cx="827700" cy="29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403275" y="1421350"/>
            <a:ext cx="9480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2076775" y="1421350"/>
            <a:ext cx="25290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1861275" y="845025"/>
            <a:ext cx="13578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3931000" y="845025"/>
            <a:ext cx="27123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5409125" y="1387425"/>
            <a:ext cx="14988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8740675" y="4125550"/>
            <a:ext cx="2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24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/>
          <p:nvPr/>
        </p:nvSpPr>
        <p:spPr>
          <a:xfrm>
            <a:off x="342025" y="792400"/>
            <a:ext cx="67785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 we can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isolated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these verbs and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capture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their context in a sentence, it is possible to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identify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ICA’s when a certain entity is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repeated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throughout analysis.</a:t>
            </a:r>
            <a:endParaRPr b="0" i="1" sz="15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7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Solution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403275" y="1139075"/>
            <a:ext cx="827700" cy="29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403275" y="1421350"/>
            <a:ext cx="1131900" cy="6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2497475" y="1421350"/>
            <a:ext cx="2497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2207675" y="845025"/>
            <a:ext cx="13659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4506750" y="845025"/>
            <a:ext cx="2497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6126925" y="1387425"/>
            <a:ext cx="7812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4973700" y="845025"/>
            <a:ext cx="1669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101475" y="1051675"/>
            <a:ext cx="121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soldiers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2131475" y="1051675"/>
            <a:ext cx="166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rebels after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7"/>
          <p:cNvSpPr/>
          <p:nvPr/>
        </p:nvSpPr>
        <p:spPr>
          <a:xfrm>
            <a:off x="1365575" y="1771850"/>
            <a:ext cx="1131900" cy="6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301650" y="1387425"/>
            <a:ext cx="16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 they could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2434975" y="1387425"/>
            <a:ext cx="29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men and prevent it being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5999725" y="1387425"/>
            <a:ext cx="29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ever again.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8740675" y="4125550"/>
            <a:ext cx="2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24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/>
          <p:nvPr/>
        </p:nvSpPr>
        <p:spPr>
          <a:xfrm>
            <a:off x="342025" y="792400"/>
            <a:ext cx="67785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 we can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isolated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these verbs and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capture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their context in a sentence, it is possible to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identify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ICA’s when a certain entity is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repeated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throughout analysis.</a:t>
            </a:r>
            <a:endParaRPr b="0" i="1" sz="15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8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Solution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03275" y="1139075"/>
            <a:ext cx="827700" cy="29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403275" y="1421350"/>
            <a:ext cx="1131900" cy="6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2497475" y="1421350"/>
            <a:ext cx="2497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2207675" y="845025"/>
            <a:ext cx="13659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4506750" y="845025"/>
            <a:ext cx="2497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6126925" y="1387425"/>
            <a:ext cx="7812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4973700" y="845025"/>
            <a:ext cx="1669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8"/>
          <p:cNvSpPr txBox="1"/>
          <p:nvPr/>
        </p:nvSpPr>
        <p:spPr>
          <a:xfrm>
            <a:off x="101475" y="1051675"/>
            <a:ext cx="121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soldiers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8"/>
          <p:cNvSpPr txBox="1"/>
          <p:nvPr/>
        </p:nvSpPr>
        <p:spPr>
          <a:xfrm>
            <a:off x="2131475" y="1051675"/>
            <a:ext cx="166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rebels after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1365575" y="1771850"/>
            <a:ext cx="1131900" cy="6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301650" y="1387425"/>
            <a:ext cx="16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 they could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2434975" y="1387425"/>
            <a:ext cx="29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men and prevent it being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5999725" y="1387425"/>
            <a:ext cx="29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ever again.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1318275" y="2728125"/>
            <a:ext cx="6155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can then learn the different contexts in which these verbs are used in different sentences and which tokens accompany them either side in a triple most frequently.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3353525" y="3105900"/>
            <a:ext cx="40470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3141275" y="3339375"/>
            <a:ext cx="495300" cy="33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 txBox="1"/>
          <p:nvPr/>
        </p:nvSpPr>
        <p:spPr>
          <a:xfrm>
            <a:off x="8740675" y="4125550"/>
            <a:ext cx="2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24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/>
          <p:nvPr/>
        </p:nvSpPr>
        <p:spPr>
          <a:xfrm>
            <a:off x="342025" y="792400"/>
            <a:ext cx="67785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 we can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isolated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these verbs and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capture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their context in a sentence, it is possible to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identify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ICA’s when a certain entity is </a:t>
            </a:r>
            <a:r>
              <a:rPr b="0" i="1" lang="en-GB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repeated </a:t>
            </a: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throughout analysis.</a:t>
            </a:r>
            <a:endParaRPr b="0" i="1" sz="15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9"/>
          <p:cNvSpPr txBox="1"/>
          <p:nvPr>
            <p:ph type="title"/>
          </p:nvPr>
        </p:nvSpPr>
        <p:spPr>
          <a:xfrm>
            <a:off x="301650" y="103475"/>
            <a:ext cx="8540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chemeClr val="accent1"/>
                </a:solidFill>
              </a:rPr>
              <a:t>Solution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403275" y="1139075"/>
            <a:ext cx="827700" cy="29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403275" y="1421350"/>
            <a:ext cx="1131900" cy="6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2497475" y="1421350"/>
            <a:ext cx="2497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2207675" y="845025"/>
            <a:ext cx="13659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4506750" y="845025"/>
            <a:ext cx="2497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6126925" y="1387425"/>
            <a:ext cx="7812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4973700" y="845025"/>
            <a:ext cx="1669500" cy="54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101475" y="1051675"/>
            <a:ext cx="121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soldiers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2131475" y="1051675"/>
            <a:ext cx="166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rebels after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1365575" y="1771850"/>
            <a:ext cx="1131900" cy="6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 txBox="1"/>
          <p:nvPr/>
        </p:nvSpPr>
        <p:spPr>
          <a:xfrm>
            <a:off x="301650" y="1387425"/>
            <a:ext cx="16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 they could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2434975" y="1387425"/>
            <a:ext cx="29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men and prevent it being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9"/>
          <p:cNvSpPr txBox="1"/>
          <p:nvPr/>
        </p:nvSpPr>
        <p:spPr>
          <a:xfrm>
            <a:off x="5999725" y="1387425"/>
            <a:ext cx="29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ever again.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1318275" y="2728125"/>
            <a:ext cx="6155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GB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 can then learn the different contexts in which these verbs are used in different sentences and which tokens accompany them either side, in any order, most frequently.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8675076" y="4262950"/>
            <a:ext cx="468900" cy="2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8648700" y="4216675"/>
            <a:ext cx="495300" cy="2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9"/>
          <p:cNvSpPr txBox="1"/>
          <p:nvPr/>
        </p:nvSpPr>
        <p:spPr>
          <a:xfrm>
            <a:off x="8740675" y="4125550"/>
            <a:ext cx="22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endParaRPr b="0" i="0" sz="13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24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PLYFI 2021">
  <a:themeElements>
    <a:clrScheme name="Simple Light">
      <a:dk1>
        <a:srgbClr val="232E3A"/>
      </a:dk1>
      <a:lt1>
        <a:srgbClr val="FFFFFF"/>
      </a:lt1>
      <a:dk2>
        <a:srgbClr val="3024FB"/>
      </a:dk2>
      <a:lt2>
        <a:srgbClr val="F5F5F5"/>
      </a:lt2>
      <a:accent1>
        <a:srgbClr val="2AE47A"/>
      </a:accent1>
      <a:accent2>
        <a:srgbClr val="FDAF44"/>
      </a:accent2>
      <a:accent3>
        <a:srgbClr val="FB0F49"/>
      </a:accent3>
      <a:accent4>
        <a:srgbClr val="3024FB"/>
      </a:accent4>
      <a:accent5>
        <a:srgbClr val="596975"/>
      </a:accent5>
      <a:accent6>
        <a:srgbClr val="ACA7FD"/>
      </a:accent6>
      <a:hlink>
        <a:srgbClr val="3024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