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06"/>
    <p:restoredTop sz="94673"/>
  </p:normalViewPr>
  <p:slideViewPr>
    <p:cSldViewPr snapToGrid="0" snapToObjects="1">
      <p:cViewPr varScale="1">
        <p:scale>
          <a:sx n="70" d="100"/>
          <a:sy n="70" d="100"/>
        </p:scale>
        <p:origin x="184"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2E34A1F-0387-6A4F-AB32-EB671C7341ED}" type="datetimeFigureOut">
              <a:rPr lang="en-US" smtClean="0"/>
              <a:t>1/31/21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B166F1-5AA5-E243-8F54-9B3C15D570D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4A1F-0387-6A4F-AB32-EB671C7341E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4A1F-0387-6A4F-AB32-EB671C7341E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4A1F-0387-6A4F-AB32-EB671C7341E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2E34A1F-0387-6A4F-AB32-EB671C7341ED}" type="datetimeFigureOut">
              <a:rPr lang="en-US" smtClean="0"/>
              <a:t>1/31/21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B166F1-5AA5-E243-8F54-9B3C15D570D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E34A1F-0387-6A4F-AB32-EB671C7341ED}"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E34A1F-0387-6A4F-AB32-EB671C7341ED}" type="datetimeFigureOut">
              <a:rPr lang="en-US" smtClean="0"/>
              <a:t>1/31/21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E34A1F-0387-6A4F-AB32-EB671C7341ED}" type="datetimeFigureOut">
              <a:rPr lang="en-US" smtClean="0"/>
              <a:t>1/31/21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34A1F-0387-6A4F-AB32-EB671C7341ED}" type="datetimeFigureOut">
              <a:rPr lang="en-US" smtClean="0"/>
              <a:t>1/31/21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166F1-5AA5-E243-8F54-9B3C15D570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E34A1F-0387-6A4F-AB32-EB671C7341ED}" type="datetimeFigureOut">
              <a:rPr lang="en-US" smtClean="0"/>
              <a:t>1/31/21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B166F1-5AA5-E243-8F54-9B3C15D570D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E34A1F-0387-6A4F-AB32-EB671C7341ED}" type="datetimeFigureOut">
              <a:rPr lang="en-US" smtClean="0"/>
              <a:t>1/31/21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B166F1-5AA5-E243-8F54-9B3C15D570D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2E34A1F-0387-6A4F-AB32-EB671C7341ED}" type="datetimeFigureOut">
              <a:rPr lang="en-US" smtClean="0"/>
              <a:t>1/31/21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B166F1-5AA5-E243-8F54-9B3C15D570D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6287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Suburb Selection in Downtown Toronto</a:t>
            </a:r>
          </a:p>
        </p:txBody>
      </p:sp>
      <p:sp>
        <p:nvSpPr>
          <p:cNvPr id="3" name="Subtitle 2"/>
          <p:cNvSpPr>
            <a:spLocks noGrp="1"/>
          </p:cNvSpPr>
          <p:nvPr>
            <p:ph type="subTitle" idx="1"/>
          </p:nvPr>
        </p:nvSpPr>
        <p:spPr>
          <a:xfrm>
            <a:off x="1524000" y="4206240"/>
            <a:ext cx="9144000" cy="1051560"/>
          </a:xfrm>
        </p:spPr>
        <p:txBody>
          <a:bodyPr/>
          <a:lstStyle/>
          <a:p>
            <a:r>
              <a:rPr lang="en-US" dirty="0" smtClean="0"/>
              <a:t>Coursera </a:t>
            </a:r>
            <a:r>
              <a:rPr lang="en-US" smtClean="0"/>
              <a:t>Capstone Project</a:t>
            </a:r>
            <a:endParaRPr lang="en-US" dirty="0"/>
          </a:p>
        </p:txBody>
      </p:sp>
    </p:spTree>
    <p:extLst>
      <p:ext uri="{BB962C8B-B14F-4D97-AF65-F5344CB8AC3E}">
        <p14:creationId xmlns:p14="http://schemas.microsoft.com/office/powerpoint/2010/main" val="93001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 and Background</a:t>
            </a:r>
            <a:r>
              <a:rPr lang="en-GB" dirty="0"/>
              <a:t/>
            </a:r>
            <a:br>
              <a:rPr lang="en-GB" dirty="0"/>
            </a:br>
            <a:endParaRPr lang="en-US" dirty="0"/>
          </a:p>
        </p:txBody>
      </p:sp>
      <p:sp>
        <p:nvSpPr>
          <p:cNvPr id="3" name="Content Placeholder 2"/>
          <p:cNvSpPr>
            <a:spLocks noGrp="1"/>
          </p:cNvSpPr>
          <p:nvPr>
            <p:ph idx="1"/>
          </p:nvPr>
        </p:nvSpPr>
        <p:spPr>
          <a:xfrm>
            <a:off x="1371600" y="1700784"/>
            <a:ext cx="9601200" cy="4166616"/>
          </a:xfrm>
        </p:spPr>
        <p:txBody>
          <a:bodyPr/>
          <a:lstStyle/>
          <a:p>
            <a:r>
              <a:rPr lang="en-GB" dirty="0"/>
              <a:t>Downtown Toronto is the main central business district of Toronto, Ontario, Canada. There are approximately 600 retail stores, 150 bars and restaurants and 7 hotels. In recent years the area has been experiencing artistic changes including opening live theatres and a movie complex. Lots of people are migrating to Canada especially in recent years.</a:t>
            </a:r>
          </a:p>
          <a:p>
            <a:r>
              <a:rPr lang="en-GB" dirty="0"/>
              <a:t>The purpose of this project is to help people make better decisions when choosing a neighbourhood to stay in Downtown Toronto. This includes facilities such as shopping centres, supermarkets, cafes </a:t>
            </a:r>
            <a:r>
              <a:rPr lang="en-GB" dirty="0" err="1"/>
              <a:t>etc</a:t>
            </a:r>
            <a:r>
              <a:rPr lang="en-GB" dirty="0"/>
              <a:t> as well as public transport, school ratings if they have kids.</a:t>
            </a:r>
          </a:p>
          <a:p>
            <a:r>
              <a:rPr lang="en-GB" dirty="0"/>
              <a:t>This project aims to select top 5 suburbs for students based on the factors mentioned above.</a:t>
            </a:r>
          </a:p>
          <a:p>
            <a:endParaRPr lang="en-US" dirty="0"/>
          </a:p>
        </p:txBody>
      </p:sp>
    </p:spTree>
    <p:extLst>
      <p:ext uri="{BB962C8B-B14F-4D97-AF65-F5344CB8AC3E}">
        <p14:creationId xmlns:p14="http://schemas.microsoft.com/office/powerpoint/2010/main" val="88701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a:t>
            </a:r>
            <a:r>
              <a:rPr lang="en-GB" dirty="0"/>
              <a:t/>
            </a:r>
            <a:br>
              <a:rPr lang="en-GB" dirty="0"/>
            </a:br>
            <a:endParaRPr lang="en-US" dirty="0"/>
          </a:p>
        </p:txBody>
      </p:sp>
      <p:sp>
        <p:nvSpPr>
          <p:cNvPr id="3" name="Content Placeholder 2"/>
          <p:cNvSpPr>
            <a:spLocks noGrp="1"/>
          </p:cNvSpPr>
          <p:nvPr>
            <p:ph idx="1"/>
          </p:nvPr>
        </p:nvSpPr>
        <p:spPr>
          <a:xfrm>
            <a:off x="1371600" y="1444752"/>
            <a:ext cx="9601200" cy="4422648"/>
          </a:xfrm>
        </p:spPr>
        <p:txBody>
          <a:bodyPr>
            <a:normAutofit fontScale="92500" lnSpcReduction="20000"/>
          </a:bodyPr>
          <a:lstStyle/>
          <a:p>
            <a:r>
              <a:rPr lang="en-GB" dirty="0"/>
              <a:t>1. Toronto neighbourhood data from </a:t>
            </a:r>
            <a:r>
              <a:rPr lang="en-GB" dirty="0" err="1"/>
              <a:t>wikipedia</a:t>
            </a:r>
            <a:r>
              <a:rPr lang="en-GB" dirty="0"/>
              <a:t> </a:t>
            </a:r>
            <a:endParaRPr lang="en-GB" dirty="0" smtClean="0"/>
          </a:p>
          <a:p>
            <a:r>
              <a:rPr lang="en-GB" dirty="0" smtClean="0"/>
              <a:t> </a:t>
            </a:r>
            <a:r>
              <a:rPr lang="en-GB" dirty="0"/>
              <a:t>  - including postal code, borough and neighbourhood.</a:t>
            </a:r>
          </a:p>
          <a:p>
            <a:r>
              <a:rPr lang="en-GB" dirty="0"/>
              <a:t>   - https://</a:t>
            </a:r>
            <a:r>
              <a:rPr lang="en-GB" dirty="0" err="1"/>
              <a:t>en.wikipedia.org</a:t>
            </a:r>
            <a:r>
              <a:rPr lang="en-GB" dirty="0"/>
              <a:t>/wiki/</a:t>
            </a:r>
            <a:r>
              <a:rPr lang="en-GB" dirty="0" err="1"/>
              <a:t>List_of_postal_codes_of_Canada:_M</a:t>
            </a:r>
            <a:endParaRPr lang="en-GB" dirty="0"/>
          </a:p>
          <a:p>
            <a:endParaRPr lang="en-GB" dirty="0"/>
          </a:p>
          <a:p>
            <a:r>
              <a:rPr lang="en-GB" dirty="0"/>
              <a:t>2. Geospatial data</a:t>
            </a:r>
          </a:p>
          <a:p>
            <a:r>
              <a:rPr lang="en-GB" dirty="0"/>
              <a:t>   - </a:t>
            </a:r>
            <a:r>
              <a:rPr lang="en-GB" dirty="0" err="1"/>
              <a:t>Longtitude</a:t>
            </a:r>
            <a:r>
              <a:rPr lang="en-GB" dirty="0"/>
              <a:t> and Latitude data for each neighbourhood based on its postal code</a:t>
            </a:r>
          </a:p>
          <a:p>
            <a:r>
              <a:rPr lang="en-GB" dirty="0"/>
              <a:t>   - http://</a:t>
            </a:r>
            <a:r>
              <a:rPr lang="en-GB" dirty="0" err="1"/>
              <a:t>cocl.us</a:t>
            </a:r>
            <a:r>
              <a:rPr lang="en-GB" dirty="0"/>
              <a:t>/</a:t>
            </a:r>
            <a:r>
              <a:rPr lang="en-GB" dirty="0" err="1"/>
              <a:t>Geospatial_data</a:t>
            </a:r>
            <a:endParaRPr lang="en-GB" dirty="0"/>
          </a:p>
          <a:p>
            <a:endParaRPr lang="en-GB" dirty="0"/>
          </a:p>
          <a:p>
            <a:r>
              <a:rPr lang="en-GB" dirty="0"/>
              <a:t>3. Foursquare API data</a:t>
            </a:r>
          </a:p>
          <a:p>
            <a:r>
              <a:rPr lang="en-GB" dirty="0"/>
              <a:t>   - Foursquare location information is needed which includes different venues and events.</a:t>
            </a:r>
          </a:p>
          <a:p>
            <a:r>
              <a:rPr lang="en-GB" dirty="0"/>
              <a:t>   - selected radius is 200 meters, top 20 venues</a:t>
            </a:r>
          </a:p>
          <a:p>
            <a:endParaRPr lang="en-US" dirty="0"/>
          </a:p>
        </p:txBody>
      </p:sp>
    </p:spTree>
    <p:extLst>
      <p:ext uri="{BB962C8B-B14F-4D97-AF65-F5344CB8AC3E}">
        <p14:creationId xmlns:p14="http://schemas.microsoft.com/office/powerpoint/2010/main" val="23174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Methodology</a:t>
            </a:r>
          </a:p>
        </p:txBody>
      </p:sp>
      <p:sp>
        <p:nvSpPr>
          <p:cNvPr id="3" name="Content Placeholder 2"/>
          <p:cNvSpPr>
            <a:spLocks noGrp="1"/>
          </p:cNvSpPr>
          <p:nvPr>
            <p:ph idx="1"/>
          </p:nvPr>
        </p:nvSpPr>
        <p:spPr/>
        <p:txBody>
          <a:bodyPr/>
          <a:lstStyle/>
          <a:p>
            <a:r>
              <a:rPr lang="en-GB" dirty="0"/>
              <a:t>The first step is to prepare and clean the neighbourhood data from the Wikipedia page. Canada postal codes, borough and neighbourhood are detailed on the website. Those with Borough as “Not assigned” has been removed.</a:t>
            </a:r>
            <a:endParaRPr lang="en-GB" b="1" dirty="0"/>
          </a:p>
          <a:p>
            <a:r>
              <a:rPr lang="en-GB" dirty="0"/>
              <a:t>Geocodes detailing each postal code’s respective latitude and longitude have been extracted from the csv file. The neighbourhood data from the Wikipedia page and geocoding data have been combined.</a:t>
            </a:r>
            <a:endParaRPr lang="en-GB" b="1" dirty="0"/>
          </a:p>
          <a:p>
            <a:r>
              <a:rPr lang="en-GB" dirty="0"/>
              <a:t>Based on Downtown Toronto’s coordinates, a map of Downtown was created.</a:t>
            </a:r>
            <a:endParaRPr lang="en-GB" b="1" dirty="0"/>
          </a:p>
        </p:txBody>
      </p:sp>
    </p:spTree>
    <p:extLst>
      <p:ext uri="{BB962C8B-B14F-4D97-AF65-F5344CB8AC3E}">
        <p14:creationId xmlns:p14="http://schemas.microsoft.com/office/powerpoint/2010/main" val="185598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Methodology</a:t>
            </a:r>
            <a:endParaRPr lang="en-US" dirty="0"/>
          </a:p>
        </p:txBody>
      </p:sp>
      <p:sp>
        <p:nvSpPr>
          <p:cNvPr id="3" name="Content Placeholder 2"/>
          <p:cNvSpPr>
            <a:spLocks noGrp="1"/>
          </p:cNvSpPr>
          <p:nvPr>
            <p:ph idx="1"/>
          </p:nvPr>
        </p:nvSpPr>
        <p:spPr/>
        <p:txBody>
          <a:bodyPr/>
          <a:lstStyle/>
          <a:p>
            <a:r>
              <a:rPr lang="en-GB" dirty="0"/>
              <a:t>Using Foursquare, we were able to extract venues around the same neighbourhood, within a set radius. Detailed summary table for venues are obtained. We have mainly focused on venue name and its coordinates. Top 5 venues from each borough is shown.</a:t>
            </a:r>
            <a:endParaRPr lang="en-GB" b="1" dirty="0"/>
          </a:p>
          <a:p>
            <a:r>
              <a:rPr lang="en-GB" dirty="0"/>
              <a:t>We then determined the most common venues within each neighbourhood. Note the most common venues in each neighbourhood is quite different.</a:t>
            </a:r>
            <a:endParaRPr lang="en-GB" b="1" dirty="0"/>
          </a:p>
          <a:p>
            <a:endParaRPr lang="en-US" dirty="0"/>
          </a:p>
        </p:txBody>
      </p:sp>
    </p:spTree>
    <p:extLst>
      <p:ext uri="{BB962C8B-B14F-4D97-AF65-F5344CB8AC3E}">
        <p14:creationId xmlns:p14="http://schemas.microsoft.com/office/powerpoint/2010/main" val="125827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Results</a:t>
            </a:r>
          </a:p>
        </p:txBody>
      </p:sp>
      <p:sp>
        <p:nvSpPr>
          <p:cNvPr id="3" name="Content Placeholder 2"/>
          <p:cNvSpPr>
            <a:spLocks noGrp="1"/>
          </p:cNvSpPr>
          <p:nvPr>
            <p:ph idx="1"/>
          </p:nvPr>
        </p:nvSpPr>
        <p:spPr>
          <a:xfrm>
            <a:off x="1371600" y="1591056"/>
            <a:ext cx="9601200" cy="4276344"/>
          </a:xfrm>
        </p:spPr>
        <p:txBody>
          <a:bodyPr/>
          <a:lstStyle/>
          <a:p>
            <a:r>
              <a:rPr lang="en-GB" dirty="0"/>
              <a:t>After combining neighbourhood data and geocodes, a map of Downtown Toronto is included as below.</a:t>
            </a:r>
            <a:endParaRPr lang="en-GB"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89734" y="2425065"/>
            <a:ext cx="7649210" cy="4158615"/>
          </a:xfrm>
          <a:prstGeom prst="rect">
            <a:avLst/>
          </a:prstGeom>
        </p:spPr>
      </p:pic>
    </p:spTree>
    <p:extLst>
      <p:ext uri="{BB962C8B-B14F-4D97-AF65-F5344CB8AC3E}">
        <p14:creationId xmlns:p14="http://schemas.microsoft.com/office/powerpoint/2010/main" val="153828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78992"/>
            <a:ext cx="9601200" cy="3581400"/>
          </a:xfrm>
        </p:spPr>
        <p:txBody>
          <a:bodyPr/>
          <a:lstStyle/>
          <a:p>
            <a:r>
              <a:rPr lang="en-GB" dirty="0"/>
              <a:t>Top 5 most common venues for Central Bay Street and CN Tower is shown in the table below. More detailed results can be found in the notebook. We noticed for some neighbourhood e.g. Central Bay Street, it focuses more on lifestyle and entertainment. Most common venues includes coffee shops, cafes, restaurants, pizza place, as well as movie theatre and gallery. However CN Tower is more industrial which has more rental cars, harbour and airport related venues. On the other hand, Christie has more grocery stores, parks but also nightclub and gym.</a:t>
            </a:r>
            <a:endParaRPr lang="en-GB" b="1" dirty="0"/>
          </a:p>
          <a:p>
            <a:endParaRPr lang="en-US" dirty="0"/>
          </a:p>
        </p:txBody>
      </p:sp>
      <p:sp>
        <p:nvSpPr>
          <p:cNvPr id="4" name="Rectangle 5"/>
          <p:cNvSpPr>
            <a:spLocks noChangeArrowheads="1"/>
          </p:cNvSpPr>
          <p:nvPr/>
        </p:nvSpPr>
        <p:spPr bwMode="auto">
          <a:xfrm>
            <a:off x="2468880" y="28529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11743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charset="0"/>
              <a:ea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
        <p:nvSpPr>
          <p:cNvPr id="5" name="Rectangle 6"/>
          <p:cNvSpPr>
            <a:spLocks noChangeArrowheads="1"/>
          </p:cNvSpPr>
          <p:nvPr/>
        </p:nvSpPr>
        <p:spPr bwMode="auto">
          <a:xfrm>
            <a:off x="2468880" y="38943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11743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charset="0"/>
              <a:ea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
        <p:nvSpPr>
          <p:cNvPr id="6" name="Rectangle 7"/>
          <p:cNvSpPr>
            <a:spLocks noChangeArrowheads="1"/>
          </p:cNvSpPr>
          <p:nvPr/>
        </p:nvSpPr>
        <p:spPr bwMode="auto">
          <a:xfrm>
            <a:off x="2468880" y="4376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11743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charset="0"/>
              <a:ea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
        <p:nvSpPr>
          <p:cNvPr id="7" name="Rectangle 8"/>
          <p:cNvSpPr>
            <a:spLocks noChangeArrowheads="1"/>
          </p:cNvSpPr>
          <p:nvPr/>
        </p:nvSpPr>
        <p:spPr bwMode="auto">
          <a:xfrm>
            <a:off x="2468880" y="51643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11743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charset="0"/>
              <a:ea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grpSp>
        <p:nvGrpSpPr>
          <p:cNvPr id="9" name="Group 8"/>
          <p:cNvGrpSpPr/>
          <p:nvPr/>
        </p:nvGrpSpPr>
        <p:grpSpPr>
          <a:xfrm>
            <a:off x="2468880" y="3310128"/>
            <a:ext cx="7242048" cy="3124200"/>
            <a:chOff x="2468880" y="3310128"/>
            <a:chExt cx="5727700" cy="2260600"/>
          </a:xfrm>
        </p:grpSpPr>
        <p:pic>
          <p:nvPicPr>
            <p:cNvPr id="10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80" y="3310128"/>
              <a:ext cx="5727700" cy="584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880" y="3894328"/>
              <a:ext cx="57277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880" y="4376928"/>
              <a:ext cx="57277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880" y="5164328"/>
              <a:ext cx="5727700" cy="4064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9"/>
          <p:cNvSpPr>
            <a:spLocks noChangeArrowheads="1"/>
          </p:cNvSpPr>
          <p:nvPr/>
        </p:nvSpPr>
        <p:spPr bwMode="auto">
          <a:xfrm>
            <a:off x="2468880" y="55707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11743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charset="0"/>
              <a:ea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404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Discussion</a:t>
            </a:r>
            <a:br>
              <a:rPr lang="en-GB" b="1" dirty="0"/>
            </a:br>
            <a:endParaRPr lang="en-US" dirty="0"/>
          </a:p>
        </p:txBody>
      </p:sp>
      <p:sp>
        <p:nvSpPr>
          <p:cNvPr id="3" name="Content Placeholder 2"/>
          <p:cNvSpPr>
            <a:spLocks noGrp="1"/>
          </p:cNvSpPr>
          <p:nvPr>
            <p:ph idx="1"/>
          </p:nvPr>
        </p:nvSpPr>
        <p:spPr/>
        <p:txBody>
          <a:bodyPr/>
          <a:lstStyle/>
          <a:p>
            <a:r>
              <a:rPr lang="en-GB" dirty="0"/>
              <a:t>Each neighbourhood focuses on different factors. Some pays more attention to people’s lifestyle and some would be more industrial. For people who wants to live a more balanced lifestyle and the focus is on enjoying life, then Central Bay Street would be a better option. If people’s career requires lots of travelling then it might be a better idea to stay closer to the airport. However for families especially with teenagers, they might prefer Christie as it covers both grocery shopping and exercising.</a:t>
            </a:r>
            <a:endParaRPr lang="en-GB" b="1" dirty="0"/>
          </a:p>
          <a:p>
            <a:endParaRPr lang="en-US" dirty="0"/>
          </a:p>
        </p:txBody>
      </p:sp>
    </p:spTree>
    <p:extLst>
      <p:ext uri="{BB962C8B-B14F-4D97-AF65-F5344CB8AC3E}">
        <p14:creationId xmlns:p14="http://schemas.microsoft.com/office/powerpoint/2010/main" val="157499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br>
              <a:rPr lang="en-GB" b="1" dirty="0"/>
            </a:br>
            <a:endParaRPr lang="en-US" dirty="0"/>
          </a:p>
        </p:txBody>
      </p:sp>
      <p:sp>
        <p:nvSpPr>
          <p:cNvPr id="3" name="Content Placeholder 2"/>
          <p:cNvSpPr>
            <a:spLocks noGrp="1"/>
          </p:cNvSpPr>
          <p:nvPr>
            <p:ph idx="1"/>
          </p:nvPr>
        </p:nvSpPr>
        <p:spPr/>
        <p:txBody>
          <a:bodyPr/>
          <a:lstStyle/>
          <a:p>
            <a:r>
              <a:rPr lang="en-GB" dirty="0"/>
              <a:t>Different factors of each neighbourhood can be obtained and evaluated, however it should be decided based on what matters the most to each individual. </a:t>
            </a:r>
            <a:endParaRPr lang="en-GB" dirty="0" smtClean="0"/>
          </a:p>
          <a:p>
            <a:r>
              <a:rPr lang="en-GB" dirty="0" smtClean="0"/>
              <a:t>When making a decision of which neighbourhood to stay in, one should look at the most common venues in that neighbourhood and determine if these are sufficient and matches with their needs.</a:t>
            </a:r>
            <a:endParaRPr lang="en-GB" dirty="0"/>
          </a:p>
        </p:txBody>
      </p:sp>
    </p:spTree>
    <p:extLst>
      <p:ext uri="{BB962C8B-B14F-4D97-AF65-F5344CB8AC3E}">
        <p14:creationId xmlns:p14="http://schemas.microsoft.com/office/powerpoint/2010/main" val="103529641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TotalTime>
  <Words>578</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 Book</vt:lpstr>
      <vt:lpstr>Times New Roman</vt:lpstr>
      <vt:lpstr>Arial</vt:lpstr>
      <vt:lpstr>Crop</vt:lpstr>
      <vt:lpstr>Suburb Selection in Downtown Toronto</vt:lpstr>
      <vt:lpstr>Introduction and Background </vt:lpstr>
      <vt:lpstr>Data </vt:lpstr>
      <vt:lpstr>Methodology</vt:lpstr>
      <vt:lpstr>Methodology</vt:lpstr>
      <vt:lpstr>Results</vt:lpstr>
      <vt:lpstr>PowerPoint Presentation</vt:lpstr>
      <vt:lpstr>Discussion </vt:lpstr>
      <vt:lpstr>Conclusion </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Suburb Selection in Downtown Toronto</dc:title>
  <dc:creator>elrocording@gmail.com</dc:creator>
  <cp:lastModifiedBy>elrocording@gmail.com</cp:lastModifiedBy>
  <cp:revision>2</cp:revision>
  <dcterms:created xsi:type="dcterms:W3CDTF">2021-01-30T13:35:49Z</dcterms:created>
  <dcterms:modified xsi:type="dcterms:W3CDTF">2021-01-30T13:41:29Z</dcterms:modified>
</cp:coreProperties>
</file>