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Source Code Pro"/>
      <p:regular r:id="rId62"/>
      <p:bold r:id="rId63"/>
    </p:embeddedFont>
    <p:embeddedFont>
      <p:font typeface="Comfortaa"/>
      <p:regular r:id="rId64"/>
      <p:bold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SourceCodePro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Comfortaa-regular.fntdata"/><Relationship Id="rId63" Type="http://schemas.openxmlformats.org/officeDocument/2006/relationships/font" Target="fonts/SourceCodePro-bold.fntdata"/><Relationship Id="rId22" Type="http://schemas.openxmlformats.org/officeDocument/2006/relationships/slide" Target="slides/slide18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7.xml"/><Relationship Id="rId65" Type="http://schemas.openxmlformats.org/officeDocument/2006/relationships/font" Target="fonts/Comfortaa-bold.fntdata"/><Relationship Id="rId24" Type="http://schemas.openxmlformats.org/officeDocument/2006/relationships/slide" Target="slides/slide20.xml"/><Relationship Id="rId68" Type="http://schemas.openxmlformats.org/officeDocument/2006/relationships/font" Target="fonts/OpenSans-italic.fntdata"/><Relationship Id="rId23" Type="http://schemas.openxmlformats.org/officeDocument/2006/relationships/slide" Target="slides/slide19.xml"/><Relationship Id="rId67" Type="http://schemas.openxmlformats.org/officeDocument/2006/relationships/font" Target="fonts/OpenSan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eb3c370b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eb3c370b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4eaba37d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4eaba37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4eaba37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4eaba37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634bbe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634bbe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634bbe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634bbe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634bbe1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634bbe1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634bbe1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634bbe1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634bbe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634bbe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6ffe9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6ffe9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6ffe9d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6ffe9d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6ffe9d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6ffe9d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4eaba37d_2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4eaba37d_2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6ffe9d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6ffe9d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6ffe9d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6ffe9d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634bbe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634bbe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6ffe9d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6ffe9d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6ffe9d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6ffe9d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6ffe9d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6ffe9d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6ffe9d2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6ffe9d2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6ffe9d2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6ffe9d2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315b693c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7315b693c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6ffe9d2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6ffe9d2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eb3c370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eb3c370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eb3c370b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eb3c370b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eb3c370b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eb3c370b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70228d1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70228d1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70228d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70228d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70228d1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670228d1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70228d1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670228d1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70228d1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670228d1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70228d15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670228d1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70228d15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70228d1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70228d15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670228d15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4eaba3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4eaba3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70228d15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70228d1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70228d15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70228d15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70228d1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670228d1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70228d15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70228d15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70228d15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670228d15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670228d15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670228d1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670228d15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670228d15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670228d15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670228d15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70228d1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670228d1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70228d1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670228d1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4eaba37d_2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4eaba37d_2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70228d15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670228d15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70228d15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670228d15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70228d15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70228d15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670228d15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670228d15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70228d15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670228d15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854f75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854f75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54f75a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854f75a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54f75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54f75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4eaba37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4eaba37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15b693c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315b693c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315b693c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315b693c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4eaba37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4eaba37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studio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dtmag.com/articles/2015/01/23/microsoft-buys-big-data-firm.aspx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hyperlink" Target="https://stackoverflow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falab.github.io/dsbook/getting-started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ran.r-project.or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hyperlink" Target="http://r4ds.had.co.nz/explore-intro.html" TargetMode="External"/><Relationship Id="rId5" Type="http://schemas.openxmlformats.org/officeDocument/2006/relationships/hyperlink" Target="http://r4ds.had.co.nz/explore-intro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hyperlink" Target="http://r4ds.had.co.nz/explore-intro.html" TargetMode="External"/><Relationship Id="rId5" Type="http://schemas.openxmlformats.org/officeDocument/2006/relationships/hyperlink" Target="http://r4ds.had.co.nz/explore-intro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rstudio.com/wp-content/uploads/2015/03/ggplot2-cheatsheet.pdf" TargetMode="External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ursera.org/specializations/jhu-data-science" TargetMode="External"/><Relationship Id="rId4" Type="http://schemas.openxmlformats.org/officeDocument/2006/relationships/hyperlink" Target="http://r4ds.had.co.nz/index.html" TargetMode="External"/><Relationship Id="rId5" Type="http://schemas.openxmlformats.org/officeDocument/2006/relationships/hyperlink" Target="https://rafalab.github.io/dsbook/index.html" TargetMode="External"/><Relationship Id="rId6" Type="http://schemas.openxmlformats.org/officeDocument/2006/relationships/hyperlink" Target="https://journal.r-project.org/" TargetMode="External"/><Relationship Id="rId7" Type="http://schemas.openxmlformats.org/officeDocument/2006/relationships/hyperlink" Target="https://www.jstatsoft.org/inde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ytimes.com/2009/01/07/technology/business-computing/07program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loud.r-project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Parte II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Por qué R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Un poco de historia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 y </a:t>
            </a: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RStudio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Comandos básicos y primeros pasos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¿Qué es R, cómo usarlo y por qué?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Instalando 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16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5106050" y="1722825"/>
            <a:ext cx="1760100" cy="19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85124"/>
            <a:ext cx="8839200" cy="1245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2"/>
          <p:cNvCxnSpPr>
            <a:stCxn id="127" idx="2"/>
            <a:endCxn id="129" idx="0"/>
          </p:cNvCxnSpPr>
          <p:nvPr/>
        </p:nvCxnSpPr>
        <p:spPr>
          <a:xfrm>
            <a:off x="4571999" y="2708624"/>
            <a:ext cx="0" cy="876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Interfaz para R libre y gratuita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Mayor número de usuari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Actualizaciones constantes y recursos propios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https://www.rstudio.com/</a:t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es sólo para programar en R: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RMarkdown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Creación de documentos y páginas interactivas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 de versiones - GIT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75" y="1170125"/>
            <a:ext cx="7454857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2759025" y="2234700"/>
            <a:ext cx="786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844575" y="1572925"/>
            <a:ext cx="4843800" cy="2147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5286900" y="19775"/>
            <a:ext cx="35454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Zona de trabajo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Scripts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Notas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Visualización de tablas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75" y="1170125"/>
            <a:ext cx="7454857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688375" y="1560425"/>
            <a:ext cx="2544300" cy="1722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660975" y="2234700"/>
            <a:ext cx="5991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0000"/>
                </a:solidFill>
              </a:rPr>
              <a:t>2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355175" y="19775"/>
            <a:ext cx="35454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Zona de medio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Objetos cargados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Historial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Conexiones externas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75" y="1170125"/>
            <a:ext cx="7454857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844575" y="3707825"/>
            <a:ext cx="4843800" cy="1435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2174025" y="3973175"/>
            <a:ext cx="2184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355175" y="19775"/>
            <a:ext cx="35454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Zona de ejecución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Consola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75" y="1170125"/>
            <a:ext cx="7454857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5688375" y="3283350"/>
            <a:ext cx="2544300" cy="1860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6266625" y="3760800"/>
            <a:ext cx="1387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355175" y="19775"/>
            <a:ext cx="35454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Zona de archivos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Archivos externos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Ayuda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Visualizaciones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ELEMENTOS BÁSICOS</a:t>
            </a:r>
            <a:endParaRPr b="1"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es un objeto…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 un frase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43512" t="79366"/>
          <a:stretch/>
        </p:blipFill>
        <p:spPr>
          <a:xfrm>
            <a:off x="1269800" y="3299100"/>
            <a:ext cx="6604399" cy="16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ELEMENTOS BÁSICOS</a:t>
            </a:r>
            <a:endParaRPr b="1"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es un objeto…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 un operación matemática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0" y="3545225"/>
            <a:ext cx="6593000" cy="1023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ELEMENTOS BÁSICOS</a:t>
            </a:r>
            <a:endParaRPr b="1"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es un objeto…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 una lista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3554389"/>
            <a:ext cx="7667624" cy="10144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ELEMENTOS BÁSICOS</a:t>
            </a:r>
            <a:endParaRPr b="1"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es un objeto…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 un vector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638" y="3487109"/>
            <a:ext cx="5558725" cy="1081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Por qué 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43640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355725" y="998750"/>
            <a:ext cx="34767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434343"/>
                </a:solidFill>
              </a:rPr>
              <a:t>Alternativas:</a:t>
            </a:r>
            <a:endParaRPr b="1" i="1"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s" sz="2400">
                <a:solidFill>
                  <a:srgbClr val="434343"/>
                </a:solidFill>
              </a:rPr>
              <a:t>SPSS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s" sz="2400">
                <a:solidFill>
                  <a:srgbClr val="434343"/>
                </a:solidFill>
              </a:rPr>
              <a:t>SAS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s" sz="2400">
                <a:solidFill>
                  <a:srgbClr val="434343"/>
                </a:solidFill>
              </a:rPr>
              <a:t>Stata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400"/>
              <a:buChar char="●"/>
            </a:pPr>
            <a:r>
              <a:rPr lang="es" sz="2400">
                <a:solidFill>
                  <a:srgbClr val="434343"/>
                </a:solidFill>
              </a:rPr>
              <a:t>MatLab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ELEMENTOS BÁSICOS</a:t>
            </a:r>
            <a:endParaRPr b="1"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es un objeto…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 una matriz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72" y="2971025"/>
            <a:ext cx="4610475" cy="1597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ELEMENTOS BÁSICOS</a:t>
            </a:r>
            <a:endParaRPr b="1"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Todo es un objeto…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 un data frame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RStudio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75" y="2913175"/>
            <a:ext cx="6123450" cy="16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una matriz todas las columnas tienen el mismo tipo de datos, mientras que en un data frame se pueden incluir distintos tipos de datos (e.g., numérico, ordinal, etc.)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Normalmente trabajaremos con data frames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Diferencias entre data frame y matriz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Comandos básicos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43512" t="79366"/>
          <a:stretch/>
        </p:blipFill>
        <p:spPr>
          <a:xfrm>
            <a:off x="311700" y="3327425"/>
            <a:ext cx="5958524" cy="147799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4510"/>
            <a:ext cx="9144000" cy="12098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35"/>
          <p:cNvSpPr/>
          <p:nvPr/>
        </p:nvSpPr>
        <p:spPr>
          <a:xfrm>
            <a:off x="2592575" y="1633850"/>
            <a:ext cx="226800" cy="240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3429000" y="1633850"/>
            <a:ext cx="226800" cy="240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3843075" y="1633850"/>
            <a:ext cx="226800" cy="240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4695125" y="1633850"/>
            <a:ext cx="226800" cy="240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3041975" y="3519550"/>
            <a:ext cx="226800" cy="240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5633525" y="3519550"/>
            <a:ext cx="226800" cy="240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Comandos básicos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467600" y="1289425"/>
            <a:ext cx="75663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510100" y="1331925"/>
            <a:ext cx="79917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Los elementos entrecomillados se consideran valores de tipo textual.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Si no se trata de números, y no está entrecomillado, se considera un objeto o función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75141" l="0" r="0" t="0"/>
          <a:stretch/>
        </p:blipFill>
        <p:spPr>
          <a:xfrm>
            <a:off x="510100" y="3380549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4">
            <a:alphaModFix/>
          </a:blip>
          <a:srcRect b="52365" l="0" r="0" t="0"/>
          <a:stretch/>
        </p:blipFill>
        <p:spPr>
          <a:xfrm>
            <a:off x="510100" y="4258050"/>
            <a:ext cx="6177875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0822"/>
            <a:ext cx="8520600" cy="23038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Funciones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9" name="Google Shape;249;p37"/>
          <p:cNvCxnSpPr/>
          <p:nvPr/>
        </p:nvCxnSpPr>
        <p:spPr>
          <a:xfrm>
            <a:off x="1955375" y="2097075"/>
            <a:ext cx="18279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7"/>
          <p:cNvSpPr/>
          <p:nvPr/>
        </p:nvSpPr>
        <p:spPr>
          <a:xfrm>
            <a:off x="3825750" y="1757000"/>
            <a:ext cx="4619100" cy="340200"/>
          </a:xfrm>
          <a:prstGeom prst="bracketPair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0822"/>
            <a:ext cx="8520600" cy="23038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Funciones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" name="Google Shape;257;p38"/>
          <p:cNvCxnSpPr/>
          <p:nvPr/>
        </p:nvCxnSpPr>
        <p:spPr>
          <a:xfrm flipH="1" rot="10800000">
            <a:off x="3926825" y="2097150"/>
            <a:ext cx="807600" cy="14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8"/>
          <p:cNvSpPr/>
          <p:nvPr/>
        </p:nvSpPr>
        <p:spPr>
          <a:xfrm>
            <a:off x="4732575" y="1757000"/>
            <a:ext cx="3528300" cy="340200"/>
          </a:xfrm>
          <a:prstGeom prst="bracketPair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0822"/>
            <a:ext cx="8520600" cy="23038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p39"/>
          <p:cNvSpPr txBox="1"/>
          <p:nvPr/>
        </p:nvSpPr>
        <p:spPr>
          <a:xfrm>
            <a:off x="4644125" y="3896700"/>
            <a:ext cx="4326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.  as.data.frame() - Convierte el objeto en un data frame</a:t>
            </a:r>
            <a:endParaRPr b="1" i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Funciones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4505875" y="2465475"/>
            <a:ext cx="4326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1.  cbind() - Une una serie de objetos en columnas</a:t>
            </a:r>
            <a:endParaRPr b="1"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rbind() - Une filas</a:t>
            </a:r>
            <a:endParaRPr b="1" i="1"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7" name="Google Shape;267;p39"/>
          <p:cNvCxnSpPr/>
          <p:nvPr/>
        </p:nvCxnSpPr>
        <p:spPr>
          <a:xfrm flipH="1" rot="10800000">
            <a:off x="3926825" y="2097150"/>
            <a:ext cx="807600" cy="14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9"/>
          <p:cNvSpPr/>
          <p:nvPr/>
        </p:nvSpPr>
        <p:spPr>
          <a:xfrm>
            <a:off x="4732575" y="1757000"/>
            <a:ext cx="3528300" cy="340200"/>
          </a:xfrm>
          <a:prstGeom prst="bracketPair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9"/>
          <p:cNvCxnSpPr/>
          <p:nvPr/>
        </p:nvCxnSpPr>
        <p:spPr>
          <a:xfrm>
            <a:off x="1955375" y="2097075"/>
            <a:ext cx="18279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9"/>
          <p:cNvSpPr/>
          <p:nvPr/>
        </p:nvSpPr>
        <p:spPr>
          <a:xfrm>
            <a:off x="3825750" y="1757000"/>
            <a:ext cx="4619100" cy="340200"/>
          </a:xfrm>
          <a:prstGeom prst="bracketPair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Información sobre funciones y ayuda dentro de RStudio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&gt;?cbind()			&gt;??cbind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Ayuda en la web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r how to </a:t>
            </a:r>
            <a:r>
              <a:rPr i="1" lang="es" sz="2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[función a realizar]</a:t>
            </a:r>
            <a:endParaRPr i="1" sz="24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Kit de ayuda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Kit de ayuda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750" y="1152472"/>
            <a:ext cx="5658551" cy="39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Stackoverflow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El lugar para 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preguntarle a la 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comunidad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Por qué 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56900" y="4568875"/>
            <a:ext cx="4475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https://rafalab.github.io/dsbook/getting-started.html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Gratuito y abierto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Compatible con distintas plataformas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Reproducible (compartir y repetir funciones con distintos datos)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Universal y colaborativo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Flexible y en continuo crecimiento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Parte IV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2"/>
          <p:cNvSpPr txBox="1"/>
          <p:nvPr>
            <p:ph idx="2" type="body"/>
          </p:nvPr>
        </p:nvSpPr>
        <p:spPr>
          <a:xfrm>
            <a:off x="4939500" y="724075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Acceso e instalación de paquetes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Importación de sets de datos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Visualización de datos - ggplot2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fortaa"/>
              <a:buAutoNum type="arabicPeriod"/>
            </a:pP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Análisis estadístico</a:t>
            </a:r>
            <a:r>
              <a:rPr lang="es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y regresiones en R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0" name="Google Shape;290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Visualizaciones y regresiones en R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Acceso e instalación de paquetes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 descentralizado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comunidad crea sus propios paquetes que se van adhiriendo de manera modular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 paquete 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tiene su propia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versión y debe 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actualizarse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52296" l="0" r="0" t="0"/>
          <a:stretch/>
        </p:blipFill>
        <p:spPr>
          <a:xfrm>
            <a:off x="3557525" y="2689850"/>
            <a:ext cx="5586475" cy="24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Acceso e instalación de paquetes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Normalmente, los paquetes finalizados se suben a </a:t>
            </a: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CRAN - </a:t>
            </a: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https://cran.r-project.org</a:t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pueden descargar directamente desde R con el siguiente comando: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&gt;install.packages(</a:t>
            </a:r>
            <a:r>
              <a:rPr lang="es" sz="2400">
                <a:solidFill>
                  <a:srgbClr val="274E1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“nombre_del_paquete”</a:t>
            </a: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75" y="0"/>
            <a:ext cx="61290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Importación de set de datos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 b="11284" l="0" r="0" t="0"/>
          <a:stretch/>
        </p:blipFill>
        <p:spPr>
          <a:xfrm>
            <a:off x="1480875" y="1017725"/>
            <a:ext cx="618225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/>
          <p:nvPr/>
        </p:nvSpPr>
        <p:spPr>
          <a:xfrm>
            <a:off x="4469350" y="1473150"/>
            <a:ext cx="1335900" cy="15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Importación de set de datos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6" y="1017725"/>
            <a:ext cx="8229651" cy="40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/>
          <p:cNvSpPr/>
          <p:nvPr/>
        </p:nvSpPr>
        <p:spPr>
          <a:xfrm>
            <a:off x="3370750" y="3820175"/>
            <a:ext cx="2621700" cy="4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87" y="1691025"/>
            <a:ext cx="7695825" cy="28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8">
            <a:hlinkClick r:id="rId4"/>
          </p:cNvPr>
          <p:cNvSpPr txBox="1"/>
          <p:nvPr/>
        </p:nvSpPr>
        <p:spPr>
          <a:xfrm>
            <a:off x="5717775" y="4781450"/>
            <a:ext cx="3320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http://r4ds.had.co.nz/explore-intro.html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87" y="1691025"/>
            <a:ext cx="7695825" cy="28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9">
            <a:hlinkClick r:id="rId4"/>
          </p:cNvPr>
          <p:cNvSpPr txBox="1"/>
          <p:nvPr/>
        </p:nvSpPr>
        <p:spPr>
          <a:xfrm>
            <a:off x="5717775" y="4781450"/>
            <a:ext cx="3320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http://r4ds.had.co.nz/explore-intro.html</a:t>
            </a:r>
            <a:endParaRPr/>
          </a:p>
        </p:txBody>
      </p:sp>
      <p:sp>
        <p:nvSpPr>
          <p:cNvPr id="337" name="Google Shape;337;p49"/>
          <p:cNvSpPr/>
          <p:nvPr/>
        </p:nvSpPr>
        <p:spPr>
          <a:xfrm>
            <a:off x="4555450" y="1972500"/>
            <a:ext cx="1398300" cy="1863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 rotWithShape="1">
          <a:blip r:embed="rId3">
            <a:alphaModFix/>
          </a:blip>
          <a:srcRect b="0" l="0" r="0" t="6050"/>
          <a:stretch/>
        </p:blipFill>
        <p:spPr>
          <a:xfrm>
            <a:off x="1031338" y="0"/>
            <a:ext cx="7081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{graphics}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311700" y="1152475"/>
            <a:ext cx="85206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Dentro de los paquetes básicos R contiene varios con comandos para la visualización de resultados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 de dispersión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plot()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50" y="2084875"/>
            <a:ext cx="4074550" cy="29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Algunos ejemplos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6329" l="0" r="0" t="-26330"/>
          <a:stretch/>
        </p:blipFill>
        <p:spPr>
          <a:xfrm>
            <a:off x="161900" y="1338997"/>
            <a:ext cx="5665251" cy="24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925" y="1414650"/>
            <a:ext cx="3537950" cy="294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311700" y="1152475"/>
            <a:ext cx="85206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Dentro de los paquetes básicos R contiene varios con comandos para la visualización de resultados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 de dispersión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plot()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Histograma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hist()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Google Shape;35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{graphics}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25" y="2232300"/>
            <a:ext cx="4513775" cy="27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311700" y="1152475"/>
            <a:ext cx="85206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Dentro de los paquetes básicos R contiene varios con comandos para la visualización de resultados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 de dispersión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plot()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Histograma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hist()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Caja y bigotes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boxplot()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{graphics}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350" y="2199700"/>
            <a:ext cx="4362950" cy="2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{ggplot2}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paquete de gráficos más extendido y empleado actualmente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 creador, Hadley Wickham, CEO de RStudio es autor de los paquetes más populares en la actualidad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Numerosos paquetes de visualización están basados a su vez en </a:t>
            </a:r>
            <a:r>
              <a:rPr b="1" i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ggplot2</a:t>
            </a:r>
            <a:endParaRPr b="1" i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caracteriza por emplear la </a:t>
            </a:r>
            <a:r>
              <a:rPr i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gramática de gráficos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una forma intuitiva de crear gráficas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{ggplot2}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Algunos ejemplos</a:t>
            </a:r>
            <a:endParaRPr b="1" i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Google Shape;3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2009950"/>
            <a:ext cx="4096521" cy="25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375" y="2009950"/>
            <a:ext cx="2558950" cy="25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5"/>
          <p:cNvPicPr preferRelativeResize="0"/>
          <p:nvPr/>
        </p:nvPicPr>
        <p:blipFill rotWithShape="1">
          <a:blip r:embed="rId5">
            <a:alphaModFix/>
          </a:blip>
          <a:srcRect b="0" l="0" r="7140" t="0"/>
          <a:stretch/>
        </p:blipFill>
        <p:spPr>
          <a:xfrm>
            <a:off x="5817325" y="2009950"/>
            <a:ext cx="3326676" cy="25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Cheat sheet</a:t>
            </a:r>
            <a:endParaRPr b="1" i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{ggplot2}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3229938" y="1184450"/>
            <a:ext cx="2684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Descárgala aquí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6" name="Google Shape;386;p56"/>
          <p:cNvPicPr preferRelativeResize="0"/>
          <p:nvPr/>
        </p:nvPicPr>
        <p:blipFill rotWithShape="1">
          <a:blip r:embed="rId4">
            <a:alphaModFix/>
          </a:blip>
          <a:srcRect b="48752" l="0" r="0" t="0"/>
          <a:stretch/>
        </p:blipFill>
        <p:spPr>
          <a:xfrm>
            <a:off x="414750" y="1871150"/>
            <a:ext cx="8314476" cy="32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Estructura del código por capas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&gt;ggplot(data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mpg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+</a:t>
            </a:r>
            <a:endParaRPr b="1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geom_point(mapping = aes(x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displ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y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hwy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 b="1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Google Shape;39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{ggplot2}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idx="1" type="body"/>
          </p:nvPr>
        </p:nvSpPr>
        <p:spPr>
          <a:xfrm>
            <a:off x="311700" y="1152475"/>
            <a:ext cx="85206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Estructura del código por capas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&gt;ggplot(data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mpg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+</a:t>
            </a:r>
            <a:endParaRPr b="1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s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geom_point(mapping = aes(x = displ, y = hwy))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➔"/>
            </a:pPr>
            <a:r>
              <a:rPr b="1"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Primera capa: </a:t>
            </a: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Sistema de coordenadas y definición de set de datos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{ggplot2}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idx="1" type="body"/>
          </p:nvPr>
        </p:nvSpPr>
        <p:spPr>
          <a:xfrm>
            <a:off x="311700" y="1152475"/>
            <a:ext cx="85206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Estructura del código por capas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&gt;ggplot(data = mpg) +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geom_point(mapping = aes(x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displ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y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hwy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 b="1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➔"/>
            </a:pP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Primera capa: 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 de coordenadas y definición de set de datos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➔"/>
            </a:pP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Segunda capa: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Tipo de gráfico y variables a mostrar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{ggplot2}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Estructura del código por capas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&gt;ggplot(data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mpg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+</a:t>
            </a:r>
            <a:endParaRPr b="1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geom_point(mapping = aes(x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displ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y = </a:t>
            </a:r>
            <a:r>
              <a:rPr b="1" lang="es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hwy</a:t>
            </a:r>
            <a:r>
              <a:rPr b="1"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 b="1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➔"/>
            </a:pPr>
            <a:r>
              <a:rPr b="1"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Primera capa: </a:t>
            </a: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Sistema de coordenadas y definición de set de datos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➔"/>
            </a:pPr>
            <a:r>
              <a:rPr b="1"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Segunda capa:</a:t>
            </a: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Tipo de gráfico y variables a mostrar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0" name="Google Shape;41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Visualización de datos -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{ggplot2}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0"/>
          <p:cNvSpPr/>
          <p:nvPr/>
        </p:nvSpPr>
        <p:spPr>
          <a:xfrm>
            <a:off x="3483100" y="2022450"/>
            <a:ext cx="449400" cy="387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60"/>
          <p:cNvCxnSpPr>
            <a:stCxn id="411" idx="6"/>
            <a:endCxn id="413" idx="1"/>
          </p:cNvCxnSpPr>
          <p:nvPr/>
        </p:nvCxnSpPr>
        <p:spPr>
          <a:xfrm>
            <a:off x="3932500" y="2215950"/>
            <a:ext cx="711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3" name="Google Shape;413;p60"/>
          <p:cNvSpPr txBox="1"/>
          <p:nvPr/>
        </p:nvSpPr>
        <p:spPr>
          <a:xfrm>
            <a:off x="4644100" y="1953750"/>
            <a:ext cx="41883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Para añadir nuevas capas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¿Cobran todos los técnicos de la empresa X un salario similar?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Análisis estadísticos - </a:t>
            </a:r>
            <a:r>
              <a:rPr b="1" lang="e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 de normalidad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0" name="Google Shape;4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68" y="2364325"/>
            <a:ext cx="7968075" cy="24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1"/>
          <p:cNvSpPr/>
          <p:nvPr/>
        </p:nvSpPr>
        <p:spPr>
          <a:xfrm>
            <a:off x="711600" y="3782725"/>
            <a:ext cx="3870000" cy="2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Algunos ejemplos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6025"/>
            <a:ext cx="9144001" cy="19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3863700" y="2858875"/>
            <a:ext cx="4968600" cy="4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49675" y="1385750"/>
            <a:ext cx="37452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Nature</a:t>
            </a:r>
            <a:endParaRPr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Análisis estadísticos - </a:t>
            </a:r>
            <a:r>
              <a:rPr b="1" lang="e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 de normalidad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7" name="Google Shape;4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426" y="2024725"/>
            <a:ext cx="4907150" cy="31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histograma nos permite ver rápidamente si la distribución es normal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Otra opción es comparar la distribución por cuantiles reales con los teóricos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Análisis estadísticos - </a:t>
            </a:r>
            <a:r>
              <a:rPr b="1" lang="e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 de normalidad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5" name="Google Shape;4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976" y="2159775"/>
            <a:ext cx="4870049" cy="29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de Shapiro-Wilk de normalidad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shapiro.test()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Google Shape;44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Análisis estadísticos - </a:t>
            </a:r>
            <a:r>
              <a:rPr b="1" lang="e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 de normalidad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2" name="Google Shape;4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676" y="2735050"/>
            <a:ext cx="6198625" cy="162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Comparación del salario de directivos y técnicos 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(catlab= 3 y 1)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t.test()</a:t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Análisis estadísticos - </a:t>
            </a:r>
            <a:r>
              <a:rPr b="1" lang="e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Contraste de hipótesis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9" name="Google Shape;4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00" y="2609200"/>
            <a:ext cx="7382401" cy="22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Análisis estadísticos - </a:t>
            </a:r>
            <a:r>
              <a:rPr b="1" lang="e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ANOVA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Comparación de salarios entre las tres categorías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aov(</a:t>
            </a:r>
            <a:r>
              <a:rPr lang="es" sz="2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var1 </a:t>
            </a: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~ </a:t>
            </a:r>
            <a:r>
              <a:rPr lang="es" sz="2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var2</a:t>
            </a: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Nota: 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permite visualizar distintos resultados. Debes asignarle un objeto. Después, prueba resumiendo los resultados o creando un gráfico: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summary()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plot()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¿Influye la renta en la esperanza de vida de los países europeos? ¿Y la inflación?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1" name="Google Shape;46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Regresiones y correlaciones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2" name="Google Shape;46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6" y="2172250"/>
            <a:ext cx="4434675" cy="27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296" y="2180144"/>
            <a:ext cx="4434674" cy="274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¿Influye la renta en la esperanza de vida de los países europeos? ¿Y la inflación?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9" name="Google Shape;46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Regresiones y correlaciones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0" name="Google Shape;4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50" y="2075925"/>
            <a:ext cx="5602700" cy="2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¿Influye la renta en la esperanza de vida de los países europeos? ¿Y la inflación?</a:t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6" name="Google Shape;47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Regresiones y correlaciones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7" name="Google Shape;47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50" y="2072375"/>
            <a:ext cx="5224900" cy="3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Recursos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Cursos Data Science</a:t>
            </a: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Johns Hopkins University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 for Data Science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Hadley Wickham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Introduction to Data Science</a:t>
            </a: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Rafael A. Irizarry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 Journal</a:t>
            </a: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Q2 JCR</a:t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1" lang="e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Journal of Statistical Software</a:t>
            </a:r>
            <a:r>
              <a:rPr b="1"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Q1 JCR</a:t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814900" y="3688000"/>
            <a:ext cx="3139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Lanzamiento oficial de la primera versión de </a:t>
            </a:r>
            <a:r>
              <a:rPr b="1" i="1" lang="es" sz="1800"/>
              <a:t>RStudio</a:t>
            </a:r>
            <a:r>
              <a:rPr lang="es" sz="1800"/>
              <a:t>.</a:t>
            </a:r>
            <a:endParaRPr sz="1800"/>
          </a:p>
        </p:txBody>
      </p:sp>
      <p:sp>
        <p:nvSpPr>
          <p:cNvPr id="97" name="Google Shape;97;p19"/>
          <p:cNvSpPr txBox="1"/>
          <p:nvPr/>
        </p:nvSpPr>
        <p:spPr>
          <a:xfrm>
            <a:off x="5843900" y="1335800"/>
            <a:ext cx="3139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publica la primera versión beta estable de R.</a:t>
            </a:r>
            <a:endParaRPr sz="1800"/>
          </a:p>
        </p:txBody>
      </p:sp>
      <p:sp>
        <p:nvSpPr>
          <p:cNvPr id="98" name="Google Shape;98;p19"/>
          <p:cNvSpPr txBox="1"/>
          <p:nvPr/>
        </p:nvSpPr>
        <p:spPr>
          <a:xfrm>
            <a:off x="1470100" y="2511900"/>
            <a:ext cx="3139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R. Ihaka y R. Gentleman comienzan a desarrollar R basado en S.</a:t>
            </a:r>
            <a:endParaRPr sz="1800"/>
          </a:p>
        </p:txBody>
      </p:sp>
      <p:sp>
        <p:nvSpPr>
          <p:cNvPr id="99" name="Google Shape;99;p19"/>
          <p:cNvSpPr/>
          <p:nvPr/>
        </p:nvSpPr>
        <p:spPr>
          <a:xfrm>
            <a:off x="4656500" y="1335800"/>
            <a:ext cx="1111200" cy="99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2000</a:t>
            </a:r>
            <a:endParaRPr b="1" sz="30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11700" y="3688000"/>
            <a:ext cx="1111200" cy="99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1995</a:t>
            </a:r>
            <a:endParaRPr b="1" sz="30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11700" y="2511900"/>
            <a:ext cx="1111200" cy="99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1992</a:t>
            </a:r>
            <a:endParaRPr b="1" sz="30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Un poco de historia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11700" y="1335800"/>
            <a:ext cx="1111200" cy="99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1976</a:t>
            </a:r>
            <a:endParaRPr b="1" sz="30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656500" y="2511900"/>
            <a:ext cx="1111200" cy="99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2009</a:t>
            </a:r>
            <a:endParaRPr b="1" sz="30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656500" y="3688000"/>
            <a:ext cx="1111200" cy="99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2011</a:t>
            </a:r>
            <a:endParaRPr b="1" sz="3000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441100" y="1348300"/>
            <a:ext cx="3139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John Chambers desarrolla el lenguaje de programación S en Bell Labs.</a:t>
            </a:r>
            <a:endParaRPr sz="1800"/>
          </a:p>
        </p:txBody>
      </p:sp>
      <p:sp>
        <p:nvSpPr>
          <p:cNvPr id="107" name="Google Shape;107;p19"/>
          <p:cNvSpPr txBox="1"/>
          <p:nvPr/>
        </p:nvSpPr>
        <p:spPr>
          <a:xfrm>
            <a:off x="1470100" y="3675500"/>
            <a:ext cx="3139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M. Mächler se une y les anima a liberar el código en abierto</a:t>
            </a:r>
            <a:endParaRPr sz="1800"/>
          </a:p>
        </p:txBody>
      </p:sp>
      <p:sp>
        <p:nvSpPr>
          <p:cNvPr id="108" name="Google Shape;108;p19"/>
          <p:cNvSpPr txBox="1"/>
          <p:nvPr/>
        </p:nvSpPr>
        <p:spPr>
          <a:xfrm>
            <a:off x="5814900" y="2511900"/>
            <a:ext cx="3139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New York Times </a:t>
            </a:r>
            <a:r>
              <a:rPr b="1" i="1" lang="es" sz="1800" u="sng">
                <a:solidFill>
                  <a:schemeClr val="hlink"/>
                </a:solidFill>
                <a:hlinkClick r:id="rId3"/>
              </a:rPr>
              <a:t>se hace eco</a:t>
            </a:r>
            <a:r>
              <a:rPr lang="es" sz="1800"/>
              <a:t> del éxito y crecimiento en el uso de R.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Características de R</a:t>
            </a:r>
            <a:endParaRPr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Lenguaje de programación sin interfaz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Curva de aprendizaje alta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Actualizaciones frecuentes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Estructura modular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" sz="3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https://cloud.r-project.org/</a:t>
            </a:r>
            <a:endParaRPr b="1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Instalando 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611"/>
            <a:ext cx="8832299" cy="3721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1"/>
          <p:cNvCxnSpPr/>
          <p:nvPr/>
        </p:nvCxnSpPr>
        <p:spPr>
          <a:xfrm flipH="1">
            <a:off x="4718925" y="2471875"/>
            <a:ext cx="561900" cy="2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