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57" r:id="rId3"/>
    <p:sldId id="298" r:id="rId4"/>
    <p:sldId id="259" r:id="rId5"/>
    <p:sldId id="296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53130-4EFA-4077-86C5-140600ECDC27}">
  <a:tblStyle styleId="{E1553130-4EFA-4077-86C5-140600ECD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80EA21-2506-4F29-86C4-CE5BD3293E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>
        <p:scale>
          <a:sx n="75" d="100"/>
          <a:sy n="75" d="100"/>
        </p:scale>
        <p:origin x="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a81a119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a81a119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3a81a1191a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3a81a1191a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df7c8325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df7c8325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a81a119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a81a119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6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4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6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8" name="Google Shape;188;p26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800978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LLM CONTINUUM </a:t>
            </a:r>
            <a:r>
              <a:rPr lang="en" sz="3200" dirty="0">
                <a:solidFill>
                  <a:schemeClr val="accent2"/>
                </a:solidFill>
              </a:rPr>
              <a:t>Entretiens d’auto-confrontation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 - ENSC</a:t>
            </a:r>
            <a:endParaRPr dirty="0"/>
          </a:p>
        </p:txBody>
      </p:sp>
      <p:grpSp>
        <p:nvGrpSpPr>
          <p:cNvPr id="194" name="Google Shape;194;p26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95" name="Google Shape;195;p26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name="adj" fmla="val 246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3275925" y="2036775"/>
              <a:ext cx="2263378" cy="55521"/>
            </a:xfrm>
            <a:custGeom>
              <a:avLst/>
              <a:gdLst/>
              <a:ahLst/>
              <a:cxnLst/>
              <a:rect l="l" t="t" r="r" b="b"/>
              <a:pathLst>
                <a:path w="170403" h="3582" extrusionOk="0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201" name="Google Shape;201;p26"/>
            <p:cNvSpPr/>
            <p:nvPr/>
          </p:nvSpPr>
          <p:spPr>
            <a:xfrm>
              <a:off x="6520459" y="-2363338"/>
              <a:ext cx="1969532" cy="1871217"/>
            </a:xfrm>
            <a:custGeom>
              <a:avLst/>
              <a:gdLst/>
              <a:ahLst/>
              <a:cxnLst/>
              <a:rect l="l" t="t" r="r" b="b"/>
              <a:pathLst>
                <a:path w="148364" h="140958" extrusionOk="0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505225" y="-2363338"/>
              <a:ext cx="984766" cy="1871217"/>
            </a:xfrm>
            <a:custGeom>
              <a:avLst/>
              <a:gdLst/>
              <a:ahLst/>
              <a:cxnLst/>
              <a:rect l="l" t="t" r="r" b="b"/>
              <a:pathLst>
                <a:path w="74182" h="140958" extrusionOk="0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204" name="Google Shape;204;p26"/>
            <p:cNvSpPr/>
            <p:nvPr/>
          </p:nvSpPr>
          <p:spPr>
            <a:xfrm>
              <a:off x="4797599" y="-744920"/>
              <a:ext cx="301993" cy="190748"/>
            </a:xfrm>
            <a:custGeom>
              <a:avLst/>
              <a:gdLst/>
              <a:ahLst/>
              <a:cxnLst/>
              <a:rect l="l" t="t" r="r" b="b"/>
              <a:pathLst>
                <a:path w="22749" h="14369" extrusionOk="0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572004" y="-1734319"/>
              <a:ext cx="753157" cy="938835"/>
            </a:xfrm>
            <a:custGeom>
              <a:avLst/>
              <a:gdLst/>
              <a:ahLst/>
              <a:cxnLst/>
              <a:rect l="l" t="t" r="r" b="b"/>
              <a:pathLst>
                <a:path w="56735" h="70722" extrusionOk="0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830229" y="-1239613"/>
              <a:ext cx="236733" cy="392568"/>
            </a:xfrm>
            <a:custGeom>
              <a:avLst/>
              <a:gdLst/>
              <a:ahLst/>
              <a:cxnLst/>
              <a:rect l="l" t="t" r="r" b="b"/>
              <a:pathLst>
                <a:path w="17833" h="29572" extrusionOk="0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50738" y="-1651230"/>
              <a:ext cx="306732" cy="306745"/>
            </a:xfrm>
            <a:custGeom>
              <a:avLst/>
              <a:gdLst/>
              <a:ahLst/>
              <a:cxnLst/>
              <a:rect l="l" t="t" r="r" b="b"/>
              <a:pathLst>
                <a:path w="23106" h="23107" extrusionOk="0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13" name="Google Shape;213;p26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7" name="Google Shape;217;p26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6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26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6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</a:t>
            </a:r>
            <a:endParaRPr dirty="0"/>
          </a:p>
        </p:txBody>
      </p:sp>
      <p:sp>
        <p:nvSpPr>
          <p:cNvPr id="247" name="Google Shape;247;p27"/>
          <p:cNvSpPr txBox="1"/>
          <p:nvPr/>
        </p:nvSpPr>
        <p:spPr>
          <a:xfrm>
            <a:off x="715100" y="1114835"/>
            <a:ext cx="7713900" cy="32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l"/>
            <a:r>
              <a:rPr lang="fr-FR" sz="1200" dirty="0">
                <a:solidFill>
                  <a:schemeClr val="dk1"/>
                </a:solidFill>
                <a:latin typeface="Albert Sans"/>
              </a:rPr>
              <a:t>Dans le cadre du projet CONTINUUM, des tests ont été réalisés sur les interfaces suivis d'entretiens d'auto-confrontations pour recueillir les impressions des utilisateurs concernant ces interfaces. Les entretiens d'auto-confrontation ont été transcrits afin de mieux comprendre les retours des utilisateurs.</a:t>
            </a:r>
          </a:p>
          <a:p>
            <a:endParaRPr lang="en" sz="1200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algn="l"/>
            <a:r>
              <a:rPr lang="fr-FR" sz="1200" dirty="0">
                <a:solidFill>
                  <a:schemeClr val="dk1"/>
                </a:solidFill>
                <a:latin typeface="Albert Sans"/>
              </a:rPr>
              <a:t>Pour analyser ces transcriptions de manière efficace, l’objectif de ce projet est de créer un code qui utilise l’outil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Ollama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pour tirer parti d'un modèle de Large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Language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Model (LLM). C’est à partir de ce modèle qu’a été réalisé un système de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Retrieval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Augmented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Generation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(RAG).</a:t>
            </a:r>
          </a:p>
          <a:p>
            <a:endParaRPr lang="en" sz="1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LL</a:t>
            </a:r>
            <a:r>
              <a:rPr lang="en" sz="1200" b="1" dirty="0">
                <a:solidFill>
                  <a:schemeClr val="dk1"/>
                </a:solidFill>
                <a:latin typeface="Albert Sans"/>
                <a:sym typeface="Albert Sans"/>
              </a:rPr>
              <a:t>M :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programme informatique intelligent qui peut comprendre et générer du langage humain de manière très sophistiquée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Albert Sans"/>
                <a:sym typeface="Albert Sans"/>
              </a:rPr>
              <a:t>RAG (</a:t>
            </a:r>
            <a:r>
              <a:rPr lang="fr-FR" sz="1200" b="1" dirty="0" err="1">
                <a:solidFill>
                  <a:schemeClr val="dk1"/>
                </a:solidFill>
                <a:latin typeface="Albert Sans"/>
              </a:rPr>
              <a:t>Retrieval</a:t>
            </a:r>
            <a:r>
              <a:rPr lang="fr-FR" sz="1200" b="1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fr-FR" sz="1200" b="1" dirty="0" err="1">
                <a:solidFill>
                  <a:schemeClr val="dk1"/>
                </a:solidFill>
                <a:latin typeface="Albert Sans"/>
              </a:rPr>
              <a:t>Augmented</a:t>
            </a:r>
            <a:r>
              <a:rPr lang="fr-FR" sz="1200" b="1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fr-FR" sz="1200" b="1" dirty="0" err="1">
                <a:solidFill>
                  <a:schemeClr val="dk1"/>
                </a:solidFill>
                <a:latin typeface="Albert Sans"/>
              </a:rPr>
              <a:t>Generation</a:t>
            </a:r>
            <a:r>
              <a:rPr lang="fr-FR" sz="1200" b="1" dirty="0">
                <a:solidFill>
                  <a:schemeClr val="dk1"/>
                </a:solidFill>
                <a:latin typeface="Albert Sans"/>
                <a:sym typeface="Albert Sans"/>
              </a:rPr>
              <a:t>) :</a:t>
            </a:r>
            <a:r>
              <a:rPr lang="fr-FR" sz="1200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système informatique qui combine deux techniques : la recherche d'informations et la génération de texte. Il peut ainsi trouver des informations pertinentes à partir d'une grande quantité de données textuelles, puis utiliser ces informations pour générer du texte qui répond à une question ou qui développe un sujet donné. </a:t>
            </a:r>
            <a:endParaRPr sz="12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7560325" y="7823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7692325" y="6874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8018300" y="11695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/>
        </p:nvSpPr>
        <p:spPr>
          <a:xfrm flipH="1">
            <a:off x="659039" y="1835099"/>
            <a:ext cx="1934220" cy="9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b="1" dirty="0">
                <a:solidFill>
                  <a:schemeClr val="dk1"/>
                </a:solidFill>
                <a:latin typeface="Albert Sans"/>
              </a:rPr>
              <a:t>Initialisation de l'instance </a:t>
            </a:r>
            <a:r>
              <a:rPr lang="fr-FR" sz="1200" b="1" dirty="0" err="1">
                <a:solidFill>
                  <a:schemeClr val="dk1"/>
                </a:solidFill>
                <a:latin typeface="Albert Sans"/>
              </a:rPr>
              <a:t>Ollama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: en spécifiant l'URL de base et le modèle à utiliser.</a:t>
            </a:r>
          </a:p>
        </p:txBody>
      </p:sp>
      <p:sp>
        <p:nvSpPr>
          <p:cNvPr id="563" name="Google Shape;563;p40"/>
          <p:cNvSpPr txBox="1"/>
          <p:nvPr/>
        </p:nvSpPr>
        <p:spPr>
          <a:xfrm flipH="1">
            <a:off x="2540550" y="1835099"/>
            <a:ext cx="209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b="1" dirty="0">
                <a:solidFill>
                  <a:schemeClr val="dk1"/>
                </a:solidFill>
                <a:latin typeface="Albert Sans"/>
              </a:rPr>
              <a:t>Téléchargement des documents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: fichiers .txt et documents .docx via un formulaire web.</a:t>
            </a:r>
          </a:p>
        </p:txBody>
      </p:sp>
      <p:sp>
        <p:nvSpPr>
          <p:cNvPr id="564" name="Google Shape;564;p40"/>
          <p:cNvSpPr txBox="1"/>
          <p:nvPr/>
        </p:nvSpPr>
        <p:spPr>
          <a:xfrm flipH="1">
            <a:off x="4586837" y="1766662"/>
            <a:ext cx="1934223" cy="9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b="1" dirty="0">
                <a:solidFill>
                  <a:schemeClr val="dk1"/>
                </a:solidFill>
                <a:latin typeface="Albert Sans"/>
              </a:rPr>
              <a:t>Analyse des documents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:</a:t>
            </a:r>
            <a:r>
              <a:rPr lang="fr-FR" sz="1200" b="1" dirty="0">
                <a:solidFill>
                  <a:schemeClr val="dk1"/>
                </a:solidFill>
                <a:latin typeface="Albert Sans"/>
              </a:rPr>
              <a:t>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extrait le texte et le stocke dans une structure de données appropriée</a:t>
            </a:r>
            <a:endParaRPr lang="fr-FR" sz="12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 flipH="1">
            <a:off x="6603450" y="1748161"/>
            <a:ext cx="1828800" cy="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b="1" dirty="0">
                <a:solidFill>
                  <a:schemeClr val="dk1"/>
                </a:solidFill>
                <a:latin typeface="Albert Sans"/>
              </a:rPr>
              <a:t>Vectorisation des documents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: permettra d’en extraire les informations essentielles.</a:t>
            </a:r>
          </a:p>
        </p:txBody>
      </p:sp>
      <p:sp>
        <p:nvSpPr>
          <p:cNvPr id="566" name="Google Shape;566;p40"/>
          <p:cNvSpPr txBox="1"/>
          <p:nvPr/>
        </p:nvSpPr>
        <p:spPr>
          <a:xfrm flipH="1">
            <a:off x="711750" y="3539011"/>
            <a:ext cx="1828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dirty="0">
                <a:solidFill>
                  <a:schemeClr val="dk1"/>
                </a:solidFill>
                <a:latin typeface="Albert Sans"/>
              </a:rPr>
              <a:t>Les utilisateurs </a:t>
            </a:r>
            <a:r>
              <a:rPr lang="fr-FR" sz="1200" b="1" dirty="0">
                <a:solidFill>
                  <a:schemeClr val="dk1"/>
                </a:solidFill>
                <a:latin typeface="Albert Sans"/>
              </a:rPr>
              <a:t>posent des questions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sur les documents téléchargés via un formulaire web.</a:t>
            </a:r>
          </a:p>
        </p:txBody>
      </p:sp>
      <p:sp>
        <p:nvSpPr>
          <p:cNvPr id="567" name="Google Shape;567;p40"/>
          <p:cNvSpPr txBox="1"/>
          <p:nvPr/>
        </p:nvSpPr>
        <p:spPr>
          <a:xfrm flipH="1">
            <a:off x="2965833" y="3490230"/>
            <a:ext cx="2740999" cy="97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dirty="0">
                <a:solidFill>
                  <a:schemeClr val="dk1"/>
                </a:solidFill>
                <a:latin typeface="Albert Sans"/>
              </a:rPr>
              <a:t>Le modèle de RAG </a:t>
            </a:r>
            <a:r>
              <a:rPr lang="fr-FR" sz="1200" b="1" dirty="0">
                <a:solidFill>
                  <a:schemeClr val="dk1"/>
                </a:solidFill>
                <a:latin typeface="Albert Sans"/>
              </a:rPr>
              <a:t>trouve les réponses pertinentes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dans les documents vectorisés. </a:t>
            </a:r>
            <a:r>
              <a:rPr lang="fr-FR" sz="1200" dirty="0" err="1">
                <a:solidFill>
                  <a:schemeClr val="dk1"/>
                </a:solidFill>
                <a:latin typeface="Albert Sans"/>
              </a:rPr>
              <a:t>Ollama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 fournit des fonctionnalités avancées de recherche et de génération de texte.</a:t>
            </a:r>
          </a:p>
        </p:txBody>
      </p:sp>
      <p:sp>
        <p:nvSpPr>
          <p:cNvPr id="569" name="Google Shape;569;p40"/>
          <p:cNvSpPr txBox="1"/>
          <p:nvPr/>
        </p:nvSpPr>
        <p:spPr>
          <a:xfrm flipH="1">
            <a:off x="6292850" y="3539011"/>
            <a:ext cx="247015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200" b="1" dirty="0">
                <a:solidFill>
                  <a:schemeClr val="dk1"/>
                </a:solidFill>
                <a:latin typeface="Albert Sans"/>
              </a:rPr>
              <a:t>Affichage des réponses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: affichées sur une page web dédiée, permettant aux utilisateurs de consulter les réponses à leurs questions.</a:t>
            </a:r>
          </a:p>
        </p:txBody>
      </p:sp>
      <p:sp>
        <p:nvSpPr>
          <p:cNvPr id="570" name="Google Shape;570;p40"/>
          <p:cNvSpPr/>
          <p:nvPr/>
        </p:nvSpPr>
        <p:spPr>
          <a:xfrm>
            <a:off x="1550400" y="1518218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3514300" y="1518700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5478198" y="1518218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7452175" y="1524042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1550400" y="3203011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4260582" y="3213967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7442100" y="3203011"/>
            <a:ext cx="151500" cy="151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>
            <a:cxnSpLocks/>
            <a:stCxn id="562" idx="0"/>
          </p:cNvCxnSpPr>
          <p:nvPr/>
        </p:nvCxnSpPr>
        <p:spPr>
          <a:xfrm flipV="1">
            <a:off x="1626149" y="1672436"/>
            <a:ext cx="1" cy="162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40"/>
          <p:cNvCxnSpPr>
            <a:cxnSpLocks/>
            <a:stCxn id="563" idx="0"/>
          </p:cNvCxnSpPr>
          <p:nvPr/>
        </p:nvCxnSpPr>
        <p:spPr>
          <a:xfrm flipV="1">
            <a:off x="3590050" y="1672436"/>
            <a:ext cx="0" cy="162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40"/>
          <p:cNvCxnSpPr>
            <a:cxnSpLocks/>
            <a:endCxn id="564" idx="0"/>
          </p:cNvCxnSpPr>
          <p:nvPr/>
        </p:nvCxnSpPr>
        <p:spPr>
          <a:xfrm flipH="1">
            <a:off x="5553948" y="1672436"/>
            <a:ext cx="2" cy="942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40"/>
          <p:cNvCxnSpPr>
            <a:cxnSpLocks/>
            <a:endCxn id="565" idx="0"/>
          </p:cNvCxnSpPr>
          <p:nvPr/>
        </p:nvCxnSpPr>
        <p:spPr>
          <a:xfrm>
            <a:off x="7517850" y="1672436"/>
            <a:ext cx="0" cy="75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40"/>
          <p:cNvCxnSpPr>
            <a:stCxn id="574" idx="4"/>
            <a:endCxn id="566" idx="0"/>
          </p:cNvCxnSpPr>
          <p:nvPr/>
        </p:nvCxnSpPr>
        <p:spPr>
          <a:xfrm>
            <a:off x="1626150" y="3354511"/>
            <a:ext cx="0" cy="18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0"/>
          <p:cNvCxnSpPr>
            <a:cxnSpLocks/>
            <a:stCxn id="575" idx="4"/>
            <a:endCxn id="567" idx="0"/>
          </p:cNvCxnSpPr>
          <p:nvPr/>
        </p:nvCxnSpPr>
        <p:spPr>
          <a:xfrm>
            <a:off x="4336332" y="3365467"/>
            <a:ext cx="0" cy="124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0"/>
          <p:cNvCxnSpPr>
            <a:cxnSpLocks/>
            <a:stCxn id="577" idx="4"/>
            <a:endCxn id="569" idx="0"/>
          </p:cNvCxnSpPr>
          <p:nvPr/>
        </p:nvCxnSpPr>
        <p:spPr>
          <a:xfrm>
            <a:off x="7517850" y="3354511"/>
            <a:ext cx="10075" cy="18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0"/>
          <p:cNvCxnSpPr>
            <a:cxnSpLocks/>
          </p:cNvCxnSpPr>
          <p:nvPr/>
        </p:nvCxnSpPr>
        <p:spPr>
          <a:xfrm>
            <a:off x="1701900" y="1596686"/>
            <a:ext cx="181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0"/>
          <p:cNvCxnSpPr>
            <a:cxnSpLocks/>
          </p:cNvCxnSpPr>
          <p:nvPr/>
        </p:nvCxnSpPr>
        <p:spPr>
          <a:xfrm>
            <a:off x="3665800" y="1596686"/>
            <a:ext cx="181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0"/>
          <p:cNvCxnSpPr>
            <a:cxnSpLocks/>
          </p:cNvCxnSpPr>
          <p:nvPr/>
        </p:nvCxnSpPr>
        <p:spPr>
          <a:xfrm>
            <a:off x="5629700" y="1596686"/>
            <a:ext cx="181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0"/>
          <p:cNvCxnSpPr>
            <a:cxnSpLocks/>
            <a:endCxn id="574" idx="2"/>
          </p:cNvCxnSpPr>
          <p:nvPr/>
        </p:nvCxnSpPr>
        <p:spPr>
          <a:xfrm flipH="1">
            <a:off x="1550400" y="1596686"/>
            <a:ext cx="6043200" cy="1682100"/>
          </a:xfrm>
          <a:prstGeom prst="bentConnector5">
            <a:avLst>
              <a:gd name="adj1" fmla="val -13812"/>
              <a:gd name="adj2" fmla="val 78782"/>
              <a:gd name="adj3" fmla="val 1039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0"/>
          <p:cNvCxnSpPr>
            <a:stCxn id="574" idx="6"/>
            <a:endCxn id="575" idx="2"/>
          </p:cNvCxnSpPr>
          <p:nvPr/>
        </p:nvCxnSpPr>
        <p:spPr>
          <a:xfrm>
            <a:off x="1701900" y="3278761"/>
            <a:ext cx="2558682" cy="109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40"/>
          <p:cNvCxnSpPr>
            <a:cxnSpLocks/>
            <a:stCxn id="575" idx="6"/>
            <a:endCxn id="577" idx="2"/>
          </p:cNvCxnSpPr>
          <p:nvPr/>
        </p:nvCxnSpPr>
        <p:spPr>
          <a:xfrm flipV="1">
            <a:off x="4412082" y="3278761"/>
            <a:ext cx="3030018" cy="109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245;p27">
            <a:extLst>
              <a:ext uri="{FF2B5EF4-FFF2-40B4-BE49-F238E27FC236}">
                <a16:creationId xmlns:a16="http://schemas.microsoft.com/office/drawing/2014/main" id="{C0283451-EC4C-B6C2-424F-2DE993D92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Explication du code</a:t>
            </a:r>
            <a:endParaRPr dirty="0"/>
          </a:p>
        </p:txBody>
      </p:sp>
      <p:sp>
        <p:nvSpPr>
          <p:cNvPr id="49" name="Google Shape;247;p27">
            <a:extLst>
              <a:ext uri="{FF2B5EF4-FFF2-40B4-BE49-F238E27FC236}">
                <a16:creationId xmlns:a16="http://schemas.microsoft.com/office/drawing/2014/main" id="{220A44FA-3165-4898-0F35-2607D9687625}"/>
              </a:ext>
            </a:extLst>
          </p:cNvPr>
          <p:cNvSpPr txBox="1"/>
          <p:nvPr/>
        </p:nvSpPr>
        <p:spPr>
          <a:xfrm>
            <a:off x="715100" y="1114836"/>
            <a:ext cx="7713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Albert Sans"/>
                <a:sym typeface="Albert Sans"/>
              </a:rPr>
              <a:t>ollama_langchain.py</a:t>
            </a:r>
            <a:endParaRPr sz="1600" b="1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60884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5;p27">
            <a:extLst>
              <a:ext uri="{FF2B5EF4-FFF2-40B4-BE49-F238E27FC236}">
                <a16:creationId xmlns:a16="http://schemas.microsoft.com/office/drawing/2014/main" id="{A6E6E435-78C2-F9E3-486D-E8567C3C0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Explication du code</a:t>
            </a:r>
            <a:endParaRPr dirty="0"/>
          </a:p>
        </p:txBody>
      </p:sp>
      <p:sp>
        <p:nvSpPr>
          <p:cNvPr id="7" name="Google Shape;507;p39">
            <a:extLst>
              <a:ext uri="{FF2B5EF4-FFF2-40B4-BE49-F238E27FC236}">
                <a16:creationId xmlns:a16="http://schemas.microsoft.com/office/drawing/2014/main" id="{40C44204-68D2-83AE-ECE4-F4F5041F32FA}"/>
              </a:ext>
            </a:extLst>
          </p:cNvPr>
          <p:cNvSpPr txBox="1"/>
          <p:nvPr/>
        </p:nvSpPr>
        <p:spPr>
          <a:xfrm>
            <a:off x="927526" y="1659258"/>
            <a:ext cx="1826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index.html</a:t>
            </a:r>
            <a:endParaRPr sz="16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Google Shape;508;p39">
            <a:extLst>
              <a:ext uri="{FF2B5EF4-FFF2-40B4-BE49-F238E27FC236}">
                <a16:creationId xmlns:a16="http://schemas.microsoft.com/office/drawing/2014/main" id="{40E384C8-AC14-B4FE-EAF0-22C0E91F2112}"/>
              </a:ext>
            </a:extLst>
          </p:cNvPr>
          <p:cNvSpPr txBox="1"/>
          <p:nvPr/>
        </p:nvSpPr>
        <p:spPr>
          <a:xfrm>
            <a:off x="927525" y="2000658"/>
            <a:ext cx="3149987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Page d’accueil, renvoyant directement sur la pa</a:t>
            </a:r>
            <a:r>
              <a:rPr lang="en" sz="1200" dirty="0">
                <a:solidFill>
                  <a:schemeClr val="dk1"/>
                </a:solidFill>
                <a:latin typeface="Albert Sans"/>
                <a:sym typeface="Albert Sans"/>
              </a:rPr>
              <a:t>ge </a:t>
            </a:r>
            <a:r>
              <a:rPr lang="fr-FR" sz="1200" dirty="0">
                <a:solidFill>
                  <a:schemeClr val="dk1"/>
                </a:solidFill>
                <a:latin typeface="Albert Sans"/>
              </a:rPr>
              <a:t>upload.html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507;p39">
            <a:extLst>
              <a:ext uri="{FF2B5EF4-FFF2-40B4-BE49-F238E27FC236}">
                <a16:creationId xmlns:a16="http://schemas.microsoft.com/office/drawing/2014/main" id="{4DA6C4F8-C5B9-AA34-0013-49E98D63B821}"/>
              </a:ext>
            </a:extLst>
          </p:cNvPr>
          <p:cNvSpPr txBox="1"/>
          <p:nvPr/>
        </p:nvSpPr>
        <p:spPr>
          <a:xfrm>
            <a:off x="927526" y="3046636"/>
            <a:ext cx="1826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1600" b="1" dirty="0">
                <a:solidFill>
                  <a:schemeClr val="dk1"/>
                </a:solidFill>
                <a:latin typeface="Albert Sans"/>
              </a:rPr>
              <a:t>upload.html</a:t>
            </a:r>
          </a:p>
        </p:txBody>
      </p:sp>
      <p:sp>
        <p:nvSpPr>
          <p:cNvPr id="12" name="Google Shape;508;p39">
            <a:extLst>
              <a:ext uri="{FF2B5EF4-FFF2-40B4-BE49-F238E27FC236}">
                <a16:creationId xmlns:a16="http://schemas.microsoft.com/office/drawing/2014/main" id="{A0A27B9B-CBA0-2488-C6E8-E6F8DD84DA03}"/>
              </a:ext>
            </a:extLst>
          </p:cNvPr>
          <p:cNvSpPr txBox="1"/>
          <p:nvPr/>
        </p:nvSpPr>
        <p:spPr>
          <a:xfrm>
            <a:off x="927525" y="3388036"/>
            <a:ext cx="3149987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Page permettant de charger et vectoriser les ducuments .txt et .docs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" name="Google Shape;507;p39">
            <a:extLst>
              <a:ext uri="{FF2B5EF4-FFF2-40B4-BE49-F238E27FC236}">
                <a16:creationId xmlns:a16="http://schemas.microsoft.com/office/drawing/2014/main" id="{7663DF24-EC34-5051-A8BB-2A8DE8EDDAA9}"/>
              </a:ext>
            </a:extLst>
          </p:cNvPr>
          <p:cNvSpPr txBox="1"/>
          <p:nvPr/>
        </p:nvSpPr>
        <p:spPr>
          <a:xfrm>
            <a:off x="4730613" y="1659258"/>
            <a:ext cx="314998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fr-FR" sz="1600" b="1" dirty="0">
                <a:solidFill>
                  <a:schemeClr val="dk1"/>
                </a:solidFill>
                <a:latin typeface="Albert Sans"/>
              </a:rPr>
              <a:t>responses.html</a:t>
            </a:r>
          </a:p>
        </p:txBody>
      </p:sp>
      <p:sp>
        <p:nvSpPr>
          <p:cNvPr id="14" name="Google Shape;508;p39">
            <a:extLst>
              <a:ext uri="{FF2B5EF4-FFF2-40B4-BE49-F238E27FC236}">
                <a16:creationId xmlns:a16="http://schemas.microsoft.com/office/drawing/2014/main" id="{B447BD3E-C0BB-D555-48BA-18BAD7B16A85}"/>
              </a:ext>
            </a:extLst>
          </p:cNvPr>
          <p:cNvSpPr txBox="1"/>
          <p:nvPr/>
        </p:nvSpPr>
        <p:spPr>
          <a:xfrm>
            <a:off x="4730613" y="2000658"/>
            <a:ext cx="3149987" cy="65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fr-FR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Pages affichant la réponse du RAG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507;p39">
            <a:extLst>
              <a:ext uri="{FF2B5EF4-FFF2-40B4-BE49-F238E27FC236}">
                <a16:creationId xmlns:a16="http://schemas.microsoft.com/office/drawing/2014/main" id="{8AE649CD-86E7-4161-66C0-ECDFC73FC612}"/>
              </a:ext>
            </a:extLst>
          </p:cNvPr>
          <p:cNvSpPr txBox="1"/>
          <p:nvPr/>
        </p:nvSpPr>
        <p:spPr>
          <a:xfrm>
            <a:off x="4730614" y="3046636"/>
            <a:ext cx="3149984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fr-FR" sz="16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ask_question.html</a:t>
            </a:r>
            <a:endParaRPr lang="fr-FR" sz="1600" b="1" dirty="0">
              <a:solidFill>
                <a:schemeClr val="dk1"/>
              </a:solidFill>
              <a:latin typeface="Albert Sans"/>
            </a:endParaRPr>
          </a:p>
        </p:txBody>
      </p:sp>
      <p:sp>
        <p:nvSpPr>
          <p:cNvPr id="16" name="Google Shape;508;p39">
            <a:extLst>
              <a:ext uri="{FF2B5EF4-FFF2-40B4-BE49-F238E27FC236}">
                <a16:creationId xmlns:a16="http://schemas.microsoft.com/office/drawing/2014/main" id="{9D9A7B2F-580F-6484-C24E-2BC2ED4CCDBA}"/>
              </a:ext>
            </a:extLst>
          </p:cNvPr>
          <p:cNvSpPr txBox="1"/>
          <p:nvPr/>
        </p:nvSpPr>
        <p:spPr>
          <a:xfrm>
            <a:off x="4730613" y="3388036"/>
            <a:ext cx="3149987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fr-FR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Page permettant de poser des questions sur les documents qui ont été chargés et vectorisés précédemment</a:t>
            </a:r>
            <a:endParaRPr lang="fr-FR" sz="1200" dirty="0">
              <a:solidFill>
                <a:schemeClr val="dk1"/>
              </a:solidFill>
              <a:latin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91B139-5F58-7969-B0F6-695531D76921}"/>
              </a:ext>
            </a:extLst>
          </p:cNvPr>
          <p:cNvCxnSpPr>
            <a:cxnSpLocks/>
          </p:cNvCxnSpPr>
          <p:nvPr/>
        </p:nvCxnSpPr>
        <p:spPr>
          <a:xfrm>
            <a:off x="1046253" y="2523305"/>
            <a:ext cx="13669" cy="61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2AB7BE3-726E-DC8D-22ED-2772C7F491D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4077512" y="3661336"/>
            <a:ext cx="65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4DD3648-7E41-18FF-1E01-B8923B37ABF0}"/>
              </a:ext>
            </a:extLst>
          </p:cNvPr>
          <p:cNvCxnSpPr>
            <a:cxnSpLocks/>
          </p:cNvCxnSpPr>
          <p:nvPr/>
        </p:nvCxnSpPr>
        <p:spPr>
          <a:xfrm flipV="1">
            <a:off x="7741289" y="2472728"/>
            <a:ext cx="0" cy="5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Améliorations</a:t>
            </a:r>
            <a:endParaRPr dirty="0"/>
          </a:p>
        </p:txBody>
      </p:sp>
      <p:sp>
        <p:nvSpPr>
          <p:cNvPr id="250" name="Google Shape;250;p27"/>
          <p:cNvSpPr/>
          <p:nvPr/>
        </p:nvSpPr>
        <p:spPr>
          <a:xfrm>
            <a:off x="7560325" y="7823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7692325" y="6874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8018300" y="11695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2;p29">
            <a:extLst>
              <a:ext uri="{FF2B5EF4-FFF2-40B4-BE49-F238E27FC236}">
                <a16:creationId xmlns:a16="http://schemas.microsoft.com/office/drawing/2014/main" id="{E80517C8-02BB-C47E-A971-C54BC258897D}"/>
              </a:ext>
            </a:extLst>
          </p:cNvPr>
          <p:cNvSpPr txBox="1">
            <a:spLocks/>
          </p:cNvSpPr>
          <p:nvPr/>
        </p:nvSpPr>
        <p:spPr>
          <a:xfrm>
            <a:off x="715100" y="1797300"/>
            <a:ext cx="7563486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Albert Sans"/>
              </a:rPr>
              <a:t>Actuellement, les réponses ne sont pas précises, elles restent vagues.</a:t>
            </a:r>
          </a:p>
          <a:p>
            <a:endParaRPr lang="fr-FR" dirty="0">
              <a:solidFill>
                <a:schemeClr val="dk1"/>
              </a:solidFill>
              <a:latin typeface="Albert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Albert Sans"/>
              </a:rPr>
              <a:t>Les réponses sont parfois en français, parfois en anglais.</a:t>
            </a:r>
          </a:p>
          <a:p>
            <a:endParaRPr lang="fr-FR" dirty="0">
              <a:solidFill>
                <a:schemeClr val="dk1"/>
              </a:solidFill>
              <a:latin typeface="Albert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Albert Sans"/>
              </a:rPr>
              <a:t>Il serait pertinent de pouvoir enregistrer les documents déjà vectoriser, pour ne pas avoir à le faire à nouveau.</a:t>
            </a:r>
          </a:p>
          <a:p>
            <a:endParaRPr lang="fr-FR" dirty="0">
              <a:solidFill>
                <a:schemeClr val="dk1"/>
              </a:solidFill>
              <a:latin typeface="Albert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Albert Sans"/>
              </a:rPr>
              <a:t>Il serait avantageux d’enregistrer automatiquement les différentes réponses pour pouvoir les consulter à nouveau.</a:t>
            </a:r>
            <a:br>
              <a:rPr lang="fr-FR" sz="1200" dirty="0">
                <a:solidFill>
                  <a:schemeClr val="dk1"/>
                </a:solidFill>
                <a:latin typeface="Albert Sans"/>
              </a:rPr>
            </a:br>
            <a:endParaRPr lang="en-US" sz="1200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endParaRPr lang="en-US" sz="12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856840358"/>
      </p:ext>
    </p:extLst>
  </p:cSld>
  <p:clrMapOvr>
    <a:masterClrMapping/>
  </p:clrMapOvr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Affichage à l'écran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Albert Sans</vt:lpstr>
      <vt:lpstr>Arial</vt:lpstr>
      <vt:lpstr>AI Incident Automation Pitch Deck by Slidesgo</vt:lpstr>
      <vt:lpstr>LLM CONTINUUM Entretiens d’auto-confrontation</vt:lpstr>
      <vt:lpstr>Objectif</vt:lpstr>
      <vt:lpstr>Explication du code</vt:lpstr>
      <vt:lpstr>Explication du code</vt:lpstr>
      <vt:lpstr>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CONTINUUM Entretiens d’auto-confrontation</dc:title>
  <cp:lastModifiedBy>Elea Roche</cp:lastModifiedBy>
  <cp:revision>2</cp:revision>
  <dcterms:modified xsi:type="dcterms:W3CDTF">2024-04-30T11:55:38Z</dcterms:modified>
</cp:coreProperties>
</file>