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6/14/2019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6/14/2019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47FC-28AE-4C22-953A-DA8C7A06794C}"/>
              </a:ext>
            </a:extLst>
          </p:cNvPr>
          <p:cNvSpPr>
            <a:spLocks noGrp="1"/>
          </p:cNvSpPr>
          <p:nvPr>
            <p:ph type="ctrTitle"/>
          </p:nvPr>
        </p:nvSpPr>
        <p:spPr/>
        <p:txBody>
          <a:bodyPr/>
          <a:lstStyle/>
          <a:p>
            <a:pPr algn="ctr"/>
            <a:r>
              <a:rPr lang="en-US" dirty="0"/>
              <a:t>COMPARING NURSING HOMES</a:t>
            </a:r>
          </a:p>
        </p:txBody>
      </p:sp>
      <p:sp>
        <p:nvSpPr>
          <p:cNvPr id="3" name="Subtitle 2">
            <a:extLst>
              <a:ext uri="{FF2B5EF4-FFF2-40B4-BE49-F238E27FC236}">
                <a16:creationId xmlns:a16="http://schemas.microsoft.com/office/drawing/2014/main" id="{BCBF9AC5-19E1-4BDB-8351-F14FC23814CD}"/>
              </a:ext>
            </a:extLst>
          </p:cNvPr>
          <p:cNvSpPr>
            <a:spLocks noGrp="1"/>
          </p:cNvSpPr>
          <p:nvPr>
            <p:ph type="subTitle" idx="1"/>
          </p:nvPr>
        </p:nvSpPr>
        <p:spPr/>
        <p:txBody>
          <a:bodyPr/>
          <a:lstStyle/>
          <a:p>
            <a:pPr algn="ctr"/>
            <a:r>
              <a:rPr lang="en-US" dirty="0"/>
              <a:t>Based on data from January </a:t>
            </a:r>
          </a:p>
        </p:txBody>
      </p:sp>
    </p:spTree>
    <p:extLst>
      <p:ext uri="{BB962C8B-B14F-4D97-AF65-F5344CB8AC3E}">
        <p14:creationId xmlns:p14="http://schemas.microsoft.com/office/powerpoint/2010/main" val="258797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B91A-E962-490E-A2EB-BFA763B7F213}"/>
              </a:ext>
            </a:extLst>
          </p:cNvPr>
          <p:cNvSpPr>
            <a:spLocks noGrp="1"/>
          </p:cNvSpPr>
          <p:nvPr>
            <p:ph type="title"/>
          </p:nvPr>
        </p:nvSpPr>
        <p:spPr>
          <a:xfrm>
            <a:off x="1451579" y="804519"/>
            <a:ext cx="9603275" cy="1049235"/>
          </a:xfrm>
        </p:spPr>
        <p:txBody>
          <a:bodyPr/>
          <a:lstStyle/>
          <a:p>
            <a:pPr algn="ctr"/>
            <a:r>
              <a:rPr lang="en-US" dirty="0"/>
              <a:t>resource information</a:t>
            </a:r>
          </a:p>
        </p:txBody>
      </p:sp>
      <p:sp>
        <p:nvSpPr>
          <p:cNvPr id="3" name="Content Placeholder 2">
            <a:extLst>
              <a:ext uri="{FF2B5EF4-FFF2-40B4-BE49-F238E27FC236}">
                <a16:creationId xmlns:a16="http://schemas.microsoft.com/office/drawing/2014/main" id="{271315D9-5C3E-4FD2-B645-D4362EEED9D5}"/>
              </a:ext>
            </a:extLst>
          </p:cNvPr>
          <p:cNvSpPr>
            <a:spLocks noGrp="1"/>
          </p:cNvSpPr>
          <p:nvPr>
            <p:ph idx="1"/>
          </p:nvPr>
        </p:nvSpPr>
        <p:spPr>
          <a:xfrm>
            <a:off x="1451579" y="1853754"/>
            <a:ext cx="9603275" cy="4030211"/>
          </a:xfrm>
        </p:spPr>
        <p:txBody>
          <a:bodyPr>
            <a:normAutofit/>
          </a:bodyPr>
          <a:lstStyle/>
          <a:p>
            <a:pPr marL="0" indent="0">
              <a:buNone/>
            </a:pPr>
            <a:r>
              <a:rPr lang="en-US" sz="1950" dirty="0"/>
              <a:t>This information was obtained from Kaggle.com and Medicare.gov (Nursing Home Compare)</a:t>
            </a:r>
          </a:p>
          <a:p>
            <a:pPr marL="0" indent="0" algn="ctr">
              <a:buNone/>
            </a:pPr>
            <a:r>
              <a:rPr lang="en-US" b="1" u="sng" dirty="0"/>
              <a:t>DEFINITIONS</a:t>
            </a:r>
          </a:p>
          <a:p>
            <a:pPr marL="0" indent="0">
              <a:buNone/>
            </a:pPr>
            <a:r>
              <a:rPr lang="en-US" b="1" dirty="0"/>
              <a:t>Fines</a:t>
            </a:r>
            <a:r>
              <a:rPr lang="en-US" dirty="0"/>
              <a:t> – can be imposed once per citation or each day until the nursing home corrects the citation</a:t>
            </a:r>
          </a:p>
          <a:p>
            <a:pPr marL="0" indent="0">
              <a:buNone/>
            </a:pPr>
            <a:r>
              <a:rPr lang="en-US" b="1" dirty="0"/>
              <a:t>Payment Denials </a:t>
            </a:r>
            <a:r>
              <a:rPr lang="en-US" dirty="0"/>
              <a:t>– the government stops Medicare and/or Medicaid payments to the nursing home for new residents until the nursing home corrects the citation</a:t>
            </a:r>
          </a:p>
          <a:p>
            <a:pPr marL="0" indent="0">
              <a:buNone/>
            </a:pPr>
            <a:r>
              <a:rPr lang="en-US" b="1" dirty="0"/>
              <a:t>Deficiencies</a:t>
            </a:r>
            <a:r>
              <a:rPr lang="en-US" dirty="0"/>
              <a:t> – inadequate staff to patient ratio, food storage and preparation issues, failure to protect residents from abuse and neglect, improper medication management, lack of or insufficient emergency preparedness, and failure to pass fire safety inspections</a:t>
            </a:r>
          </a:p>
          <a:p>
            <a:pPr marL="0" indent="0">
              <a:buNone/>
            </a:pPr>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1837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7054-0C6C-4001-8F40-F72D3E6BB720}"/>
              </a:ext>
            </a:extLst>
          </p:cNvPr>
          <p:cNvSpPr>
            <a:spLocks noGrp="1"/>
          </p:cNvSpPr>
          <p:nvPr>
            <p:ph type="title"/>
          </p:nvPr>
        </p:nvSpPr>
        <p:spPr>
          <a:xfrm>
            <a:off x="1451579" y="804519"/>
            <a:ext cx="9603275" cy="1049235"/>
          </a:xfrm>
        </p:spPr>
        <p:txBody>
          <a:bodyPr/>
          <a:lstStyle/>
          <a:p>
            <a:pPr algn="ctr"/>
            <a:r>
              <a:rPr lang="en-US" dirty="0"/>
              <a:t>Comparing nursing homes</a:t>
            </a:r>
          </a:p>
        </p:txBody>
      </p:sp>
      <p:sp>
        <p:nvSpPr>
          <p:cNvPr id="3" name="Content Placeholder 2">
            <a:extLst>
              <a:ext uri="{FF2B5EF4-FFF2-40B4-BE49-F238E27FC236}">
                <a16:creationId xmlns:a16="http://schemas.microsoft.com/office/drawing/2014/main" id="{D5C62A8C-18E3-4440-8BAC-693779C5AE63}"/>
              </a:ext>
            </a:extLst>
          </p:cNvPr>
          <p:cNvSpPr>
            <a:spLocks noGrp="1"/>
          </p:cNvSpPr>
          <p:nvPr>
            <p:ph idx="1"/>
          </p:nvPr>
        </p:nvSpPr>
        <p:spPr/>
        <p:txBody>
          <a:bodyPr>
            <a:normAutofit/>
          </a:bodyPr>
          <a:lstStyle/>
          <a:p>
            <a:pPr marL="0" indent="0">
              <a:buNone/>
            </a:pPr>
            <a:r>
              <a:rPr lang="en-US" dirty="0"/>
              <a:t>This analysis involved comparing nursing homes by state. The following items were compared:</a:t>
            </a:r>
          </a:p>
          <a:p>
            <a:r>
              <a:rPr lang="en-US" dirty="0"/>
              <a:t>Average Monetary Penalty by State – monetary fines that the Nursing Home (NH) had to pay to CMS (Centers of Medicare &amp; Medicaid Services)</a:t>
            </a:r>
          </a:p>
          <a:p>
            <a:r>
              <a:rPr lang="en-US" dirty="0"/>
              <a:t>Payment Denials – when CMS does not pay the nursing home for current patients for Deficiencies</a:t>
            </a: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7AE43EC4-BC02-496D-A6D3-A4BCC956D7FA}"/>
                  </a:ext>
                </a:extLst>
              </p:cNvPr>
              <p:cNvGraphicFramePr>
                <a:graphicFrameLocks noChangeAspect="1"/>
              </p:cNvGraphicFramePr>
              <p:nvPr>
                <p:extLst>
                  <p:ext uri="{D42A27DB-BD31-4B8C-83A1-F6EECF244321}">
                    <p14:modId xmlns:p14="http://schemas.microsoft.com/office/powerpoint/2010/main" val="2780078459"/>
                  </p:ext>
                </p:extLst>
              </p:nvPr>
            </p:nvGraphicFramePr>
            <p:xfrm>
              <a:off x="-2650435" y="1618514"/>
              <a:ext cx="3048000" cy="1714500"/>
            </p:xfrm>
            <a:graphic>
              <a:graphicData uri="http://schemas.microsoft.com/office/powerpoint/2016/slidezoom">
                <pslz:sldZm>
                  <pslz:sldZmObj sldId="257" cId="3579266029">
                    <pslz:zmPr id="{21D5D220-2136-4F9B-8B21-2D4D45BEDE67}"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7AE43EC4-BC02-496D-A6D3-A4BCC956D7FA}"/>
                  </a:ext>
                </a:extLst>
              </p:cNvPr>
              <p:cNvPicPr>
                <a:picLocks noGrp="1" noRot="1" noChangeAspect="1" noMove="1" noResize="1" noEditPoints="1" noAdjustHandles="1" noChangeArrowheads="1" noChangeShapeType="1"/>
              </p:cNvPicPr>
              <p:nvPr/>
            </p:nvPicPr>
            <p:blipFill>
              <a:blip r:embed="rId4"/>
              <a:stretch>
                <a:fillRect/>
              </a:stretch>
            </p:blipFill>
            <p:spPr>
              <a:xfrm>
                <a:off x="-2650435" y="1618514"/>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579266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5B0A194-7B1E-4BD5-96B4-66C07DD22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0"/>
            <a:ext cx="87058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395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672828-1E07-4F06-972B-E6F8DFB725DC}"/>
              </a:ext>
            </a:extLst>
          </p:cNvPr>
          <p:cNvSpPr>
            <a:spLocks noGrp="1"/>
          </p:cNvSpPr>
          <p:nvPr>
            <p:ph type="title"/>
          </p:nvPr>
        </p:nvSpPr>
        <p:spPr/>
        <p:txBody>
          <a:bodyPr/>
          <a:lstStyle/>
          <a:p>
            <a:pPr algn="ctr"/>
            <a:r>
              <a:rPr lang="en-US" dirty="0"/>
              <a:t>BAR CHART COMPARISON</a:t>
            </a:r>
          </a:p>
        </p:txBody>
      </p:sp>
      <p:sp>
        <p:nvSpPr>
          <p:cNvPr id="6" name="Content Placeholder 5">
            <a:extLst>
              <a:ext uri="{FF2B5EF4-FFF2-40B4-BE49-F238E27FC236}">
                <a16:creationId xmlns:a16="http://schemas.microsoft.com/office/drawing/2014/main" id="{BBDDD683-592E-4A1C-AA5B-3EC0ECE38AC6}"/>
              </a:ext>
            </a:extLst>
          </p:cNvPr>
          <p:cNvSpPr>
            <a:spLocks noGrp="1"/>
          </p:cNvSpPr>
          <p:nvPr>
            <p:ph idx="1"/>
          </p:nvPr>
        </p:nvSpPr>
        <p:spPr/>
        <p:txBody>
          <a:bodyPr>
            <a:normAutofit lnSpcReduction="10000"/>
          </a:bodyPr>
          <a:lstStyle/>
          <a:p>
            <a:pPr algn="ctr"/>
            <a:r>
              <a:rPr lang="en-US" sz="2800" dirty="0"/>
              <a:t>TN and DC had the highest amount of fines that exceeded $100K</a:t>
            </a:r>
          </a:p>
          <a:p>
            <a:pPr algn="ctr"/>
            <a:r>
              <a:rPr lang="en-US" sz="2800" dirty="0"/>
              <a:t>WY, ID and OR had the lowest amount of fines that were less than $2500</a:t>
            </a:r>
          </a:p>
          <a:p>
            <a:pPr algn="ctr"/>
            <a:r>
              <a:rPr lang="en-US" sz="2800" dirty="0"/>
              <a:t>Virginia averaged approx. $66K in fines</a:t>
            </a:r>
          </a:p>
          <a:p>
            <a:pPr algn="ctr"/>
            <a:r>
              <a:rPr lang="en-US" sz="2800" dirty="0"/>
              <a:t>The national average is approx. $25K in fines</a:t>
            </a:r>
          </a:p>
        </p:txBody>
      </p:sp>
    </p:spTree>
    <p:extLst>
      <p:ext uri="{BB962C8B-B14F-4D97-AF65-F5344CB8AC3E}">
        <p14:creationId xmlns:p14="http://schemas.microsoft.com/office/powerpoint/2010/main" val="3395377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29AC-D9B7-4832-8A37-6D706C1A2DC3}"/>
              </a:ext>
            </a:extLst>
          </p:cNvPr>
          <p:cNvSpPr>
            <a:spLocks noGrp="1"/>
          </p:cNvSpPr>
          <p:nvPr>
            <p:ph type="title"/>
          </p:nvPr>
        </p:nvSpPr>
        <p:spPr/>
        <p:txBody>
          <a:bodyPr/>
          <a:lstStyle/>
          <a:p>
            <a:pPr algn="ctr"/>
            <a:r>
              <a:rPr lang="en-US" dirty="0"/>
              <a:t>Pie chart analysis</a:t>
            </a:r>
          </a:p>
        </p:txBody>
      </p:sp>
      <p:sp>
        <p:nvSpPr>
          <p:cNvPr id="4" name="Content Placeholder 3">
            <a:extLst>
              <a:ext uri="{FF2B5EF4-FFF2-40B4-BE49-F238E27FC236}">
                <a16:creationId xmlns:a16="http://schemas.microsoft.com/office/drawing/2014/main" id="{C84ABC97-07AC-4F0C-B301-60ED238EFC7F}"/>
              </a:ext>
            </a:extLst>
          </p:cNvPr>
          <p:cNvSpPr>
            <a:spLocks noGrp="1"/>
          </p:cNvSpPr>
          <p:nvPr>
            <p:ph sz="half" idx="2"/>
          </p:nvPr>
        </p:nvSpPr>
        <p:spPr/>
        <p:txBody>
          <a:bodyPr/>
          <a:lstStyle/>
          <a:p>
            <a:pPr marL="0" indent="0">
              <a:buNone/>
            </a:pPr>
            <a:r>
              <a:rPr lang="en-US" dirty="0"/>
              <a:t>This chart illustrates that there were fewer payment denials in 2016 than there were fines.</a:t>
            </a:r>
          </a:p>
        </p:txBody>
      </p:sp>
      <p:pic>
        <p:nvPicPr>
          <p:cNvPr id="5" name="Picture 2">
            <a:extLst>
              <a:ext uri="{FF2B5EF4-FFF2-40B4-BE49-F238E27FC236}">
                <a16:creationId xmlns:a16="http://schemas.microsoft.com/office/drawing/2014/main" id="{DCA5CB0D-B8D1-4E46-8AFC-1C811D0CB71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15690" y="2223743"/>
            <a:ext cx="3709245" cy="3023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2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A2EA-1398-44DA-9C54-8A413E674A13}"/>
              </a:ext>
            </a:extLst>
          </p:cNvPr>
          <p:cNvSpPr>
            <a:spLocks noGrp="1"/>
          </p:cNvSpPr>
          <p:nvPr>
            <p:ph type="title"/>
          </p:nvPr>
        </p:nvSpPr>
        <p:spPr>
          <a:xfrm>
            <a:off x="1451579" y="98475"/>
            <a:ext cx="9603275" cy="675248"/>
          </a:xfrm>
        </p:spPr>
        <p:txBody>
          <a:bodyPr/>
          <a:lstStyle/>
          <a:p>
            <a:pPr algn="ctr"/>
            <a:r>
              <a:rPr lang="en-US" dirty="0"/>
              <a:t>Line graph analysis</a:t>
            </a:r>
          </a:p>
        </p:txBody>
      </p:sp>
      <p:pic>
        <p:nvPicPr>
          <p:cNvPr id="1028" name="Picture 4">
            <a:extLst>
              <a:ext uri="{FF2B5EF4-FFF2-40B4-BE49-F238E27FC236}">
                <a16:creationId xmlns:a16="http://schemas.microsoft.com/office/drawing/2014/main" id="{9556A928-3537-4675-A24A-031AED7987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5347" y="576775"/>
            <a:ext cx="10325686" cy="5289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116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9004-C9E7-4E11-9508-7B7A0FDEC1E4}"/>
              </a:ext>
            </a:extLst>
          </p:cNvPr>
          <p:cNvSpPr>
            <a:spLocks noGrp="1"/>
          </p:cNvSpPr>
          <p:nvPr>
            <p:ph type="title"/>
          </p:nvPr>
        </p:nvSpPr>
        <p:spPr/>
        <p:txBody>
          <a:bodyPr>
            <a:normAutofit fontScale="90000"/>
          </a:bodyPr>
          <a:lstStyle/>
          <a:p>
            <a:pPr algn="ctr"/>
            <a:r>
              <a:rPr lang="en-US" dirty="0"/>
              <a:t>Line graph analysis</a:t>
            </a:r>
            <a:br>
              <a:rPr lang="en-US" dirty="0"/>
            </a:br>
            <a:r>
              <a:rPr lang="en-US" dirty="0"/>
              <a:t>Jan 2014 – may 2016</a:t>
            </a:r>
            <a:br>
              <a:rPr lang="en-US" dirty="0"/>
            </a:br>
            <a:endParaRPr lang="en-US" dirty="0"/>
          </a:p>
        </p:txBody>
      </p:sp>
      <p:sp>
        <p:nvSpPr>
          <p:cNvPr id="3" name="Content Placeholder 2">
            <a:extLst>
              <a:ext uri="{FF2B5EF4-FFF2-40B4-BE49-F238E27FC236}">
                <a16:creationId xmlns:a16="http://schemas.microsoft.com/office/drawing/2014/main" id="{469C79D3-7A95-4826-921D-D85B9BE817C8}"/>
              </a:ext>
            </a:extLst>
          </p:cNvPr>
          <p:cNvSpPr>
            <a:spLocks noGrp="1"/>
          </p:cNvSpPr>
          <p:nvPr>
            <p:ph idx="1"/>
          </p:nvPr>
        </p:nvSpPr>
        <p:spPr/>
        <p:txBody>
          <a:bodyPr/>
          <a:lstStyle/>
          <a:p>
            <a:r>
              <a:rPr lang="en-US" sz="2800" dirty="0"/>
              <a:t>This graph illustrates that penalties spiked between 5/15 and 9/15.  </a:t>
            </a:r>
          </a:p>
          <a:p>
            <a:r>
              <a:rPr lang="en-US" sz="2800" dirty="0"/>
              <a:t>Penalties decreased between 1/16 and 5/15.</a:t>
            </a:r>
          </a:p>
          <a:p>
            <a:r>
              <a:rPr lang="en-US" sz="2800" dirty="0"/>
              <a:t>Further data analysis would need to be performed to provide explanations of the increases and decreases.</a:t>
            </a:r>
          </a:p>
          <a:p>
            <a:endParaRPr lang="en-US" dirty="0"/>
          </a:p>
        </p:txBody>
      </p:sp>
    </p:spTree>
    <p:extLst>
      <p:ext uri="{BB962C8B-B14F-4D97-AF65-F5344CB8AC3E}">
        <p14:creationId xmlns:p14="http://schemas.microsoft.com/office/powerpoint/2010/main" val="426528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465A-FBE7-437F-AF89-50A3444C26C3}"/>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3FF0690A-AF02-457A-80E1-96FB26EA9A88}"/>
              </a:ext>
            </a:extLst>
          </p:cNvPr>
          <p:cNvSpPr>
            <a:spLocks noGrp="1"/>
          </p:cNvSpPr>
          <p:nvPr>
            <p:ph idx="1"/>
          </p:nvPr>
        </p:nvSpPr>
        <p:spPr/>
        <p:txBody>
          <a:bodyPr/>
          <a:lstStyle/>
          <a:p>
            <a:r>
              <a:rPr lang="en-US" dirty="0"/>
              <a:t>In conclusion, nursing homes in states with higher rates of penalties and payment denials demonstrate a lower quality of care – not advisable to place a loved one there!</a:t>
            </a:r>
          </a:p>
          <a:p>
            <a:r>
              <a:rPr lang="en-US" dirty="0"/>
              <a:t>Nursing homes in states with lower penalties and payment denials indicate a higher quality of care – these are highly desirable placements. </a:t>
            </a:r>
          </a:p>
          <a:p>
            <a:r>
              <a:rPr lang="en-US" dirty="0"/>
              <a:t>This information is not captured in this data analysis:  Visit and check on your loved one often and advocate – they will receive better care regardless of how the Nursing Home is ranked.</a:t>
            </a:r>
          </a:p>
        </p:txBody>
      </p:sp>
    </p:spTree>
    <p:extLst>
      <p:ext uri="{BB962C8B-B14F-4D97-AF65-F5344CB8AC3E}">
        <p14:creationId xmlns:p14="http://schemas.microsoft.com/office/powerpoint/2010/main" val="42032102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157</TotalTime>
  <Words>376</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COMPARING NURSING HOMES</vt:lpstr>
      <vt:lpstr>resource information</vt:lpstr>
      <vt:lpstr>Comparing nursing homes</vt:lpstr>
      <vt:lpstr>PowerPoint Presentation</vt:lpstr>
      <vt:lpstr>BAR CHART COMPARISON</vt:lpstr>
      <vt:lpstr>Pie chart analysis</vt:lpstr>
      <vt:lpstr>Line graph analysis</vt:lpstr>
      <vt:lpstr>Line graph analysis Jan 2014 – may 2016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NURSING HOMES</dc:title>
  <dc:creator>Monika Huddleston</dc:creator>
  <cp:lastModifiedBy>Monika Huddleston</cp:lastModifiedBy>
  <cp:revision>15</cp:revision>
  <dcterms:created xsi:type="dcterms:W3CDTF">2019-06-14T19:10:00Z</dcterms:created>
  <dcterms:modified xsi:type="dcterms:W3CDTF">2019-06-15T01:32:29Z</dcterms:modified>
</cp:coreProperties>
</file>