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1"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FF0000"/>
                </a:solidFill>
                <a:latin typeface="+mn-lt"/>
                <a:ea typeface="+mn-ea"/>
                <a:cs typeface="+mn-cs"/>
              </a:defRPr>
            </a:pPr>
            <a:r>
              <a:rPr lang="he-IL" sz="1800" b="0" i="0" baseline="0" dirty="0">
                <a:solidFill>
                  <a:srgbClr val="FF0000"/>
                </a:solidFill>
                <a:effectLst/>
              </a:rPr>
              <a:t>תוצאות של </a:t>
            </a:r>
            <a:r>
              <a:rPr lang="en-US" sz="1800" b="0" i="0" baseline="0" dirty="0">
                <a:solidFill>
                  <a:srgbClr val="FF0000"/>
                </a:solidFill>
                <a:effectLst/>
              </a:rPr>
              <a:t>precision, recall, accuracy</a:t>
            </a:r>
            <a:endParaRPr lang="he-IL" dirty="0">
              <a:solidFill>
                <a:srgbClr val="FF0000"/>
              </a:solidFill>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FF0000"/>
              </a:solidFill>
              <a:latin typeface="+mn-lt"/>
              <a:ea typeface="+mn-ea"/>
              <a:cs typeface="+mn-cs"/>
            </a:defRPr>
          </a:pPr>
          <a:endParaRPr lang="he-IL"/>
        </a:p>
      </c:txPr>
    </c:title>
    <c:autoTitleDeleted val="0"/>
    <c:plotArea>
      <c:layout/>
      <c:barChart>
        <c:barDir val="bar"/>
        <c:grouping val="clustered"/>
        <c:varyColors val="0"/>
        <c:ser>
          <c:idx val="0"/>
          <c:order val="0"/>
          <c:tx>
            <c:strRef>
              <c:f>גיליון1!$B$1</c:f>
              <c:strCache>
                <c:ptCount val="1"/>
                <c:pt idx="0">
                  <c:v>Accuracy</c:v>
                </c:pt>
              </c:strCache>
            </c:strRef>
          </c:tx>
          <c:spPr>
            <a:solidFill>
              <a:schemeClr val="accent1"/>
            </a:solidFill>
            <a:ln>
              <a:noFill/>
            </a:ln>
            <a:effectLst/>
          </c:spPr>
          <c:invertIfNegative val="0"/>
          <c:cat>
            <c:strRef>
              <c:f>גיליון1!$A$2:$A$5</c:f>
              <c:strCache>
                <c:ptCount val="3"/>
                <c:pt idx="0">
                  <c:v>word2vec</c:v>
                </c:pt>
                <c:pt idx="1">
                  <c:v>w2v+TF-IDF</c:v>
                </c:pt>
                <c:pt idx="2">
                  <c:v>w2v+TF-IDF+text_length_chars</c:v>
                </c:pt>
              </c:strCache>
            </c:strRef>
          </c:cat>
          <c:val>
            <c:numRef>
              <c:f>גיליון1!$B$2:$B$5</c:f>
              <c:numCache>
                <c:formatCode>General</c:formatCode>
                <c:ptCount val="4"/>
                <c:pt idx="0">
                  <c:v>0.99299999999999999</c:v>
                </c:pt>
                <c:pt idx="1">
                  <c:v>0.995</c:v>
                </c:pt>
                <c:pt idx="2">
                  <c:v>0.997</c:v>
                </c:pt>
              </c:numCache>
            </c:numRef>
          </c:val>
          <c:extLst>
            <c:ext xmlns:c16="http://schemas.microsoft.com/office/drawing/2014/chart" uri="{C3380CC4-5D6E-409C-BE32-E72D297353CC}">
              <c16:uniqueId val="{00000000-8CEA-4CA4-9DB2-803A9CBD84E8}"/>
            </c:ext>
          </c:extLst>
        </c:ser>
        <c:ser>
          <c:idx val="1"/>
          <c:order val="1"/>
          <c:tx>
            <c:strRef>
              <c:f>גיליון1!$C$1</c:f>
              <c:strCache>
                <c:ptCount val="1"/>
                <c:pt idx="0">
                  <c:v>Recall</c:v>
                </c:pt>
              </c:strCache>
            </c:strRef>
          </c:tx>
          <c:spPr>
            <a:solidFill>
              <a:schemeClr val="accent2"/>
            </a:solidFill>
            <a:ln>
              <a:noFill/>
            </a:ln>
            <a:effectLst/>
          </c:spPr>
          <c:invertIfNegative val="0"/>
          <c:cat>
            <c:strRef>
              <c:f>גיליון1!$A$2:$A$5</c:f>
              <c:strCache>
                <c:ptCount val="3"/>
                <c:pt idx="0">
                  <c:v>word2vec</c:v>
                </c:pt>
                <c:pt idx="1">
                  <c:v>w2v+TF-IDF</c:v>
                </c:pt>
                <c:pt idx="2">
                  <c:v>w2v+TF-IDF+text_length_chars</c:v>
                </c:pt>
              </c:strCache>
            </c:strRef>
          </c:cat>
          <c:val>
            <c:numRef>
              <c:f>גיליון1!$C$2:$C$5</c:f>
              <c:numCache>
                <c:formatCode>General</c:formatCode>
                <c:ptCount val="4"/>
                <c:pt idx="0">
                  <c:v>0.998</c:v>
                </c:pt>
                <c:pt idx="1">
                  <c:v>0.999</c:v>
                </c:pt>
                <c:pt idx="2">
                  <c:v>0.999</c:v>
                </c:pt>
              </c:numCache>
            </c:numRef>
          </c:val>
          <c:extLst>
            <c:ext xmlns:c16="http://schemas.microsoft.com/office/drawing/2014/chart" uri="{C3380CC4-5D6E-409C-BE32-E72D297353CC}">
              <c16:uniqueId val="{00000001-8CEA-4CA4-9DB2-803A9CBD84E8}"/>
            </c:ext>
          </c:extLst>
        </c:ser>
        <c:ser>
          <c:idx val="2"/>
          <c:order val="2"/>
          <c:tx>
            <c:strRef>
              <c:f>גיליון1!$D$1</c:f>
              <c:strCache>
                <c:ptCount val="1"/>
                <c:pt idx="0">
                  <c:v>Precision</c:v>
                </c:pt>
              </c:strCache>
            </c:strRef>
          </c:tx>
          <c:spPr>
            <a:solidFill>
              <a:schemeClr val="accent3"/>
            </a:solidFill>
            <a:ln>
              <a:noFill/>
            </a:ln>
            <a:effectLst/>
          </c:spPr>
          <c:invertIfNegative val="0"/>
          <c:cat>
            <c:strRef>
              <c:f>גיליון1!$A$2:$A$5</c:f>
              <c:strCache>
                <c:ptCount val="3"/>
                <c:pt idx="0">
                  <c:v>word2vec</c:v>
                </c:pt>
                <c:pt idx="1">
                  <c:v>w2v+TF-IDF</c:v>
                </c:pt>
                <c:pt idx="2">
                  <c:v>w2v+TF-IDF+text_length_chars</c:v>
                </c:pt>
              </c:strCache>
            </c:strRef>
          </c:cat>
          <c:val>
            <c:numRef>
              <c:f>גיליון1!$D$2:$D$5</c:f>
              <c:numCache>
                <c:formatCode>General</c:formatCode>
                <c:ptCount val="4"/>
                <c:pt idx="0">
                  <c:v>0.98899999999999999</c:v>
                </c:pt>
                <c:pt idx="1">
                  <c:v>0.99</c:v>
                </c:pt>
                <c:pt idx="2">
                  <c:v>0.99399999999999999</c:v>
                </c:pt>
              </c:numCache>
            </c:numRef>
          </c:val>
          <c:extLst>
            <c:ext xmlns:c16="http://schemas.microsoft.com/office/drawing/2014/chart" uri="{C3380CC4-5D6E-409C-BE32-E72D297353CC}">
              <c16:uniqueId val="{00000002-8CEA-4CA4-9DB2-803A9CBD84E8}"/>
            </c:ext>
          </c:extLst>
        </c:ser>
        <c:dLbls>
          <c:showLegendKey val="0"/>
          <c:showVal val="0"/>
          <c:showCatName val="0"/>
          <c:showSerName val="0"/>
          <c:showPercent val="0"/>
          <c:showBubbleSize val="0"/>
        </c:dLbls>
        <c:gapWidth val="182"/>
        <c:axId val="712014335"/>
        <c:axId val="481989647"/>
      </c:barChart>
      <c:catAx>
        <c:axId val="7120143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FF0000"/>
                </a:solidFill>
                <a:latin typeface="+mn-lt"/>
                <a:ea typeface="+mn-ea"/>
                <a:cs typeface="+mn-cs"/>
              </a:defRPr>
            </a:pPr>
            <a:endParaRPr lang="he-IL"/>
          </a:p>
        </c:txPr>
        <c:crossAx val="481989647"/>
        <c:crosses val="autoZero"/>
        <c:auto val="1"/>
        <c:lblAlgn val="ctr"/>
        <c:lblOffset val="100"/>
        <c:noMultiLvlLbl val="0"/>
      </c:catAx>
      <c:valAx>
        <c:axId val="4819896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FF0000"/>
                </a:solidFill>
                <a:latin typeface="+mn-lt"/>
                <a:ea typeface="+mn-ea"/>
                <a:cs typeface="+mn-cs"/>
              </a:defRPr>
            </a:pPr>
            <a:endParaRPr lang="he-IL"/>
          </a:p>
        </c:txPr>
        <c:crossAx val="712014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FF0000"/>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FF0000"/>
                </a:solidFill>
                <a:latin typeface="+mn-lt"/>
                <a:ea typeface="+mn-ea"/>
                <a:cs typeface="+mn-cs"/>
              </a:defRPr>
            </a:pPr>
            <a:r>
              <a:rPr lang="he-IL" dirty="0">
                <a:solidFill>
                  <a:srgbClr val="FF0000"/>
                </a:solidFill>
              </a:rPr>
              <a:t>תוצאות של </a:t>
            </a:r>
            <a:r>
              <a:rPr lang="en-US" dirty="0">
                <a:solidFill>
                  <a:srgbClr val="FF0000"/>
                </a:solidFill>
              </a:rPr>
              <a:t>FP</a:t>
            </a:r>
            <a:r>
              <a:rPr lang="he-IL" dirty="0">
                <a:solidFill>
                  <a:srgbClr val="FF0000"/>
                </a:solidFill>
              </a:rPr>
              <a:t> ו</a:t>
            </a:r>
            <a:r>
              <a:rPr lang="en-US" dirty="0">
                <a:solidFill>
                  <a:srgbClr val="FF0000"/>
                </a:solidFill>
              </a:rPr>
              <a:t>FN</a:t>
            </a:r>
            <a:endParaRPr lang="he-IL" dirty="0">
              <a:solidFill>
                <a:srgbClr val="FF000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FF0000"/>
              </a:solidFill>
              <a:latin typeface="+mn-lt"/>
              <a:ea typeface="+mn-ea"/>
              <a:cs typeface="+mn-cs"/>
            </a:defRPr>
          </a:pPr>
          <a:endParaRPr lang="he-IL"/>
        </a:p>
      </c:txPr>
    </c:title>
    <c:autoTitleDeleted val="0"/>
    <c:plotArea>
      <c:layout>
        <c:manualLayout>
          <c:layoutTarget val="inner"/>
          <c:xMode val="edge"/>
          <c:yMode val="edge"/>
          <c:x val="7.1840755935785039E-2"/>
          <c:y val="0.14622377989804694"/>
          <c:w val="0.90217702022019608"/>
          <c:h val="0.34671306453238637"/>
        </c:manualLayout>
      </c:layout>
      <c:barChart>
        <c:barDir val="col"/>
        <c:grouping val="clustered"/>
        <c:varyColors val="0"/>
        <c:ser>
          <c:idx val="0"/>
          <c:order val="0"/>
          <c:tx>
            <c:strRef>
              <c:f>גיליון1!$B$1</c:f>
              <c:strCache>
                <c:ptCount val="1"/>
                <c:pt idx="0">
                  <c:v>False Positive</c:v>
                </c:pt>
              </c:strCache>
            </c:strRef>
          </c:tx>
          <c:spPr>
            <a:solidFill>
              <a:schemeClr val="accent1"/>
            </a:solidFill>
            <a:ln>
              <a:noFill/>
            </a:ln>
            <a:effectLst/>
          </c:spPr>
          <c:invertIfNegative val="0"/>
          <c:cat>
            <c:strRef>
              <c:f>גיליון1!$A$2:$A$4</c:f>
              <c:strCache>
                <c:ptCount val="3"/>
                <c:pt idx="0">
                  <c:v>word2vec</c:v>
                </c:pt>
                <c:pt idx="1">
                  <c:v>w2v+TF-IDF</c:v>
                </c:pt>
                <c:pt idx="2">
                  <c:v>w2v+TF-IDF+text_length_chars</c:v>
                </c:pt>
              </c:strCache>
            </c:strRef>
          </c:cat>
          <c:val>
            <c:numRef>
              <c:f>גיליון1!$B$2:$B$4</c:f>
              <c:numCache>
                <c:formatCode>General</c:formatCode>
                <c:ptCount val="3"/>
                <c:pt idx="0">
                  <c:v>62</c:v>
                </c:pt>
                <c:pt idx="1">
                  <c:v>52</c:v>
                </c:pt>
                <c:pt idx="2">
                  <c:v>36</c:v>
                </c:pt>
              </c:numCache>
            </c:numRef>
          </c:val>
          <c:extLst>
            <c:ext xmlns:c16="http://schemas.microsoft.com/office/drawing/2014/chart" uri="{C3380CC4-5D6E-409C-BE32-E72D297353CC}">
              <c16:uniqueId val="{00000000-CC07-4C2A-A1CE-85910D171384}"/>
            </c:ext>
          </c:extLst>
        </c:ser>
        <c:ser>
          <c:idx val="1"/>
          <c:order val="1"/>
          <c:tx>
            <c:strRef>
              <c:f>גיליון1!$C$1</c:f>
              <c:strCache>
                <c:ptCount val="1"/>
                <c:pt idx="0">
                  <c:v>False Negative</c:v>
                </c:pt>
              </c:strCache>
            </c:strRef>
          </c:tx>
          <c:spPr>
            <a:solidFill>
              <a:schemeClr val="accent2"/>
            </a:solidFill>
            <a:ln>
              <a:noFill/>
            </a:ln>
            <a:effectLst/>
          </c:spPr>
          <c:invertIfNegative val="0"/>
          <c:cat>
            <c:strRef>
              <c:f>גיליון1!$A$2:$A$4</c:f>
              <c:strCache>
                <c:ptCount val="3"/>
                <c:pt idx="0">
                  <c:v>word2vec</c:v>
                </c:pt>
                <c:pt idx="1">
                  <c:v>w2v+TF-IDF</c:v>
                </c:pt>
                <c:pt idx="2">
                  <c:v>w2v+TF-IDF+text_length_chars</c:v>
                </c:pt>
              </c:strCache>
            </c:strRef>
          </c:cat>
          <c:val>
            <c:numRef>
              <c:f>גיליון1!$C$2:$C$4</c:f>
              <c:numCache>
                <c:formatCode>General</c:formatCode>
                <c:ptCount val="3"/>
                <c:pt idx="0">
                  <c:v>16</c:v>
                </c:pt>
                <c:pt idx="1">
                  <c:v>4</c:v>
                </c:pt>
                <c:pt idx="2">
                  <c:v>4</c:v>
                </c:pt>
              </c:numCache>
            </c:numRef>
          </c:val>
          <c:extLst>
            <c:ext xmlns:c16="http://schemas.microsoft.com/office/drawing/2014/chart" uri="{C3380CC4-5D6E-409C-BE32-E72D297353CC}">
              <c16:uniqueId val="{00000001-CC07-4C2A-A1CE-85910D171384}"/>
            </c:ext>
          </c:extLst>
        </c:ser>
        <c:dLbls>
          <c:showLegendKey val="0"/>
          <c:showVal val="0"/>
          <c:showCatName val="0"/>
          <c:showSerName val="0"/>
          <c:showPercent val="0"/>
          <c:showBubbleSize val="0"/>
        </c:dLbls>
        <c:gapWidth val="219"/>
        <c:overlap val="-27"/>
        <c:axId val="470412911"/>
        <c:axId val="470401679"/>
      </c:barChart>
      <c:catAx>
        <c:axId val="470412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FF0000"/>
                </a:solidFill>
                <a:latin typeface="+mn-lt"/>
                <a:ea typeface="+mn-ea"/>
                <a:cs typeface="+mn-cs"/>
              </a:defRPr>
            </a:pPr>
            <a:endParaRPr lang="he-IL"/>
          </a:p>
        </c:txPr>
        <c:crossAx val="470401679"/>
        <c:crosses val="autoZero"/>
        <c:auto val="1"/>
        <c:lblAlgn val="ctr"/>
        <c:lblOffset val="100"/>
        <c:noMultiLvlLbl val="0"/>
      </c:catAx>
      <c:valAx>
        <c:axId val="470401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FF0000"/>
                </a:solidFill>
                <a:latin typeface="+mn-lt"/>
                <a:ea typeface="+mn-ea"/>
                <a:cs typeface="+mn-cs"/>
              </a:defRPr>
            </a:pPr>
            <a:endParaRPr lang="he-IL"/>
          </a:p>
        </c:txPr>
        <c:crossAx val="470412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FF0000"/>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8C79C5D-2A6F-F04D-97DA-BEF2467B64E4}"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DFA1846-DA80-1C48-A609-854EA85C59AD}"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he-IL"/>
              <a:t>לחץ כדי לערוך סגנון כותרת של תבנית בסיס</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he-IL"/>
              <a:t>לחץ כדי לערוך סגנונות טקסט של תבנית בסיס</a:t>
            </a:r>
          </a:p>
        </p:txBody>
      </p:sp>
      <p:sp>
        <p:nvSpPr>
          <p:cNvPr id="2" name="Date Placeholder 1"/>
          <p:cNvSpPr>
            <a:spLocks noGrp="1"/>
          </p:cNvSpPr>
          <p:nvPr>
            <p:ph type="dt" sz="half" idx="10"/>
          </p:nvPr>
        </p:nvSpPr>
        <p:spPr/>
        <p:txBody>
          <a:bodyPr/>
          <a:lstStyle/>
          <a:p>
            <a:fld id="{FBF54567-0DE4-3F47-BF90-CB84690072F9}" type="datetimeFigureOut">
              <a:rPr lang="en-US" dirty="0"/>
              <a:pPr/>
              <a:t>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DFA1846-DA80-1C48-A609-854EA85C59AD}" type="datetimeFigureOut">
              <a:rPr lang="en-US" dirty="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0DF5E60-9974-AC48-9591-99C2BB44B7CF}" type="datetimeFigureOut">
              <a:rPr lang="en-US" dirty="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2/7/2024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2/7/2024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1" eaLnBrk="1" latinLnBrk="0" hangingPunct="1">
        <a:spcBef>
          <a:spcPct val="0"/>
        </a:spcBef>
        <a:buNone/>
        <a:defRPr sz="4000" b="1" kern="1200">
          <a:solidFill>
            <a:srgbClr val="FEFEFE"/>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727BF7B-CF93-4F5D-ABDE-356FD8392298}"/>
              </a:ext>
            </a:extLst>
          </p:cNvPr>
          <p:cNvSpPr>
            <a:spLocks noGrp="1"/>
          </p:cNvSpPr>
          <p:nvPr>
            <p:ph type="title"/>
          </p:nvPr>
        </p:nvSpPr>
        <p:spPr/>
        <p:txBody>
          <a:bodyPr/>
          <a:lstStyle/>
          <a:p>
            <a:pPr algn="ctr"/>
            <a:r>
              <a:rPr lang="he-IL" dirty="0">
                <a:latin typeface="Guttman Yad-Brush" panose="02010401010101010101" pitchFamily="2" charset="-79"/>
                <a:cs typeface="Guttman Yad-Brush" panose="02010401010101010101" pitchFamily="2" charset="-79"/>
              </a:rPr>
              <a:t>תחרות </a:t>
            </a:r>
            <a:r>
              <a:rPr lang="he-IL" dirty="0" err="1">
                <a:latin typeface="Guttman Yad-Brush" panose="02010401010101010101" pitchFamily="2" charset="-79"/>
                <a:cs typeface="Guttman Yad-Brush" panose="02010401010101010101" pitchFamily="2" charset="-79"/>
              </a:rPr>
              <a:t>קלאסיפיקציה</a:t>
            </a:r>
            <a:r>
              <a:rPr lang="he-IL" dirty="0">
                <a:latin typeface="Guttman Yad-Brush" panose="02010401010101010101" pitchFamily="2" charset="-79"/>
                <a:cs typeface="Guttman Yad-Brush" panose="02010401010101010101" pitchFamily="2" charset="-79"/>
              </a:rPr>
              <a:t> של </a:t>
            </a:r>
            <a:r>
              <a:rPr lang="en-US" dirty="0">
                <a:cs typeface="Guttman Yad-Brush" panose="02010401010101010101" pitchFamily="2" charset="-79"/>
              </a:rPr>
              <a:t>office macro</a:t>
            </a:r>
            <a:endParaRPr lang="he-IL" dirty="0">
              <a:latin typeface="Guttman Yad-Brush" panose="02010401010101010101" pitchFamily="2" charset="-79"/>
              <a:cs typeface="Guttman Yad-Brush" panose="02010401010101010101" pitchFamily="2" charset="-79"/>
            </a:endParaRPr>
          </a:p>
        </p:txBody>
      </p:sp>
      <p:sp>
        <p:nvSpPr>
          <p:cNvPr id="3" name="מציין מיקום תוכן 2">
            <a:extLst>
              <a:ext uri="{FF2B5EF4-FFF2-40B4-BE49-F238E27FC236}">
                <a16:creationId xmlns:a16="http://schemas.microsoft.com/office/drawing/2014/main" id="{3C8D41C2-044C-47BD-AC28-7D77C9E7D994}"/>
              </a:ext>
            </a:extLst>
          </p:cNvPr>
          <p:cNvSpPr>
            <a:spLocks noGrp="1"/>
          </p:cNvSpPr>
          <p:nvPr>
            <p:ph idx="1"/>
          </p:nvPr>
        </p:nvSpPr>
        <p:spPr>
          <a:xfrm>
            <a:off x="6095999" y="4625788"/>
            <a:ext cx="5742945" cy="2148007"/>
          </a:xfrm>
        </p:spPr>
        <p:txBody>
          <a:bodyPr>
            <a:normAutofit fontScale="92500"/>
          </a:bodyPr>
          <a:lstStyle/>
          <a:p>
            <a:pPr>
              <a:buFont typeface="Wingdings" panose="05000000000000000000" pitchFamily="2" charset="2"/>
              <a:buChar char="Ø"/>
            </a:pPr>
            <a:r>
              <a:rPr lang="he-IL" sz="3600" dirty="0">
                <a:solidFill>
                  <a:srgbClr val="FF0000"/>
                </a:solidFill>
                <a:latin typeface="Guttman Yad-Brush" panose="02010401010101010101" pitchFamily="2" charset="-79"/>
                <a:cs typeface="Guttman Yad-Brush" panose="02010401010101010101" pitchFamily="2" charset="-79"/>
              </a:rPr>
              <a:t>מגישים:</a:t>
            </a:r>
          </a:p>
          <a:p>
            <a:pPr lvl="1">
              <a:buFont typeface="Wingdings" panose="05000000000000000000" pitchFamily="2" charset="2"/>
              <a:buChar char="Ø"/>
            </a:pPr>
            <a:r>
              <a:rPr lang="he-IL" sz="3200" dirty="0">
                <a:solidFill>
                  <a:srgbClr val="FF0000"/>
                </a:solidFill>
                <a:latin typeface="Guttman Yad-Brush" panose="02010401010101010101" pitchFamily="2" charset="-79"/>
                <a:cs typeface="Guttman Yad-Brush" panose="02010401010101010101" pitchFamily="2" charset="-79"/>
              </a:rPr>
              <a:t>אלרואי אברהם 209130509</a:t>
            </a:r>
          </a:p>
          <a:p>
            <a:pPr lvl="1">
              <a:buFont typeface="Wingdings" panose="05000000000000000000" pitchFamily="2" charset="2"/>
              <a:buChar char="Ø"/>
            </a:pPr>
            <a:r>
              <a:rPr lang="he-IL" sz="3200" dirty="0">
                <a:solidFill>
                  <a:srgbClr val="FF0000"/>
                </a:solidFill>
                <a:latin typeface="Guttman Yad-Brush" panose="02010401010101010101" pitchFamily="2" charset="-79"/>
                <a:cs typeface="Guttman Yad-Brush" panose="02010401010101010101" pitchFamily="2" charset="-79"/>
              </a:rPr>
              <a:t>אורי שרעבי 212673065</a:t>
            </a:r>
          </a:p>
        </p:txBody>
      </p:sp>
      <p:pic>
        <p:nvPicPr>
          <p:cNvPr id="5" name="תמונה 4">
            <a:extLst>
              <a:ext uri="{FF2B5EF4-FFF2-40B4-BE49-F238E27FC236}">
                <a16:creationId xmlns:a16="http://schemas.microsoft.com/office/drawing/2014/main" id="{5CC17A2A-8AF3-4B2E-AA1B-2E8C41EAE00B}"/>
              </a:ext>
            </a:extLst>
          </p:cNvPr>
          <p:cNvPicPr>
            <a:picLocks noChangeAspect="1"/>
          </p:cNvPicPr>
          <p:nvPr/>
        </p:nvPicPr>
        <p:blipFill>
          <a:blip r:embed="rId2"/>
          <a:stretch>
            <a:fillRect/>
          </a:stretch>
        </p:blipFill>
        <p:spPr>
          <a:xfrm>
            <a:off x="810000" y="4502805"/>
            <a:ext cx="2852181" cy="1897997"/>
          </a:xfrm>
          <a:prstGeom prst="rect">
            <a:avLst/>
          </a:prstGeom>
        </p:spPr>
      </p:pic>
      <p:pic>
        <p:nvPicPr>
          <p:cNvPr id="7" name="תמונה 6">
            <a:extLst>
              <a:ext uri="{FF2B5EF4-FFF2-40B4-BE49-F238E27FC236}">
                <a16:creationId xmlns:a16="http://schemas.microsoft.com/office/drawing/2014/main" id="{725CB958-A1E9-443C-BF73-6EF61FC7FDDD}"/>
              </a:ext>
            </a:extLst>
          </p:cNvPr>
          <p:cNvPicPr>
            <a:picLocks noChangeAspect="1"/>
          </p:cNvPicPr>
          <p:nvPr/>
        </p:nvPicPr>
        <p:blipFill>
          <a:blip r:embed="rId3"/>
          <a:stretch>
            <a:fillRect/>
          </a:stretch>
        </p:blipFill>
        <p:spPr>
          <a:xfrm>
            <a:off x="1704128" y="2323819"/>
            <a:ext cx="3916106" cy="1743074"/>
          </a:xfrm>
          <a:prstGeom prst="rect">
            <a:avLst/>
          </a:prstGeom>
        </p:spPr>
      </p:pic>
      <p:sp>
        <p:nvSpPr>
          <p:cNvPr id="9" name="מציין מיקום תוכן 2">
            <a:extLst>
              <a:ext uri="{FF2B5EF4-FFF2-40B4-BE49-F238E27FC236}">
                <a16:creationId xmlns:a16="http://schemas.microsoft.com/office/drawing/2014/main" id="{08FC1094-56BA-46EF-9885-ED9512F95B6E}"/>
              </a:ext>
            </a:extLst>
          </p:cNvPr>
          <p:cNvSpPr txBox="1">
            <a:spLocks/>
          </p:cNvSpPr>
          <p:nvPr/>
        </p:nvSpPr>
        <p:spPr>
          <a:xfrm>
            <a:off x="5818095" y="2354996"/>
            <a:ext cx="6083604" cy="214800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q"/>
            </a:pPr>
            <a:r>
              <a:rPr lang="he-IL" sz="3200" dirty="0">
                <a:solidFill>
                  <a:srgbClr val="FF0000"/>
                </a:solidFill>
                <a:latin typeface="Guttman Yad-Brush" panose="02010401010101010101" pitchFamily="2" charset="-79"/>
                <a:cs typeface="Guttman Yad-Brush" panose="02010401010101010101" pitchFamily="2" charset="-79"/>
              </a:rPr>
              <a:t>קורס שיטות גילוי להתקפות סייבר</a:t>
            </a:r>
          </a:p>
          <a:p>
            <a:pPr lvl="1">
              <a:buFont typeface="Wingdings" panose="05000000000000000000" pitchFamily="2" charset="2"/>
              <a:buChar char="q"/>
            </a:pPr>
            <a:r>
              <a:rPr lang="he-IL" sz="3000" dirty="0">
                <a:solidFill>
                  <a:srgbClr val="FF0000"/>
                </a:solidFill>
                <a:latin typeface="Guttman Yad-Brush" panose="02010401010101010101" pitchFamily="2" charset="-79"/>
                <a:cs typeface="Guttman Yad-Brush" panose="02010401010101010101" pitchFamily="2" charset="-79"/>
              </a:rPr>
              <a:t>מרצה: ד"ר רן </a:t>
            </a:r>
            <a:r>
              <a:rPr lang="he-IL" sz="3000" dirty="0" err="1">
                <a:solidFill>
                  <a:srgbClr val="FF0000"/>
                </a:solidFill>
                <a:latin typeface="Guttman Yad-Brush" panose="02010401010101010101" pitchFamily="2" charset="-79"/>
                <a:cs typeface="Guttman Yad-Brush" panose="02010401010101010101" pitchFamily="2" charset="-79"/>
              </a:rPr>
              <a:t>דובין</a:t>
            </a:r>
            <a:endParaRPr lang="he-IL" sz="2600" dirty="0">
              <a:solidFill>
                <a:srgbClr val="FF0000"/>
              </a:solidFill>
              <a:latin typeface="Guttman Yad-Brush" panose="02010401010101010101" pitchFamily="2" charset="-79"/>
              <a:cs typeface="Guttman Yad-Brush" panose="02010401010101010101" pitchFamily="2" charset="-79"/>
            </a:endParaRPr>
          </a:p>
        </p:txBody>
      </p:sp>
    </p:spTree>
    <p:extLst>
      <p:ext uri="{BB962C8B-B14F-4D97-AF65-F5344CB8AC3E}">
        <p14:creationId xmlns:p14="http://schemas.microsoft.com/office/powerpoint/2010/main" val="227283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0ACED7-204A-4F1C-B7B9-9C2245E28DB0}"/>
              </a:ext>
            </a:extLst>
          </p:cNvPr>
          <p:cNvSpPr>
            <a:spLocks noGrp="1"/>
          </p:cNvSpPr>
          <p:nvPr>
            <p:ph type="title"/>
          </p:nvPr>
        </p:nvSpPr>
        <p:spPr/>
        <p:txBody>
          <a:bodyPr/>
          <a:lstStyle/>
          <a:p>
            <a:pPr algn="ctr"/>
            <a:r>
              <a:rPr lang="he-IL" dirty="0">
                <a:latin typeface="Guttman Yad-Brush" panose="02010401010101010101" pitchFamily="2" charset="-79"/>
                <a:cs typeface="Guttman Yad-Brush" panose="02010401010101010101" pitchFamily="2" charset="-79"/>
              </a:rPr>
              <a:t>אז מה מטרת התחרות?</a:t>
            </a:r>
          </a:p>
        </p:txBody>
      </p:sp>
      <p:sp>
        <p:nvSpPr>
          <p:cNvPr id="3" name="מציין מיקום תוכן 2">
            <a:extLst>
              <a:ext uri="{FF2B5EF4-FFF2-40B4-BE49-F238E27FC236}">
                <a16:creationId xmlns:a16="http://schemas.microsoft.com/office/drawing/2014/main" id="{038BC4A5-19AE-4F8F-AA03-3F0AB853647C}"/>
              </a:ext>
            </a:extLst>
          </p:cNvPr>
          <p:cNvSpPr>
            <a:spLocks noGrp="1"/>
          </p:cNvSpPr>
          <p:nvPr>
            <p:ph idx="1"/>
          </p:nvPr>
        </p:nvSpPr>
        <p:spPr>
          <a:xfrm>
            <a:off x="836136" y="2357676"/>
            <a:ext cx="10554574" cy="1399453"/>
          </a:xfrm>
        </p:spPr>
        <p:txBody>
          <a:bodyPr>
            <a:normAutofit/>
          </a:bodyPr>
          <a:lstStyle/>
          <a:p>
            <a:r>
              <a:rPr lang="he-IL" sz="2000" dirty="0">
                <a:solidFill>
                  <a:srgbClr val="FF0000"/>
                </a:solidFill>
                <a:latin typeface="Guttman Yad-Brush" panose="02010401010101010101" pitchFamily="2" charset="-79"/>
                <a:cs typeface="Guttman Yad-Brush" panose="02010401010101010101" pitchFamily="2" charset="-79"/>
              </a:rPr>
              <a:t>לאמן את המכונה כך שאחוזי גילוי ההצלחה יהיו כמה שיותר גבוה.</a:t>
            </a:r>
          </a:p>
        </p:txBody>
      </p:sp>
      <p:pic>
        <p:nvPicPr>
          <p:cNvPr id="5" name="תמונה 4">
            <a:extLst>
              <a:ext uri="{FF2B5EF4-FFF2-40B4-BE49-F238E27FC236}">
                <a16:creationId xmlns:a16="http://schemas.microsoft.com/office/drawing/2014/main" id="{4D2FFDB6-E670-4253-9576-49331E94F390}"/>
              </a:ext>
            </a:extLst>
          </p:cNvPr>
          <p:cNvPicPr>
            <a:picLocks noChangeAspect="1"/>
          </p:cNvPicPr>
          <p:nvPr/>
        </p:nvPicPr>
        <p:blipFill>
          <a:blip r:embed="rId2"/>
          <a:stretch>
            <a:fillRect/>
          </a:stretch>
        </p:blipFill>
        <p:spPr>
          <a:xfrm>
            <a:off x="505063" y="2338358"/>
            <a:ext cx="1868342" cy="1690408"/>
          </a:xfrm>
          <a:prstGeom prst="rect">
            <a:avLst/>
          </a:prstGeom>
        </p:spPr>
      </p:pic>
      <p:pic>
        <p:nvPicPr>
          <p:cNvPr id="7" name="תמונה 6">
            <a:extLst>
              <a:ext uri="{FF2B5EF4-FFF2-40B4-BE49-F238E27FC236}">
                <a16:creationId xmlns:a16="http://schemas.microsoft.com/office/drawing/2014/main" id="{D54E81D2-64A7-4754-978A-2556AA28F4EE}"/>
              </a:ext>
            </a:extLst>
          </p:cNvPr>
          <p:cNvPicPr>
            <a:picLocks noChangeAspect="1"/>
          </p:cNvPicPr>
          <p:nvPr/>
        </p:nvPicPr>
        <p:blipFill>
          <a:blip r:embed="rId3"/>
          <a:stretch>
            <a:fillRect/>
          </a:stretch>
        </p:blipFill>
        <p:spPr>
          <a:xfrm>
            <a:off x="505063" y="4170500"/>
            <a:ext cx="1868342" cy="1399453"/>
          </a:xfrm>
          <a:prstGeom prst="rect">
            <a:avLst/>
          </a:prstGeom>
        </p:spPr>
      </p:pic>
      <p:sp>
        <p:nvSpPr>
          <p:cNvPr id="8" name="מציין מיקום תוכן 2">
            <a:extLst>
              <a:ext uri="{FF2B5EF4-FFF2-40B4-BE49-F238E27FC236}">
                <a16:creationId xmlns:a16="http://schemas.microsoft.com/office/drawing/2014/main" id="{E0CF6F3F-1581-40FE-A41B-01A01E295956}"/>
              </a:ext>
            </a:extLst>
          </p:cNvPr>
          <p:cNvSpPr txBox="1">
            <a:spLocks/>
          </p:cNvSpPr>
          <p:nvPr/>
        </p:nvSpPr>
        <p:spPr>
          <a:xfrm>
            <a:off x="827424" y="3737811"/>
            <a:ext cx="10554574" cy="139945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e-IL" sz="2000" dirty="0">
                <a:solidFill>
                  <a:srgbClr val="FF0000"/>
                </a:solidFill>
                <a:latin typeface="Guttman Yad-Brush" panose="02010401010101010101" pitchFamily="2" charset="-79"/>
                <a:cs typeface="Guttman Yad-Brush" panose="02010401010101010101" pitchFamily="2" charset="-79"/>
              </a:rPr>
              <a:t>להוריד את הכמות של ה</a:t>
            </a:r>
            <a:r>
              <a:rPr lang="en-US" sz="2000" dirty="0">
                <a:solidFill>
                  <a:srgbClr val="FF0000"/>
                </a:solidFill>
                <a:cs typeface="Guttman Yad-Brush" panose="02010401010101010101" pitchFamily="2" charset="-79"/>
              </a:rPr>
              <a:t>false positive</a:t>
            </a:r>
            <a:r>
              <a:rPr lang="he-IL" sz="2000" dirty="0">
                <a:solidFill>
                  <a:srgbClr val="FF0000"/>
                </a:solidFill>
                <a:latin typeface="Guttman Yad-Brush" panose="02010401010101010101" pitchFamily="2" charset="-79"/>
                <a:cs typeface="Guttman Yad-Brush" panose="02010401010101010101" pitchFamily="2" charset="-79"/>
              </a:rPr>
              <a:t> ואת ה</a:t>
            </a:r>
            <a:r>
              <a:rPr lang="en-US" sz="2000" dirty="0">
                <a:solidFill>
                  <a:srgbClr val="FF0000"/>
                </a:solidFill>
                <a:latin typeface="Guttman Yad-Brush" panose="02010401010101010101" pitchFamily="2" charset="-79"/>
                <a:cs typeface="Guttman Yad-Brush" panose="02010401010101010101" pitchFamily="2" charset="-79"/>
              </a:rPr>
              <a:t>.</a:t>
            </a:r>
            <a:r>
              <a:rPr lang="en-US" sz="2000" dirty="0">
                <a:solidFill>
                  <a:srgbClr val="FF0000"/>
                </a:solidFill>
                <a:cs typeface="Guttman Yad-Brush" panose="02010401010101010101" pitchFamily="2" charset="-79"/>
              </a:rPr>
              <a:t>false negative</a:t>
            </a:r>
            <a:endParaRPr lang="he-IL" sz="2000" dirty="0">
              <a:solidFill>
                <a:srgbClr val="FF0000"/>
              </a:solidFill>
              <a:latin typeface="Guttman Yad-Brush" panose="02010401010101010101" pitchFamily="2" charset="-79"/>
              <a:cs typeface="Guttman Yad-Brush" panose="02010401010101010101" pitchFamily="2" charset="-79"/>
            </a:endParaRPr>
          </a:p>
        </p:txBody>
      </p:sp>
      <p:sp>
        <p:nvSpPr>
          <p:cNvPr id="9" name="מציין מיקום תוכן 2">
            <a:extLst>
              <a:ext uri="{FF2B5EF4-FFF2-40B4-BE49-F238E27FC236}">
                <a16:creationId xmlns:a16="http://schemas.microsoft.com/office/drawing/2014/main" id="{AB9AE7C3-F90D-406D-91CC-352099125E9E}"/>
              </a:ext>
            </a:extLst>
          </p:cNvPr>
          <p:cNvSpPr txBox="1">
            <a:spLocks/>
          </p:cNvSpPr>
          <p:nvPr/>
        </p:nvSpPr>
        <p:spPr>
          <a:xfrm>
            <a:off x="836136" y="5278998"/>
            <a:ext cx="10554574" cy="139945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e-IL" sz="2000" dirty="0">
                <a:solidFill>
                  <a:srgbClr val="FF0000"/>
                </a:solidFill>
                <a:latin typeface="Guttman Yad-Brush" panose="02010401010101010101" pitchFamily="2" charset="-79"/>
                <a:cs typeface="Guttman Yad-Brush" panose="02010401010101010101" pitchFamily="2" charset="-79"/>
              </a:rPr>
              <a:t>הכי חשוב להנות מהדרך ומהלמידה ולהתמקצע בידע בקורס(ולקבל ציון טוב</a:t>
            </a:r>
            <a:r>
              <a:rPr lang="he-IL" sz="2000" dirty="0">
                <a:solidFill>
                  <a:srgbClr val="FF0000"/>
                </a:solidFill>
                <a:latin typeface="Guttman Yad-Brush" panose="02010401010101010101" pitchFamily="2" charset="-79"/>
                <a:cs typeface="Guttman Yad-Brush" panose="02010401010101010101" pitchFamily="2" charset="-79"/>
                <a:sym typeface="Wingdings" panose="05000000000000000000" pitchFamily="2" charset="2"/>
              </a:rPr>
              <a:t></a:t>
            </a:r>
            <a:r>
              <a:rPr lang="he-IL" sz="2000" dirty="0">
                <a:solidFill>
                  <a:srgbClr val="FF0000"/>
                </a:solidFill>
                <a:latin typeface="Guttman Yad-Brush" panose="02010401010101010101" pitchFamily="2" charset="-79"/>
                <a:cs typeface="Guttman Yad-Brush" panose="02010401010101010101" pitchFamily="2" charset="-79"/>
              </a:rPr>
              <a:t>)</a:t>
            </a:r>
          </a:p>
        </p:txBody>
      </p:sp>
    </p:spTree>
    <p:extLst>
      <p:ext uri="{BB962C8B-B14F-4D97-AF65-F5344CB8AC3E}">
        <p14:creationId xmlns:p14="http://schemas.microsoft.com/office/powerpoint/2010/main" val="38824174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par>
                                <p:cTn id="18" presetID="6"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2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E13482-2927-4E89-8326-5B8CBC7FCAE1}"/>
              </a:ext>
            </a:extLst>
          </p:cNvPr>
          <p:cNvSpPr>
            <a:spLocks noGrp="1"/>
          </p:cNvSpPr>
          <p:nvPr>
            <p:ph type="title"/>
          </p:nvPr>
        </p:nvSpPr>
        <p:spPr/>
        <p:txBody>
          <a:bodyPr/>
          <a:lstStyle/>
          <a:p>
            <a:pPr algn="ctr"/>
            <a:r>
              <a:rPr lang="he-IL" dirty="0">
                <a:latin typeface="Guttman Yad-Brush" panose="02010401010101010101" pitchFamily="2" charset="-79"/>
                <a:cs typeface="Guttman Yad-Brush" panose="02010401010101010101" pitchFamily="2" charset="-79"/>
              </a:rPr>
              <a:t>אז מה בעצם עשינו?</a:t>
            </a:r>
          </a:p>
        </p:txBody>
      </p:sp>
      <p:sp>
        <p:nvSpPr>
          <p:cNvPr id="3" name="מציין מיקום תוכן 2">
            <a:extLst>
              <a:ext uri="{FF2B5EF4-FFF2-40B4-BE49-F238E27FC236}">
                <a16:creationId xmlns:a16="http://schemas.microsoft.com/office/drawing/2014/main" id="{CFE466BE-C23F-44B7-B72C-67E01A944628}"/>
              </a:ext>
            </a:extLst>
          </p:cNvPr>
          <p:cNvSpPr>
            <a:spLocks noGrp="1"/>
          </p:cNvSpPr>
          <p:nvPr>
            <p:ph idx="1"/>
          </p:nvPr>
        </p:nvSpPr>
        <p:spPr>
          <a:xfrm>
            <a:off x="962146" y="2411022"/>
            <a:ext cx="10554574" cy="970450"/>
          </a:xfrm>
        </p:spPr>
        <p:txBody>
          <a:bodyPr>
            <a:normAutofit/>
          </a:bodyPr>
          <a:lstStyle/>
          <a:p>
            <a:r>
              <a:rPr lang="he-IL" sz="2000" dirty="0">
                <a:solidFill>
                  <a:srgbClr val="FF0000"/>
                </a:solidFill>
                <a:latin typeface="Guttman Yad-Brush" panose="02010401010101010101" pitchFamily="2" charset="-79"/>
                <a:cs typeface="Guttman Yad-Brush" panose="02010401010101010101" pitchFamily="2" charset="-79"/>
              </a:rPr>
              <a:t>לקחנו את הקובץ </a:t>
            </a:r>
            <a:r>
              <a:rPr lang="en-US" sz="2000" b="0" dirty="0">
                <a:solidFill>
                  <a:srgbClr val="FF0000"/>
                </a:solidFill>
                <a:effectLst/>
                <a:latin typeface="Consolas" panose="020B0609020204030204" pitchFamily="49" charset="0"/>
                <a:cs typeface="Guttman Yad-Brush" panose="02010401010101010101" pitchFamily="2" charset="-79"/>
              </a:rPr>
              <a:t>train_dataset.csv</a:t>
            </a:r>
            <a:r>
              <a:rPr lang="he-IL" sz="2000" b="0" dirty="0">
                <a:solidFill>
                  <a:srgbClr val="FF0000"/>
                </a:solidFill>
                <a:effectLst/>
                <a:latin typeface="Guttman Yad-Brush" panose="02010401010101010101" pitchFamily="2" charset="-79"/>
                <a:cs typeface="Guttman Yad-Brush" panose="02010401010101010101" pitchFamily="2" charset="-79"/>
              </a:rPr>
              <a:t> חילקנו את הקובץ ל</a:t>
            </a:r>
            <a:r>
              <a:rPr lang="en-US" sz="2000" b="0" dirty="0">
                <a:solidFill>
                  <a:srgbClr val="FF0000"/>
                </a:solidFill>
                <a:effectLst/>
                <a:latin typeface="Consolas" panose="020B0609020204030204" pitchFamily="49" charset="0"/>
                <a:cs typeface="Guttman Yad-Brush" panose="02010401010101010101" pitchFamily="2" charset="-79"/>
              </a:rPr>
              <a:t>label</a:t>
            </a:r>
            <a:r>
              <a:rPr lang="he-IL" sz="2000" b="0" dirty="0">
                <a:solidFill>
                  <a:srgbClr val="FF0000"/>
                </a:solidFill>
                <a:effectLst/>
                <a:latin typeface="Guttman Yad-Brush" panose="02010401010101010101" pitchFamily="2" charset="-79"/>
                <a:cs typeface="Guttman Yad-Brush" panose="02010401010101010101" pitchFamily="2" charset="-79"/>
              </a:rPr>
              <a:t> </a:t>
            </a:r>
            <a:r>
              <a:rPr lang="he-IL" sz="2000" b="0" dirty="0" err="1">
                <a:solidFill>
                  <a:srgbClr val="FF0000"/>
                </a:solidFill>
                <a:effectLst/>
                <a:latin typeface="Guttman Yad-Brush" panose="02010401010101010101" pitchFamily="2" charset="-79"/>
                <a:cs typeface="Guttman Yad-Brush" panose="02010401010101010101" pitchFamily="2" charset="-79"/>
              </a:rPr>
              <a:t>ול</a:t>
            </a:r>
            <a:r>
              <a:rPr lang="en-US" sz="2000" b="0" dirty="0">
                <a:solidFill>
                  <a:srgbClr val="FF0000"/>
                </a:solidFill>
                <a:effectLst/>
                <a:latin typeface="Consolas" panose="020B0609020204030204" pitchFamily="49" charset="0"/>
                <a:cs typeface="Guttman Yad-Brush" panose="02010401010101010101" pitchFamily="2" charset="-79"/>
              </a:rPr>
              <a:t>text</a:t>
            </a:r>
            <a:r>
              <a:rPr lang="he-IL" sz="2000" b="0" dirty="0">
                <a:solidFill>
                  <a:srgbClr val="FF0000"/>
                </a:solidFill>
                <a:effectLst/>
                <a:latin typeface="Guttman Yad-Brush" panose="02010401010101010101" pitchFamily="2" charset="-79"/>
                <a:cs typeface="Guttman Yad-Brush" panose="02010401010101010101" pitchFamily="2" charset="-79"/>
              </a:rPr>
              <a:t> כאשר </a:t>
            </a:r>
            <a:r>
              <a:rPr lang="en-US" sz="2000" b="0" dirty="0">
                <a:solidFill>
                  <a:srgbClr val="FF0000"/>
                </a:solidFill>
                <a:effectLst/>
                <a:latin typeface="Consolas" panose="020B0609020204030204" pitchFamily="49" charset="0"/>
                <a:cs typeface="Guttman Yad-Brush" panose="02010401010101010101" pitchFamily="2" charset="-79"/>
              </a:rPr>
              <a:t>label</a:t>
            </a:r>
            <a:r>
              <a:rPr lang="he-IL" sz="2000" b="0" dirty="0">
                <a:solidFill>
                  <a:srgbClr val="FF0000"/>
                </a:solidFill>
                <a:effectLst/>
                <a:latin typeface="Guttman Yad-Brush" panose="02010401010101010101" pitchFamily="2" charset="-79"/>
                <a:cs typeface="Guttman Yad-Brush" panose="02010401010101010101" pitchFamily="2" charset="-79"/>
              </a:rPr>
              <a:t> הוא סיווג ההודעה(</a:t>
            </a:r>
            <a:r>
              <a:rPr lang="en-US" sz="2000" b="0" dirty="0">
                <a:solidFill>
                  <a:srgbClr val="FF0000"/>
                </a:solidFill>
                <a:effectLst/>
                <a:latin typeface="Consolas" panose="020B0609020204030204" pitchFamily="49" charset="0"/>
                <a:cs typeface="Guttman Yad-Brush" panose="02010401010101010101" pitchFamily="2" charset="-79"/>
              </a:rPr>
              <a:t>‘white’/’mal’</a:t>
            </a:r>
            <a:r>
              <a:rPr lang="he-IL" sz="2000" b="0" dirty="0">
                <a:solidFill>
                  <a:srgbClr val="FF0000"/>
                </a:solidFill>
                <a:effectLst/>
                <a:latin typeface="Guttman Yad-Brush" panose="02010401010101010101" pitchFamily="2" charset="-79"/>
                <a:cs typeface="Guttman Yad-Brush" panose="02010401010101010101" pitchFamily="2" charset="-79"/>
              </a:rPr>
              <a:t>).</a:t>
            </a:r>
            <a:endParaRPr lang="en-US" sz="2000" b="0" dirty="0">
              <a:solidFill>
                <a:srgbClr val="FF0000"/>
              </a:solidFill>
              <a:effectLst/>
              <a:latin typeface="Consolas" panose="020B0609020204030204" pitchFamily="49" charset="0"/>
              <a:cs typeface="Guttman Yad-Brush" panose="02010401010101010101" pitchFamily="2" charset="-79"/>
            </a:endParaRPr>
          </a:p>
        </p:txBody>
      </p:sp>
      <p:sp>
        <p:nvSpPr>
          <p:cNvPr id="4" name="מציין מיקום תוכן 2">
            <a:extLst>
              <a:ext uri="{FF2B5EF4-FFF2-40B4-BE49-F238E27FC236}">
                <a16:creationId xmlns:a16="http://schemas.microsoft.com/office/drawing/2014/main" id="{AE932DEE-F7B7-4E51-86F7-23ADAB265991}"/>
              </a:ext>
            </a:extLst>
          </p:cNvPr>
          <p:cNvSpPr txBox="1">
            <a:spLocks/>
          </p:cNvSpPr>
          <p:nvPr/>
        </p:nvSpPr>
        <p:spPr>
          <a:xfrm>
            <a:off x="962146" y="4374856"/>
            <a:ext cx="10554574" cy="141634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e-IL" sz="2000" dirty="0">
                <a:solidFill>
                  <a:srgbClr val="FF0000"/>
                </a:solidFill>
                <a:latin typeface="Guttman Yad-Brush" panose="02010401010101010101" pitchFamily="2" charset="-79"/>
                <a:cs typeface="Guttman Yad-Brush" panose="02010401010101010101" pitchFamily="2" charset="-79"/>
              </a:rPr>
              <a:t>לאחר מכן לקחנו את הקובץ </a:t>
            </a:r>
            <a:r>
              <a:rPr lang="en-US" sz="2000" dirty="0">
                <a:solidFill>
                  <a:srgbClr val="FF0000"/>
                </a:solidFill>
                <a:latin typeface="Consolas" panose="020B0609020204030204" pitchFamily="49" charset="0"/>
                <a:cs typeface="Guttman Yad-Brush" panose="02010401010101010101" pitchFamily="2" charset="-79"/>
              </a:rPr>
              <a:t>validation_dataset.csv</a:t>
            </a:r>
            <a:r>
              <a:rPr lang="he-IL" sz="2000" dirty="0">
                <a:solidFill>
                  <a:srgbClr val="FF0000"/>
                </a:solidFill>
                <a:latin typeface="Guttman Yad-Brush" panose="02010401010101010101" pitchFamily="2" charset="-79"/>
                <a:cs typeface="Guttman Yad-Brush" panose="02010401010101010101" pitchFamily="2" charset="-79"/>
              </a:rPr>
              <a:t> ועליו הרצנו את ה</a:t>
            </a:r>
            <a:r>
              <a:rPr lang="en-US" sz="2000" dirty="0">
                <a:solidFill>
                  <a:srgbClr val="FF0000"/>
                </a:solidFill>
                <a:latin typeface="Consolas" panose="020B0609020204030204" pitchFamily="49" charset="0"/>
                <a:cs typeface="Guttman Yad-Brush" panose="02010401010101010101" pitchFamily="2" charset="-79"/>
              </a:rPr>
              <a:t>test</a:t>
            </a:r>
            <a:r>
              <a:rPr lang="he-IL" sz="2000" dirty="0">
                <a:solidFill>
                  <a:srgbClr val="FF0000"/>
                </a:solidFill>
                <a:latin typeface="Guttman Yad-Brush" panose="02010401010101010101" pitchFamily="2" charset="-79"/>
                <a:cs typeface="Guttman Yad-Brush" panose="02010401010101010101" pitchFamily="2" charset="-79"/>
              </a:rPr>
              <a:t> של המודל שלנו על מנת לראות אחוזי הצלחה של המודל שלנו.</a:t>
            </a:r>
            <a:endParaRPr lang="en-US" sz="2000" dirty="0">
              <a:solidFill>
                <a:srgbClr val="FF0000"/>
              </a:solidFill>
              <a:latin typeface="Consolas" panose="020B0609020204030204" pitchFamily="49" charset="0"/>
              <a:cs typeface="Guttman Yad-Brush" panose="02010401010101010101" pitchFamily="2" charset="-79"/>
            </a:endParaRPr>
          </a:p>
        </p:txBody>
      </p:sp>
      <p:sp>
        <p:nvSpPr>
          <p:cNvPr id="5" name="מציין מיקום תוכן 2">
            <a:extLst>
              <a:ext uri="{FF2B5EF4-FFF2-40B4-BE49-F238E27FC236}">
                <a16:creationId xmlns:a16="http://schemas.microsoft.com/office/drawing/2014/main" id="{E436358F-8BF0-4B8E-B59A-B52F88636EB1}"/>
              </a:ext>
            </a:extLst>
          </p:cNvPr>
          <p:cNvSpPr txBox="1">
            <a:spLocks/>
          </p:cNvSpPr>
          <p:nvPr/>
        </p:nvSpPr>
        <p:spPr>
          <a:xfrm>
            <a:off x="962146" y="3308056"/>
            <a:ext cx="10554574" cy="141634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e-IL" sz="2000" dirty="0">
                <a:solidFill>
                  <a:srgbClr val="FF0000"/>
                </a:solidFill>
                <a:latin typeface="Guttman Yad-Brush" panose="02010401010101010101" pitchFamily="2" charset="-79"/>
                <a:cs typeface="Guttman Yad-Brush" panose="02010401010101010101" pitchFamily="2" charset="-79"/>
              </a:rPr>
              <a:t>המודל עבר אימון עם הפיצ'רים שהוספנו (עליהם נרחיב בהמשך).</a:t>
            </a:r>
            <a:endParaRPr lang="en-US" sz="2000" dirty="0">
              <a:solidFill>
                <a:srgbClr val="FF0000"/>
              </a:solidFill>
              <a:latin typeface="Consolas" panose="020B0609020204030204" pitchFamily="49" charset="0"/>
              <a:cs typeface="Guttman Yad-Brush" panose="02010401010101010101" pitchFamily="2" charset="-79"/>
            </a:endParaRPr>
          </a:p>
        </p:txBody>
      </p:sp>
      <p:sp>
        <p:nvSpPr>
          <p:cNvPr id="6" name="מציין מיקום תוכן 2">
            <a:extLst>
              <a:ext uri="{FF2B5EF4-FFF2-40B4-BE49-F238E27FC236}">
                <a16:creationId xmlns:a16="http://schemas.microsoft.com/office/drawing/2014/main" id="{086C0ACF-314A-48E7-8F92-2C0AD0ABF82C}"/>
              </a:ext>
            </a:extLst>
          </p:cNvPr>
          <p:cNvSpPr txBox="1">
            <a:spLocks/>
          </p:cNvSpPr>
          <p:nvPr/>
        </p:nvSpPr>
        <p:spPr>
          <a:xfrm>
            <a:off x="962146" y="5441656"/>
            <a:ext cx="10554574" cy="141634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e-IL" sz="2000" dirty="0">
                <a:solidFill>
                  <a:srgbClr val="FF0000"/>
                </a:solidFill>
                <a:latin typeface="Guttman Yad-Brush" panose="02010401010101010101" pitchFamily="2" charset="-79"/>
                <a:cs typeface="Guttman Yad-Brush" panose="02010401010101010101" pitchFamily="2" charset="-79"/>
              </a:rPr>
              <a:t>שמרנו את המודל, טענו אותו בקובץ נפרד ולאחר כן הרצנו את המודל דרך הקובץ הנפרד ושמרנו את התוצאות על קובץ </a:t>
            </a:r>
            <a:r>
              <a:rPr lang="en-US" sz="2000" dirty="0">
                <a:solidFill>
                  <a:srgbClr val="FF0000"/>
                </a:solidFill>
                <a:latin typeface="Arial" panose="020B0604020202020204" pitchFamily="34" charset="0"/>
                <a:cs typeface="Arial" panose="020B0604020202020204" pitchFamily="34" charset="0"/>
              </a:rPr>
              <a:t>csv</a:t>
            </a:r>
            <a:r>
              <a:rPr lang="he-IL" sz="2000" dirty="0">
                <a:solidFill>
                  <a:srgbClr val="FF0000"/>
                </a:solidFill>
                <a:latin typeface="Arial" panose="020B0604020202020204" pitchFamily="34" charset="0"/>
                <a:cs typeface="Arial" panose="020B0604020202020204" pitchFamily="34" charset="0"/>
              </a:rPr>
              <a:t> </a:t>
            </a:r>
            <a:r>
              <a:rPr lang="he-IL" sz="2000" dirty="0">
                <a:solidFill>
                  <a:srgbClr val="FF0000"/>
                </a:solidFill>
                <a:latin typeface="Guttman Yad-Brush" panose="02010401010101010101" pitchFamily="2" charset="-79"/>
                <a:cs typeface="Guttman Yad-Brush" panose="02010401010101010101" pitchFamily="2" charset="-79"/>
              </a:rPr>
              <a:t>עם הסיווגים של </a:t>
            </a:r>
            <a:r>
              <a:rPr lang="en-US" sz="2000" dirty="0">
                <a:solidFill>
                  <a:srgbClr val="FF0000"/>
                </a:solidFill>
                <a:latin typeface="Arial" panose="020B0604020202020204" pitchFamily="34" charset="0"/>
                <a:cs typeface="Guttman Yad-Brush" panose="02010401010101010101" pitchFamily="2" charset="-79"/>
              </a:rPr>
              <a:t>‘white’</a:t>
            </a:r>
            <a:r>
              <a:rPr lang="he-IL" sz="2000" dirty="0">
                <a:solidFill>
                  <a:srgbClr val="FF0000"/>
                </a:solidFill>
                <a:latin typeface="Guttman Yad-Brush" panose="02010401010101010101" pitchFamily="2" charset="-79"/>
                <a:cs typeface="Guttman Yad-Brush" panose="02010401010101010101" pitchFamily="2" charset="-79"/>
              </a:rPr>
              <a:t> ו</a:t>
            </a:r>
            <a:r>
              <a:rPr lang="en-US" sz="2000" dirty="0">
                <a:solidFill>
                  <a:srgbClr val="FF0000"/>
                </a:solidFill>
                <a:latin typeface="Arial" panose="020B0604020202020204" pitchFamily="34" charset="0"/>
                <a:cs typeface="Guttman Yad-Brush" panose="02010401010101010101" pitchFamily="2" charset="-79"/>
              </a:rPr>
              <a:t>’mal’</a:t>
            </a:r>
            <a:r>
              <a:rPr lang="he-IL" sz="2000" dirty="0">
                <a:solidFill>
                  <a:srgbClr val="FF0000"/>
                </a:solidFill>
                <a:latin typeface="Arial" panose="020B0604020202020204" pitchFamily="34" charset="0"/>
                <a:cs typeface="Guttman Yad-Brush" panose="02010401010101010101" pitchFamily="2" charset="-79"/>
              </a:rPr>
              <a:t>.</a:t>
            </a:r>
            <a:endParaRPr lang="en-US" sz="2000" dirty="0">
              <a:solidFill>
                <a:srgbClr val="FF0000"/>
              </a:solidFill>
              <a:latin typeface="Arial" panose="020B0604020202020204" pitchFamily="34" charset="0"/>
              <a:cs typeface="Guttman Yad-Brush" panose="02010401010101010101" pitchFamily="2" charset="-79"/>
            </a:endParaRPr>
          </a:p>
        </p:txBody>
      </p:sp>
    </p:spTree>
    <p:extLst>
      <p:ext uri="{BB962C8B-B14F-4D97-AF65-F5344CB8AC3E}">
        <p14:creationId xmlns:p14="http://schemas.microsoft.com/office/powerpoint/2010/main" val="1929940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80">
                                          <p:stCondLst>
                                            <p:cond delay="0"/>
                                          </p:stCondLst>
                                        </p:cTn>
                                        <p:tgtEl>
                                          <p:spTgt spid="4"/>
                                        </p:tgtEl>
                                      </p:cBhvr>
                                    </p:animEffect>
                                    <p:anim calcmode="lin" valueType="num">
                                      <p:cBhvr>
                                        <p:cTn id="1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3" dur="26">
                                          <p:stCondLst>
                                            <p:cond delay="650"/>
                                          </p:stCondLst>
                                        </p:cTn>
                                        <p:tgtEl>
                                          <p:spTgt spid="4"/>
                                        </p:tgtEl>
                                      </p:cBhvr>
                                      <p:to x="100000" y="60000"/>
                                    </p:animScale>
                                    <p:animScale>
                                      <p:cBhvr>
                                        <p:cTn id="24" dur="166" decel="50000">
                                          <p:stCondLst>
                                            <p:cond delay="676"/>
                                          </p:stCondLst>
                                        </p:cTn>
                                        <p:tgtEl>
                                          <p:spTgt spid="4"/>
                                        </p:tgtEl>
                                      </p:cBhvr>
                                      <p:to x="100000" y="100000"/>
                                    </p:animScale>
                                    <p:animScale>
                                      <p:cBhvr>
                                        <p:cTn id="25" dur="26">
                                          <p:stCondLst>
                                            <p:cond delay="1312"/>
                                          </p:stCondLst>
                                        </p:cTn>
                                        <p:tgtEl>
                                          <p:spTgt spid="4"/>
                                        </p:tgtEl>
                                      </p:cBhvr>
                                      <p:to x="100000" y="80000"/>
                                    </p:animScale>
                                    <p:animScale>
                                      <p:cBhvr>
                                        <p:cTn id="26" dur="166" decel="50000">
                                          <p:stCondLst>
                                            <p:cond delay="1338"/>
                                          </p:stCondLst>
                                        </p:cTn>
                                        <p:tgtEl>
                                          <p:spTgt spid="4"/>
                                        </p:tgtEl>
                                      </p:cBhvr>
                                      <p:to x="100000" y="100000"/>
                                    </p:animScale>
                                    <p:animScale>
                                      <p:cBhvr>
                                        <p:cTn id="27" dur="26">
                                          <p:stCondLst>
                                            <p:cond delay="1642"/>
                                          </p:stCondLst>
                                        </p:cTn>
                                        <p:tgtEl>
                                          <p:spTgt spid="4"/>
                                        </p:tgtEl>
                                      </p:cBhvr>
                                      <p:to x="100000" y="90000"/>
                                    </p:animScale>
                                    <p:animScale>
                                      <p:cBhvr>
                                        <p:cTn id="28" dur="166" decel="50000">
                                          <p:stCondLst>
                                            <p:cond delay="1668"/>
                                          </p:stCondLst>
                                        </p:cTn>
                                        <p:tgtEl>
                                          <p:spTgt spid="4"/>
                                        </p:tgtEl>
                                      </p:cBhvr>
                                      <p:to x="100000" y="100000"/>
                                    </p:animScale>
                                    <p:animScale>
                                      <p:cBhvr>
                                        <p:cTn id="29" dur="26">
                                          <p:stCondLst>
                                            <p:cond delay="1808"/>
                                          </p:stCondLst>
                                        </p:cTn>
                                        <p:tgtEl>
                                          <p:spTgt spid="4"/>
                                        </p:tgtEl>
                                      </p:cBhvr>
                                      <p:to x="100000" y="95000"/>
                                    </p:animScale>
                                    <p:animScale>
                                      <p:cBhvr>
                                        <p:cTn id="30" dur="166" decel="50000">
                                          <p:stCondLst>
                                            <p:cond delay="1834"/>
                                          </p:stCondLst>
                                        </p:cTn>
                                        <p:tgtEl>
                                          <p:spTgt spid="4"/>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80">
                                          <p:stCondLst>
                                            <p:cond delay="0"/>
                                          </p:stCondLst>
                                        </p:cTn>
                                        <p:tgtEl>
                                          <p:spTgt spid="6"/>
                                        </p:tgtEl>
                                      </p:cBhvr>
                                    </p:animEffect>
                                    <p:anim calcmode="lin" valueType="num">
                                      <p:cBhvr>
                                        <p:cTn id="3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1" dur="26">
                                          <p:stCondLst>
                                            <p:cond delay="650"/>
                                          </p:stCondLst>
                                        </p:cTn>
                                        <p:tgtEl>
                                          <p:spTgt spid="6"/>
                                        </p:tgtEl>
                                      </p:cBhvr>
                                      <p:to x="100000" y="60000"/>
                                    </p:animScale>
                                    <p:animScale>
                                      <p:cBhvr>
                                        <p:cTn id="42" dur="166" decel="50000">
                                          <p:stCondLst>
                                            <p:cond delay="676"/>
                                          </p:stCondLst>
                                        </p:cTn>
                                        <p:tgtEl>
                                          <p:spTgt spid="6"/>
                                        </p:tgtEl>
                                      </p:cBhvr>
                                      <p:to x="100000" y="100000"/>
                                    </p:animScale>
                                    <p:animScale>
                                      <p:cBhvr>
                                        <p:cTn id="43" dur="26">
                                          <p:stCondLst>
                                            <p:cond delay="1312"/>
                                          </p:stCondLst>
                                        </p:cTn>
                                        <p:tgtEl>
                                          <p:spTgt spid="6"/>
                                        </p:tgtEl>
                                      </p:cBhvr>
                                      <p:to x="100000" y="80000"/>
                                    </p:animScale>
                                    <p:animScale>
                                      <p:cBhvr>
                                        <p:cTn id="44" dur="166" decel="50000">
                                          <p:stCondLst>
                                            <p:cond delay="1338"/>
                                          </p:stCondLst>
                                        </p:cTn>
                                        <p:tgtEl>
                                          <p:spTgt spid="6"/>
                                        </p:tgtEl>
                                      </p:cBhvr>
                                      <p:to x="100000" y="100000"/>
                                    </p:animScale>
                                    <p:animScale>
                                      <p:cBhvr>
                                        <p:cTn id="45" dur="26">
                                          <p:stCondLst>
                                            <p:cond delay="1642"/>
                                          </p:stCondLst>
                                        </p:cTn>
                                        <p:tgtEl>
                                          <p:spTgt spid="6"/>
                                        </p:tgtEl>
                                      </p:cBhvr>
                                      <p:to x="100000" y="90000"/>
                                    </p:animScale>
                                    <p:animScale>
                                      <p:cBhvr>
                                        <p:cTn id="46" dur="166" decel="50000">
                                          <p:stCondLst>
                                            <p:cond delay="1668"/>
                                          </p:stCondLst>
                                        </p:cTn>
                                        <p:tgtEl>
                                          <p:spTgt spid="6"/>
                                        </p:tgtEl>
                                      </p:cBhvr>
                                      <p:to x="100000" y="100000"/>
                                    </p:animScale>
                                    <p:animScale>
                                      <p:cBhvr>
                                        <p:cTn id="47" dur="26">
                                          <p:stCondLst>
                                            <p:cond delay="1808"/>
                                          </p:stCondLst>
                                        </p:cTn>
                                        <p:tgtEl>
                                          <p:spTgt spid="6"/>
                                        </p:tgtEl>
                                      </p:cBhvr>
                                      <p:to x="100000" y="95000"/>
                                    </p:animScale>
                                    <p:animScale>
                                      <p:cBhvr>
                                        <p:cTn id="4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A9D114-4619-48CA-918E-7A7CC9AFDB02}"/>
              </a:ext>
            </a:extLst>
          </p:cNvPr>
          <p:cNvSpPr>
            <a:spLocks noGrp="1"/>
          </p:cNvSpPr>
          <p:nvPr>
            <p:ph type="title"/>
          </p:nvPr>
        </p:nvSpPr>
        <p:spPr/>
        <p:txBody>
          <a:bodyPr/>
          <a:lstStyle/>
          <a:p>
            <a:pPr algn="ctr"/>
            <a:r>
              <a:rPr lang="he-IL" dirty="0"/>
              <a:t>רשימת הפיצ'רים שעשינו:</a:t>
            </a:r>
          </a:p>
        </p:txBody>
      </p:sp>
      <p:sp>
        <p:nvSpPr>
          <p:cNvPr id="6" name="מציין מיקום תוכן 5">
            <a:extLst>
              <a:ext uri="{FF2B5EF4-FFF2-40B4-BE49-F238E27FC236}">
                <a16:creationId xmlns:a16="http://schemas.microsoft.com/office/drawing/2014/main" id="{15B88D4F-EDF2-4768-A2E5-4AE87F67A2F6}"/>
              </a:ext>
            </a:extLst>
          </p:cNvPr>
          <p:cNvSpPr>
            <a:spLocks noGrp="1"/>
          </p:cNvSpPr>
          <p:nvPr>
            <p:ph sz="quarter" idx="4"/>
          </p:nvPr>
        </p:nvSpPr>
        <p:spPr>
          <a:xfrm>
            <a:off x="676275" y="2503488"/>
            <a:ext cx="10705723" cy="1198936"/>
          </a:xfrm>
        </p:spPr>
        <p:txBody>
          <a:bodyPr/>
          <a:lstStyle/>
          <a:p>
            <a:r>
              <a:rPr lang="he-IL" dirty="0">
                <a:solidFill>
                  <a:srgbClr val="FF0000"/>
                </a:solidFill>
              </a:rPr>
              <a:t>כבסיס לקחנו מודל המשתמש בשיטת </a:t>
            </a:r>
            <a:r>
              <a:rPr lang="en-US" dirty="0">
                <a:solidFill>
                  <a:srgbClr val="FF0000"/>
                </a:solidFill>
              </a:rPr>
              <a:t>word2vec</a:t>
            </a:r>
            <a:r>
              <a:rPr lang="he-IL" dirty="0">
                <a:solidFill>
                  <a:srgbClr val="FF0000"/>
                </a:solidFill>
              </a:rPr>
              <a:t>, בשיטה זו אנו מעבירים מילים לשיטת ייצוג של ווקטורים, כך שמילים עם משמעות דומה יהיו מיוצגים בווקטור דומה. בתכונה זו אנו מתייחסים למשמעות הסמנטית של המילים בהודעה ובכך מתאפשר למודל להבין את ההקשר ומשמעות המילים מעבר לפירוש שלהם, כך שהשיטה יכולה לזהות לנו בתור התחלה אם סיווג ההודעה היא </a:t>
            </a:r>
            <a:r>
              <a:rPr lang="en-US" dirty="0">
                <a:solidFill>
                  <a:srgbClr val="FF0000"/>
                </a:solidFill>
              </a:rPr>
              <a:t>‘white’</a:t>
            </a:r>
            <a:r>
              <a:rPr lang="he-IL" dirty="0">
                <a:solidFill>
                  <a:srgbClr val="FF0000"/>
                </a:solidFill>
              </a:rPr>
              <a:t> או שהיא </a:t>
            </a:r>
            <a:r>
              <a:rPr lang="en-US" dirty="0">
                <a:solidFill>
                  <a:srgbClr val="FF0000"/>
                </a:solidFill>
              </a:rPr>
              <a:t>‘mal’</a:t>
            </a:r>
            <a:r>
              <a:rPr lang="he-IL" dirty="0">
                <a:solidFill>
                  <a:srgbClr val="FF0000"/>
                </a:solidFill>
              </a:rPr>
              <a:t>.</a:t>
            </a:r>
            <a:endParaRPr lang="en-US" dirty="0">
              <a:solidFill>
                <a:srgbClr val="FF0000"/>
              </a:solidFill>
            </a:endParaRPr>
          </a:p>
        </p:txBody>
      </p:sp>
      <p:sp>
        <p:nvSpPr>
          <p:cNvPr id="7" name="מציין מיקום תוכן 5">
            <a:extLst>
              <a:ext uri="{FF2B5EF4-FFF2-40B4-BE49-F238E27FC236}">
                <a16:creationId xmlns:a16="http://schemas.microsoft.com/office/drawing/2014/main" id="{139BAE25-D478-41C6-BCA2-8F8F091C8495}"/>
              </a:ext>
            </a:extLst>
          </p:cNvPr>
          <p:cNvSpPr txBox="1">
            <a:spLocks/>
          </p:cNvSpPr>
          <p:nvPr/>
        </p:nvSpPr>
        <p:spPr>
          <a:xfrm>
            <a:off x="676275" y="3772558"/>
            <a:ext cx="10705723" cy="119893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e-IL" dirty="0">
                <a:solidFill>
                  <a:srgbClr val="FF0000"/>
                </a:solidFill>
              </a:rPr>
              <a:t>על מנת להעלות את הדיוק קראנו מאמרים בנושא והחלטנו להוסיף למודל את הפיצ’ר </a:t>
            </a:r>
            <a:r>
              <a:rPr lang="en-US" dirty="0">
                <a:solidFill>
                  <a:srgbClr val="FF0000"/>
                </a:solidFill>
              </a:rPr>
              <a:t>TF-IDF</a:t>
            </a:r>
            <a:r>
              <a:rPr lang="he-IL" dirty="0">
                <a:solidFill>
                  <a:srgbClr val="FF0000"/>
                </a:solidFill>
              </a:rPr>
              <a:t> שמבצע ריצה לבדוק כמה מילה חוזרת על עצמה בקובץ לפי הגדרה והנוסחה של </a:t>
            </a:r>
            <a:r>
              <a:rPr lang="en-US" dirty="0">
                <a:solidFill>
                  <a:srgbClr val="FF0000"/>
                </a:solidFill>
              </a:rPr>
              <a:t>TF-IDF</a:t>
            </a:r>
            <a:r>
              <a:rPr lang="he-IL" dirty="0">
                <a:solidFill>
                  <a:srgbClr val="FF0000"/>
                </a:solidFill>
              </a:rPr>
              <a:t>. במידה ויש מילה שחוזרת על עצמה הוא מסווג את הטקסט שהיא רשומה אצלו כ</a:t>
            </a:r>
            <a:r>
              <a:rPr lang="en-US" dirty="0">
                <a:solidFill>
                  <a:srgbClr val="FF0000"/>
                </a:solidFill>
              </a:rPr>
              <a:t>’mal’</a:t>
            </a:r>
            <a:r>
              <a:rPr lang="he-IL" dirty="0">
                <a:solidFill>
                  <a:srgbClr val="FF0000"/>
                </a:solidFill>
              </a:rPr>
              <a:t>. כך המודל מזהה ומסווג כל טקסט כ</a:t>
            </a:r>
            <a:r>
              <a:rPr lang="en-US" dirty="0">
                <a:solidFill>
                  <a:srgbClr val="FF0000"/>
                </a:solidFill>
              </a:rPr>
              <a:t>’white’</a:t>
            </a:r>
            <a:r>
              <a:rPr lang="he-IL" dirty="0">
                <a:solidFill>
                  <a:srgbClr val="FF0000"/>
                </a:solidFill>
              </a:rPr>
              <a:t> או כ</a:t>
            </a:r>
            <a:r>
              <a:rPr lang="en-US" dirty="0">
                <a:solidFill>
                  <a:srgbClr val="FF0000"/>
                </a:solidFill>
              </a:rPr>
              <a:t>’mal’</a:t>
            </a:r>
            <a:r>
              <a:rPr lang="he-IL" dirty="0">
                <a:solidFill>
                  <a:srgbClr val="FF0000"/>
                </a:solidFill>
              </a:rPr>
              <a:t>.</a:t>
            </a:r>
            <a:endParaRPr lang="en-US" dirty="0">
              <a:solidFill>
                <a:srgbClr val="FF0000"/>
              </a:solidFill>
            </a:endParaRPr>
          </a:p>
        </p:txBody>
      </p:sp>
      <p:sp>
        <p:nvSpPr>
          <p:cNvPr id="8" name="מציין מיקום תוכן 5">
            <a:extLst>
              <a:ext uri="{FF2B5EF4-FFF2-40B4-BE49-F238E27FC236}">
                <a16:creationId xmlns:a16="http://schemas.microsoft.com/office/drawing/2014/main" id="{01982B54-999D-406C-815B-7F88B230A33B}"/>
              </a:ext>
            </a:extLst>
          </p:cNvPr>
          <p:cNvSpPr txBox="1">
            <a:spLocks/>
          </p:cNvSpPr>
          <p:nvPr/>
        </p:nvSpPr>
        <p:spPr>
          <a:xfrm>
            <a:off x="676275" y="4971494"/>
            <a:ext cx="10705723" cy="119893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e-IL" dirty="0">
                <a:solidFill>
                  <a:srgbClr val="FF0000"/>
                </a:solidFill>
              </a:rPr>
              <a:t>לבסוף הוספנו פיצ'ר נוסף </a:t>
            </a:r>
            <a:r>
              <a:rPr lang="en-US" dirty="0" err="1">
                <a:solidFill>
                  <a:srgbClr val="FF0000"/>
                </a:solidFill>
              </a:rPr>
              <a:t>text_length_chars</a:t>
            </a:r>
            <a:r>
              <a:rPr lang="he-IL" dirty="0">
                <a:solidFill>
                  <a:srgbClr val="FF0000"/>
                </a:solidFill>
              </a:rPr>
              <a:t> ובו אנו בודקים את האורך של ההודעה שנתונה לנו, כך שאנחנו יכולים להאריך את אורך המילה וכאשר יש שוני באורך המילים אנו נשיג מאפיינים שונים שיכולים לסייע בקביעת הסיווג. ולפי זה אנו יכולים להעריך את ה</a:t>
            </a:r>
            <a:r>
              <a:rPr lang="en-US" dirty="0">
                <a:solidFill>
                  <a:srgbClr val="FF0000"/>
                </a:solidFill>
              </a:rPr>
              <a:t>label</a:t>
            </a:r>
            <a:r>
              <a:rPr lang="he-IL" dirty="0">
                <a:solidFill>
                  <a:srgbClr val="FF0000"/>
                </a:solidFill>
              </a:rPr>
              <a:t> של כל הודעה.</a:t>
            </a:r>
          </a:p>
        </p:txBody>
      </p:sp>
    </p:spTree>
    <p:extLst>
      <p:ext uri="{BB962C8B-B14F-4D97-AF65-F5344CB8AC3E}">
        <p14:creationId xmlns:p14="http://schemas.microsoft.com/office/powerpoint/2010/main" val="13823020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9A1275-52B8-43BB-AE22-0A0273A8013B}"/>
              </a:ext>
            </a:extLst>
          </p:cNvPr>
          <p:cNvSpPr>
            <a:spLocks noGrp="1"/>
          </p:cNvSpPr>
          <p:nvPr>
            <p:ph type="title"/>
          </p:nvPr>
        </p:nvSpPr>
        <p:spPr/>
        <p:txBody>
          <a:bodyPr/>
          <a:lstStyle/>
          <a:p>
            <a:pPr algn="ctr"/>
            <a:r>
              <a:rPr lang="he-IL" dirty="0"/>
              <a:t>קצת מהתוצאות</a:t>
            </a:r>
          </a:p>
        </p:txBody>
      </p:sp>
      <p:graphicFrame>
        <p:nvGraphicFramePr>
          <p:cNvPr id="9" name="מציין מיקום תוכן 8">
            <a:extLst>
              <a:ext uri="{FF2B5EF4-FFF2-40B4-BE49-F238E27FC236}">
                <a16:creationId xmlns:a16="http://schemas.microsoft.com/office/drawing/2014/main" id="{DAAD380D-A9E8-4D8A-A562-DD27C7677DE9}"/>
              </a:ext>
            </a:extLst>
          </p:cNvPr>
          <p:cNvGraphicFramePr>
            <a:graphicFrameLocks noGrp="1"/>
          </p:cNvGraphicFramePr>
          <p:nvPr>
            <p:ph sz="half" idx="2"/>
            <p:extLst>
              <p:ext uri="{D42A27DB-BD31-4B8C-83A1-F6EECF244321}">
                <p14:modId xmlns:p14="http://schemas.microsoft.com/office/powerpoint/2010/main" val="444587849"/>
              </p:ext>
            </p:extLst>
          </p:nvPr>
        </p:nvGraphicFramePr>
        <p:xfrm>
          <a:off x="722313" y="2347726"/>
          <a:ext cx="5189537" cy="40444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מציין מיקום תוכן 11">
            <a:extLst>
              <a:ext uri="{FF2B5EF4-FFF2-40B4-BE49-F238E27FC236}">
                <a16:creationId xmlns:a16="http://schemas.microsoft.com/office/drawing/2014/main" id="{6AF018A9-458A-4E70-979C-E490AAD79B89}"/>
              </a:ext>
            </a:extLst>
          </p:cNvPr>
          <p:cNvGraphicFramePr>
            <a:graphicFrameLocks noGrp="1"/>
          </p:cNvGraphicFramePr>
          <p:nvPr>
            <p:ph sz="quarter" idx="4"/>
            <p:extLst>
              <p:ext uri="{D42A27DB-BD31-4B8C-83A1-F6EECF244321}">
                <p14:modId xmlns:p14="http://schemas.microsoft.com/office/powerpoint/2010/main" val="2616237977"/>
              </p:ext>
            </p:extLst>
          </p:nvPr>
        </p:nvGraphicFramePr>
        <p:xfrm>
          <a:off x="6095999" y="2347726"/>
          <a:ext cx="5376753" cy="404442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729242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26D5F3-C7E2-4F38-9E39-110FC0DAA590}"/>
              </a:ext>
            </a:extLst>
          </p:cNvPr>
          <p:cNvSpPr>
            <a:spLocks noGrp="1"/>
          </p:cNvSpPr>
          <p:nvPr>
            <p:ph type="ctrTitle"/>
          </p:nvPr>
        </p:nvSpPr>
        <p:spPr>
          <a:xfrm>
            <a:off x="810001" y="1010997"/>
            <a:ext cx="10572000" cy="2971051"/>
          </a:xfrm>
        </p:spPr>
        <p:txBody>
          <a:bodyPr/>
          <a:lstStyle/>
          <a:p>
            <a:pPr algn="ctr"/>
            <a:r>
              <a:rPr lang="he-IL" dirty="0">
                <a:latin typeface="Guttman Yad-Brush" panose="02010401010101010101" pitchFamily="2" charset="-79"/>
                <a:cs typeface="Guttman Yad-Brush" panose="02010401010101010101" pitchFamily="2" charset="-79"/>
              </a:rPr>
              <a:t>תודה רבה על ההקשבה ובהצלחה לכולם, מקווים שנהניתם.</a:t>
            </a:r>
          </a:p>
        </p:txBody>
      </p:sp>
      <p:sp>
        <p:nvSpPr>
          <p:cNvPr id="3" name="כותרת משנה 2">
            <a:extLst>
              <a:ext uri="{FF2B5EF4-FFF2-40B4-BE49-F238E27FC236}">
                <a16:creationId xmlns:a16="http://schemas.microsoft.com/office/drawing/2014/main" id="{314905F4-8ABF-4063-9297-E08D28DDA057}"/>
              </a:ext>
            </a:extLst>
          </p:cNvPr>
          <p:cNvSpPr>
            <a:spLocks noGrp="1"/>
          </p:cNvSpPr>
          <p:nvPr>
            <p:ph type="subTitle" idx="1"/>
          </p:nvPr>
        </p:nvSpPr>
        <p:spPr/>
        <p:txBody>
          <a:bodyPr/>
          <a:lstStyle/>
          <a:p>
            <a:endParaRPr lang="he-IL" dirty="0"/>
          </a:p>
        </p:txBody>
      </p:sp>
    </p:spTree>
    <p:extLst>
      <p:ext uri="{BB962C8B-B14F-4D97-AF65-F5344CB8AC3E}">
        <p14:creationId xmlns:p14="http://schemas.microsoft.com/office/powerpoint/2010/main" val="27930388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ראוי לציטוט">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TM03457503[[fn=ראוי לציטוט]]</Template>
  <TotalTime>1964</TotalTime>
  <Words>376</Words>
  <Application>Microsoft Office PowerPoint</Application>
  <PresentationFormat>מסך רחב</PresentationFormat>
  <Paragraphs>23</Paragraphs>
  <Slides>6</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6</vt:i4>
      </vt:variant>
    </vt:vector>
  </HeadingPairs>
  <TitlesOfParts>
    <vt:vector size="13" baseType="lpstr">
      <vt:lpstr>Arial</vt:lpstr>
      <vt:lpstr>Century Gothic</vt:lpstr>
      <vt:lpstr>Consolas</vt:lpstr>
      <vt:lpstr>Guttman Yad-Brush</vt:lpstr>
      <vt:lpstr>Wingdings</vt:lpstr>
      <vt:lpstr>Wingdings 2</vt:lpstr>
      <vt:lpstr>ראוי לציטוט</vt:lpstr>
      <vt:lpstr>תחרות קלאסיפיקציה של office macro</vt:lpstr>
      <vt:lpstr>אז מה מטרת התחרות?</vt:lpstr>
      <vt:lpstr>אז מה בעצם עשינו?</vt:lpstr>
      <vt:lpstr>רשימת הפיצ'רים שעשינו:</vt:lpstr>
      <vt:lpstr>קצת מהתוצאות</vt:lpstr>
      <vt:lpstr>תודה רבה על ההקשבה ובהצלחה לכולם, מקווים שנהניתם.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אלרואי אברהם</dc:creator>
  <cp:lastModifiedBy>אלרואי אברהם</cp:lastModifiedBy>
  <cp:revision>16</cp:revision>
  <dcterms:created xsi:type="dcterms:W3CDTF">2024-02-07T11:08:41Z</dcterms:created>
  <dcterms:modified xsi:type="dcterms:W3CDTF">2024-02-08T19:53:07Z</dcterms:modified>
</cp:coreProperties>
</file>