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31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F593-6B26-4468-BEE3-E85B254C84C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699-BB4C-4AF3-877E-A0E413F6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7B84-E4F6-40CF-AA19-5E652ECC92D0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5419-85AB-4E56-8A54-A8BEBA8AF64B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7109-EC65-4B49-A40D-B573B91753E0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6BE8-0B03-4616-8903-4A208FB76C5C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2251-C2E1-4597-99F6-1611473AF354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1BAB-776C-4FC9-BC61-D26AF0ED5629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7DC8-4419-4771-8704-38B739C517E5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9F10-5595-416B-BE80-A4CEA311ADB0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9641-50B1-49F7-8A8F-6CD130C0D5A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AA2F569-9D2D-4159-9D66-648627E21602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4AD163-DB67-47CF-915A-23113CB7E885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D04B45FA-22BA-497E-8509-219867D75A62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000" dirty="0"/>
              <a:t>E-Commerce Company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Elroy Renzo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haryadi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DF52C-A5AE-6A7A-902D-DD8A90F7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10</a:t>
            </a:fld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6C08B-3A63-6583-93C5-C48C8877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270" y="2108201"/>
            <a:ext cx="252441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Tidak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ada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pola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kosong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632F4-8883-0285-9A78-DAC35AA1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7533990" cy="37608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D21E6-4915-2310-06EA-0964A8D5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270" y="2777016"/>
            <a:ext cx="3235910" cy="21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9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11</a:t>
            </a:fld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2951B-A6D5-4242-9366-94CCC47A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6971"/>
            <a:ext cx="7282477" cy="3935960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9EB97E8-7E12-88BE-5D12-30E8444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270" y="2108201"/>
            <a:ext cx="252441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Diatas</a:t>
            </a:r>
            <a:r>
              <a:rPr lang="en-US" dirty="0">
                <a:latin typeface="Aptos" panose="020B0004020202020204" pitchFamily="34" charset="0"/>
              </a:rPr>
              <a:t> 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 671 </a:t>
            </a:r>
            <a:r>
              <a:rPr lang="en-US" dirty="0" err="1">
                <a:latin typeface="Aptos" panose="020B0004020202020204" pitchFamily="34" charset="0"/>
              </a:rPr>
              <a:t>duplikat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8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12</a:t>
            </a:fld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A340C-D39A-B87F-B83E-5D27CDC3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9312"/>
            <a:ext cx="5672605" cy="2294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A0E15C-AD59-4BF7-E348-3B1B55D6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90544"/>
            <a:ext cx="7841862" cy="8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8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13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Duplikat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dibuang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, 3270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tersisa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Tidak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efek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signifikan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pada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kosong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Perbedaan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antara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dataset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tanpa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kosong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tidak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terlalu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signifikan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Dapat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menggunakkan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simple imputer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Mengubah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‘Mobile’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menjadi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‘Mobile Phone’</a:t>
            </a:r>
          </a:p>
        </p:txBody>
      </p:sp>
    </p:spTree>
    <p:extLst>
      <p:ext uri="{BB962C8B-B14F-4D97-AF65-F5344CB8AC3E}">
        <p14:creationId xmlns:p14="http://schemas.microsoft.com/office/powerpoint/2010/main" val="125422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14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5500" y="2261475"/>
            <a:ext cx="2449325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Korelasi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antara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Tenure dan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Satisfaction Score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tidak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skew</a:t>
            </a:r>
          </a:p>
          <a:p>
            <a:pPr marL="0" indent="0" algn="l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2C8DA-AAF4-91D8-84F9-3F721086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" y="2003426"/>
            <a:ext cx="9200067" cy="39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15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5500" y="2261475"/>
            <a:ext cx="2616304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Korelasi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antara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Complain dan Churn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CashbackAmount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lebih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rendah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di user churn</a:t>
            </a:r>
          </a:p>
          <a:p>
            <a:pPr marL="0" indent="0" algn="l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1C0DF-4735-4741-D71E-7FCE1A5B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54" y="2261475"/>
            <a:ext cx="8114522" cy="34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16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5500" y="2261475"/>
            <a:ext cx="2616304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Tingkat churn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pelanggan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berbeda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antara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data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kategorikal</a:t>
            </a: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Disimpan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feature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FE177-A7B4-9A45-0D47-DB1C0A40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" y="2126460"/>
            <a:ext cx="8879633" cy="28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3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17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84194"/>
            <a:ext cx="9586271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Membagi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menjadi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dan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SimpleImputer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kosong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OneHot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encoder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kategorikal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18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84194"/>
            <a:ext cx="9586271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validasi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20%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dari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training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10 fold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dalam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validasi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silang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Teknik stratified k fold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6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19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84194"/>
            <a:ext cx="9586271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Model Light Gradient Boosting Machine 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LightGBM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)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terbaik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Percobaan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jumlah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fold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berbeda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(5, 15)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Percobaan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teknik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fold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berbeda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kfold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Hyperparameter tuning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random search model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asli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lebih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baik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8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Konteks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8B6A-9327-4180-3A2B-E932D939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Kumpulan data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ini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milik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sebuah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perusahaan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E-commerce online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terkemuka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I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ngin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mengetahui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pelanggan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yang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akan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churn agar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dapat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menawarkan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promo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sesuai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kebutuhan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Target 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0 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Tidak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churn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1 : Telah churn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672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20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455" y="2084194"/>
            <a:ext cx="4376095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Berbeda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signifikan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Butuh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lebih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banyak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(training instances)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Overfitting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training set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sedikit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D1FA2-B43D-0BDF-685F-55FA58E3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4194"/>
            <a:ext cx="52101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21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455" y="2084194"/>
            <a:ext cx="4376095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Cukup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seimbang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Baik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F1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FC2AC-A983-0FE8-0E08-336794D2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92" y="2084194"/>
            <a:ext cx="5209008" cy="376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4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22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455" y="2084194"/>
            <a:ext cx="4376095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Cukup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baik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tetapi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dapat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diningkatkan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nilai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pada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kasus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churn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7F286-1FBA-9D0C-F747-616AB477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7" y="2135838"/>
            <a:ext cx="5337403" cy="38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0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23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29" y="2084194"/>
            <a:ext cx="3694921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CashbackAmount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paling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penting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kategorikal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masih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efek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29B4A-C7A4-68E2-53EC-801BAE30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9202"/>
            <a:ext cx="5658083" cy="29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24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084194"/>
            <a:ext cx="9586270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LightGBM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kombinasi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decision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Hanya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prediksi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churn,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tidak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menawar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promo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asumsi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CLV $500 dan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harga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promo median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CashbackAmount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, $35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ekstra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tiap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pelanggan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algoritma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3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25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084194"/>
            <a:ext cx="9586270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Kekurangan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model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menawar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promo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Secara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sangat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optimis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ekstra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sampai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$35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tiap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pelanggan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Korelasi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kuat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antara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complain dan churning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26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08A-15B6-364D-CAB7-4CB9185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084194"/>
            <a:ext cx="9586270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Lebih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banyak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pelanggan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terkait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keuntungan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atau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order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membangun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model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menawar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promo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Menyelidiki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keluhan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pelanggan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menyebabkan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churn</a:t>
            </a:r>
          </a:p>
        </p:txBody>
      </p:sp>
    </p:spTree>
    <p:extLst>
      <p:ext uri="{BB962C8B-B14F-4D97-AF65-F5344CB8AC3E}">
        <p14:creationId xmlns:p14="http://schemas.microsoft.com/office/powerpoint/2010/main" val="41863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8B6A-9327-4180-3A2B-E932D939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Perusahaan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tidak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dapat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membedakan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pelanggan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yang churn dan yang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tidak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Dibutuhkan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manajemen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agar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menyelidiki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masalah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memikir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strategi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668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8B6A-9327-4180-3A2B-E932D939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Prediksi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customer yang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akan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churn agar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perusahaan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dapat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menawarkan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promo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untuk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kemungkinan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menghentikan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churn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738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Analitik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8B6A-9327-4180-3A2B-E932D939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Membangun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model machine learning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klasifikasi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untuk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memprediksi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churn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Manajemen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dapat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menemukan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wawasan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dari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pelanggan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churn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telah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dideteksi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761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8B6A-9327-4180-3A2B-E932D939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Kesalahan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Tipe</a:t>
            </a:r>
            <a:r>
              <a:rPr lang="en-US" sz="2000" b="0" i="0" dirty="0">
                <a:effectLst/>
                <a:latin typeface="Söhne"/>
              </a:rPr>
              <a:t> 1 (False Positive): </a:t>
            </a:r>
            <a:r>
              <a:rPr lang="en-US" sz="2000" b="0" i="0" dirty="0" err="1">
                <a:effectLst/>
                <a:latin typeface="Söhne"/>
              </a:rPr>
              <a:t>Menawarkan</a:t>
            </a:r>
            <a:r>
              <a:rPr lang="en-US" sz="2000" b="0" i="0" dirty="0">
                <a:effectLst/>
                <a:latin typeface="Söhne"/>
              </a:rPr>
              <a:t> promo </a:t>
            </a:r>
            <a:r>
              <a:rPr lang="en-US" sz="2000" b="0" i="0" dirty="0" err="1">
                <a:effectLst/>
                <a:latin typeface="Söhne"/>
              </a:rPr>
              <a:t>kepada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pelanggan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tidak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berhenti</a:t>
            </a:r>
            <a:r>
              <a:rPr lang="en-US" sz="2000" b="0" i="0" dirty="0"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Kesalahan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Tipe</a:t>
            </a:r>
            <a:r>
              <a:rPr lang="en-US" sz="2000" b="0" i="0" dirty="0">
                <a:effectLst/>
                <a:latin typeface="Söhne"/>
              </a:rPr>
              <a:t> 2 (False Negative): </a:t>
            </a:r>
            <a:r>
              <a:rPr lang="en-US" sz="2000" b="0" i="0" dirty="0" err="1">
                <a:effectLst/>
                <a:latin typeface="Söhne"/>
              </a:rPr>
              <a:t>Gagal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memprediksi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pelanggan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akan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berhenti</a:t>
            </a:r>
            <a:r>
              <a:rPr lang="en-US" sz="2000" b="0" i="0" dirty="0"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Tujuan</a:t>
            </a:r>
            <a:r>
              <a:rPr lang="en-US" sz="2000" b="0" i="0" dirty="0">
                <a:effectLst/>
                <a:latin typeface="Söhne"/>
              </a:rPr>
              <a:t>: </a:t>
            </a:r>
            <a:r>
              <a:rPr lang="en-US" sz="2000" b="0" i="0" dirty="0" err="1">
                <a:effectLst/>
                <a:latin typeface="Söhne"/>
              </a:rPr>
              <a:t>Maksimalkan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keuntungan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dengan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memprediksi</a:t>
            </a:r>
            <a:r>
              <a:rPr lang="en-US" sz="2000" b="0" i="0" dirty="0">
                <a:effectLst/>
                <a:latin typeface="Söhne"/>
              </a:rPr>
              <a:t> churn </a:t>
            </a:r>
            <a:r>
              <a:rPr lang="en-US" sz="2000" b="0" i="0" dirty="0" err="1">
                <a:effectLst/>
                <a:latin typeface="Söhne"/>
              </a:rPr>
              <a:t>dengan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akurat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sambil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meminimalkan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kesalahan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prediksi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tidak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diinginkan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Skor F1 </a:t>
            </a:r>
            <a:r>
              <a:rPr lang="en-US" sz="2000" b="0" i="0" dirty="0" err="1">
                <a:effectLst/>
                <a:latin typeface="Söhne"/>
              </a:rPr>
              <a:t>cocok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untuk</a:t>
            </a:r>
            <a:r>
              <a:rPr lang="en-US" sz="2000" b="0" i="0" dirty="0">
                <a:effectLst/>
                <a:latin typeface="Söhne"/>
              </a:rPr>
              <a:t> dataset yang </a:t>
            </a:r>
            <a:r>
              <a:rPr lang="en-US" sz="2000" b="0" i="0" dirty="0" err="1">
                <a:effectLst/>
                <a:latin typeface="Söhne"/>
              </a:rPr>
              <a:t>tidak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seimbang</a:t>
            </a:r>
            <a:r>
              <a:rPr lang="en-US" sz="2000" b="0" i="0" dirty="0">
                <a:effectLst/>
                <a:latin typeface="Söhne"/>
              </a:rPr>
              <a:t> dan </a:t>
            </a:r>
            <a:r>
              <a:rPr lang="en-US" sz="2000" b="0" i="0" dirty="0" err="1">
                <a:effectLst/>
                <a:latin typeface="Söhne"/>
              </a:rPr>
              <a:t>sesuai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dengan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tujuan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memaksimalkan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keuntungan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6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8B6A-9327-4180-3A2B-E932D939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Hanya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prediksi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churn,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bukan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promo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Kekurangan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577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8B6A-9327-4180-3A2B-E932D939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026851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3941 baris, 11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kolom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8</a:t>
            </a:fld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E3D-AD3D-C670-297D-EB1DFA58F157}"/>
              </a:ext>
            </a:extLst>
          </p:cNvPr>
          <p:cNvSpPr txBox="1"/>
          <p:nvPr/>
        </p:nvSpPr>
        <p:spPr>
          <a:xfrm>
            <a:off x="4124130" y="2108201"/>
            <a:ext cx="7031549" cy="4262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Aptos" panose="020B0004020202020204" pitchFamily="34" charset="0"/>
              </a:rPr>
              <a:t>Tenure: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Lamanya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waktu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seorang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pelanggan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dalam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perusahaan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  <a:latin typeface="Aptos" panose="020B0004020202020204" pitchFamily="34" charset="0"/>
              </a:rPr>
              <a:t>WarehouseToHome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: Jarak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antara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gudang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dengan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rumah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pelanggan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  <a:latin typeface="Aptos" panose="020B0004020202020204" pitchFamily="34" charset="0"/>
              </a:rPr>
              <a:t>NumberOfDeviceRegistered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: Total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jumlah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perangkat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yang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terdaftar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pada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seorang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pelanggan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  <a:latin typeface="Aptos" panose="020B0004020202020204" pitchFamily="34" charset="0"/>
              </a:rPr>
              <a:t>PreferedOrderCat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: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Kategori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pesanan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yang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disukai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oleh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seorang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pelanggan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dalam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satu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bulan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terakhir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  <a:latin typeface="Aptos" panose="020B0004020202020204" pitchFamily="34" charset="0"/>
              </a:rPr>
              <a:t>SatisfactionScore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: Skor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kepuasan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dari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pelayanan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yang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diberikan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kepada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pelanggan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  <a:latin typeface="Aptos" panose="020B0004020202020204" pitchFamily="34" charset="0"/>
              </a:rPr>
              <a:t>MaritalStatus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: Status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pernikahan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dari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seorang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pelanggan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  <a:latin typeface="Aptos" panose="020B0004020202020204" pitchFamily="34" charset="0"/>
              </a:rPr>
              <a:t>NumberOfAddress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: Total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jumlah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alamat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yang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ditambahkan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oleh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seorang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pelanggan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Aptos" panose="020B0004020202020204" pitchFamily="34" charset="0"/>
              </a:rPr>
              <a:t>Complaint: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Keluhan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yang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diajukan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dalam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satu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bulan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terakhir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  <a:latin typeface="Aptos" panose="020B0004020202020204" pitchFamily="34" charset="0"/>
              </a:rPr>
              <a:t>DaySinceLastOrder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: Hari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sejak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pesanan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terakhir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dibuat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oleh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pelanggan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  <a:latin typeface="Aptos" panose="020B0004020202020204" pitchFamily="34" charset="0"/>
              </a:rPr>
              <a:t>CashbackAmount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: Rata-rata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jumlah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cashback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dalam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satu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bulan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terakhir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Aptos" panose="020B0004020202020204" pitchFamily="34" charset="0"/>
              </a:rPr>
              <a:t>Churn: Tanda churn (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pemutusan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hubungan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dengan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 </a:t>
            </a:r>
            <a:r>
              <a:rPr lang="en-US" sz="1400" b="0" i="0" dirty="0" err="1">
                <a:effectLst/>
                <a:latin typeface="Aptos" panose="020B0004020202020204" pitchFamily="34" charset="0"/>
              </a:rPr>
              <a:t>layanan</a:t>
            </a:r>
            <a:r>
              <a:rPr lang="en-US" sz="1400" b="0" i="0" dirty="0">
                <a:effectLst/>
                <a:latin typeface="Aptos" panose="020B00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0967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B1-42CA-C19E-103B-4D44DD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8B6A-9327-4180-3A2B-E932D939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026851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Data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terformat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benar</a:t>
            </a: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3267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tidak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674 churn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9B1-BE2C-35FC-1ABC-897B2C4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3200" smtClean="0"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30589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55</TotalTime>
  <Words>673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Arial</vt:lpstr>
      <vt:lpstr>Bookman Old Style</vt:lpstr>
      <vt:lpstr>Calibri</vt:lpstr>
      <vt:lpstr>Franklin Gothic Book</vt:lpstr>
      <vt:lpstr>Söhne</vt:lpstr>
      <vt:lpstr>Custom</vt:lpstr>
      <vt:lpstr>E-Commerce Company Churn Prediction</vt:lpstr>
      <vt:lpstr>Konteks</vt:lpstr>
      <vt:lpstr>Pernyataan Masalah</vt:lpstr>
      <vt:lpstr>Tujuan</vt:lpstr>
      <vt:lpstr>Pendekatan Analitik</vt:lpstr>
      <vt:lpstr>Metrik Evaluasi</vt:lpstr>
      <vt:lpstr>Limitasi</vt:lpstr>
      <vt:lpstr>Data Understanding</vt:lpstr>
      <vt:lpstr>Data Understanding</vt:lpstr>
      <vt:lpstr>Data Understanding</vt:lpstr>
      <vt:lpstr>Data Understanding</vt:lpstr>
      <vt:lpstr>Data Understanding</vt:lpstr>
      <vt:lpstr>Persiapan Data</vt:lpstr>
      <vt:lpstr>EDA</vt:lpstr>
      <vt:lpstr>EDA</vt:lpstr>
      <vt:lpstr>EDA</vt:lpstr>
      <vt:lpstr>Data Preprocessing</vt:lpstr>
      <vt:lpstr>Modelling</vt:lpstr>
      <vt:lpstr>Modelling</vt:lpstr>
      <vt:lpstr>Evaluasi Model</vt:lpstr>
      <vt:lpstr>Evaluasi Model</vt:lpstr>
      <vt:lpstr>Evaluasi Model</vt:lpstr>
      <vt:lpstr>Evaluasi Model</vt:lpstr>
      <vt:lpstr>Finalized Model</vt:lpstr>
      <vt:lpstr>Kesimpulan</vt:lpstr>
      <vt:lpstr>Rekomendasi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Company Churn Prediction</dc:title>
  <dc:creator>Elroy</dc:creator>
  <cp:lastModifiedBy>Elroy</cp:lastModifiedBy>
  <cp:revision>1</cp:revision>
  <dcterms:created xsi:type="dcterms:W3CDTF">2023-11-23T15:23:19Z</dcterms:created>
  <dcterms:modified xsi:type="dcterms:W3CDTF">2023-11-23T16:18:45Z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