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2" r:id="rId1"/>
  </p:sldMasterIdLst>
  <p:notesMasterIdLst>
    <p:notesMasterId r:id="rId9"/>
  </p:notesMasterIdLst>
  <p:sldIdLst>
    <p:sldId id="256" r:id="rId2"/>
    <p:sldId id="257" r:id="rId3"/>
    <p:sldId id="262" r:id="rId4"/>
    <p:sldId id="265" r:id="rId5"/>
    <p:sldId id="266" r:id="rId6"/>
    <p:sldId id="264" r:id="rId7"/>
    <p:sldId id="26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8264"/>
    <a:srgbClr val="F073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66"/>
    <p:restoredTop sz="69717"/>
  </p:normalViewPr>
  <p:slideViewPr>
    <p:cSldViewPr snapToGrid="0">
      <p:cViewPr varScale="1">
        <p:scale>
          <a:sx n="74" d="100"/>
          <a:sy n="74" d="100"/>
        </p:scale>
        <p:origin x="24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676249-396D-D64D-88DF-8890F99847C8}" type="doc">
      <dgm:prSet loTypeId="urn:microsoft.com/office/officeart/2005/8/layout/StepDownProcess" loCatId="" qsTypeId="urn:microsoft.com/office/officeart/2005/8/quickstyle/simple1" qsCatId="simple" csTypeId="urn:microsoft.com/office/officeart/2005/8/colors/colorful3" csCatId="colorful" phldr="1"/>
      <dgm:spPr/>
      <dgm:t>
        <a:bodyPr/>
        <a:lstStyle/>
        <a:p>
          <a:endParaRPr lang="en-US"/>
        </a:p>
      </dgm:t>
    </dgm:pt>
    <dgm:pt modelId="{A05E6093-D2B3-7347-8A1E-8D509BC73B23}">
      <dgm:prSet phldrT="[Text]"/>
      <dgm:spPr/>
      <dgm:t>
        <a:bodyPr/>
        <a:lstStyle/>
        <a:p>
          <a:r>
            <a:rPr lang="en-US" i="0" dirty="0"/>
            <a:t>Trainings: </a:t>
          </a:r>
        </a:p>
        <a:p>
          <a:r>
            <a:rPr lang="en-US" i="1" dirty="0"/>
            <a:t>Any Which Way You Go </a:t>
          </a:r>
          <a:r>
            <a:rPr lang="en-US" i="0" dirty="0"/>
            <a:t>and </a:t>
          </a:r>
          <a:r>
            <a:rPr lang="en-US" i="1" dirty="0"/>
            <a:t>Creating Safer Spaces</a:t>
          </a:r>
          <a:endParaRPr lang="en-US" i="0" dirty="0"/>
        </a:p>
      </dgm:t>
    </dgm:pt>
    <dgm:pt modelId="{BB850268-3E12-484E-9B48-989F2DAC6EBC}" type="parTrans" cxnId="{5718C222-1DFA-BD47-9A80-CD20731D0D3E}">
      <dgm:prSet/>
      <dgm:spPr/>
      <dgm:t>
        <a:bodyPr/>
        <a:lstStyle/>
        <a:p>
          <a:endParaRPr lang="en-US"/>
        </a:p>
      </dgm:t>
    </dgm:pt>
    <dgm:pt modelId="{6FE63D88-42A7-2348-AED3-F088B32BF889}" type="sibTrans" cxnId="{5718C222-1DFA-BD47-9A80-CD20731D0D3E}">
      <dgm:prSet/>
      <dgm:spPr/>
      <dgm:t>
        <a:bodyPr/>
        <a:lstStyle/>
        <a:p>
          <a:endParaRPr lang="en-US"/>
        </a:p>
      </dgm:t>
    </dgm:pt>
    <dgm:pt modelId="{12E1B973-38C8-3347-92BE-20A1919F27D5}">
      <dgm:prSet phldrT="[Text]"/>
      <dgm:spPr/>
      <dgm:t>
        <a:bodyPr/>
        <a:lstStyle/>
        <a:p>
          <a:r>
            <a:rPr lang="en-US" dirty="0"/>
            <a:t>Post-training surveys within one week of the training</a:t>
          </a:r>
        </a:p>
      </dgm:t>
    </dgm:pt>
    <dgm:pt modelId="{30A2078E-3163-A14E-9E3A-4C554EB22032}" type="parTrans" cxnId="{E2DAFE46-2DC1-8141-A42D-8CA97146D04F}">
      <dgm:prSet/>
      <dgm:spPr/>
      <dgm:t>
        <a:bodyPr/>
        <a:lstStyle/>
        <a:p>
          <a:endParaRPr lang="en-US"/>
        </a:p>
      </dgm:t>
    </dgm:pt>
    <dgm:pt modelId="{8C8F1CDF-8E75-9042-85AD-D24A8174D412}" type="sibTrans" cxnId="{E2DAFE46-2DC1-8141-A42D-8CA97146D04F}">
      <dgm:prSet/>
      <dgm:spPr/>
      <dgm:t>
        <a:bodyPr/>
        <a:lstStyle/>
        <a:p>
          <a:endParaRPr lang="en-US"/>
        </a:p>
      </dgm:t>
    </dgm:pt>
    <dgm:pt modelId="{D087EAD6-3130-A74E-88F5-F4CE56572BD1}">
      <dgm:prSet phldrT="[Text]"/>
      <dgm:spPr/>
      <dgm:t>
        <a:bodyPr/>
        <a:lstStyle/>
        <a:p>
          <a:r>
            <a:rPr lang="en-US" dirty="0"/>
            <a:t>Data cleaning and analysis using R/R Studio</a:t>
          </a:r>
        </a:p>
      </dgm:t>
    </dgm:pt>
    <dgm:pt modelId="{155A2110-E9A1-2145-9CED-6A33B1FB31F3}" type="parTrans" cxnId="{97F68656-AF32-6E4A-A3F2-99D41F73C1BF}">
      <dgm:prSet/>
      <dgm:spPr/>
      <dgm:t>
        <a:bodyPr/>
        <a:lstStyle/>
        <a:p>
          <a:endParaRPr lang="en-US"/>
        </a:p>
      </dgm:t>
    </dgm:pt>
    <dgm:pt modelId="{0B80EC74-66BE-7E46-A549-D6825B961860}" type="sibTrans" cxnId="{97F68656-AF32-6E4A-A3F2-99D41F73C1BF}">
      <dgm:prSet/>
      <dgm:spPr/>
      <dgm:t>
        <a:bodyPr/>
        <a:lstStyle/>
        <a:p>
          <a:endParaRPr lang="en-US"/>
        </a:p>
      </dgm:t>
    </dgm:pt>
    <dgm:pt modelId="{37E85289-AFE5-6845-B55A-CE85028CF829}" type="pres">
      <dgm:prSet presAssocID="{F5676249-396D-D64D-88DF-8890F99847C8}" presName="rootnode" presStyleCnt="0">
        <dgm:presLayoutVars>
          <dgm:chMax/>
          <dgm:chPref/>
          <dgm:dir/>
          <dgm:animLvl val="lvl"/>
        </dgm:presLayoutVars>
      </dgm:prSet>
      <dgm:spPr/>
    </dgm:pt>
    <dgm:pt modelId="{A44CB919-0186-6A4A-954E-8AACD16FDB41}" type="pres">
      <dgm:prSet presAssocID="{A05E6093-D2B3-7347-8A1E-8D509BC73B23}" presName="composite" presStyleCnt="0"/>
      <dgm:spPr/>
    </dgm:pt>
    <dgm:pt modelId="{C1913894-AFC0-994E-BEC7-2FBB6F43E8E5}" type="pres">
      <dgm:prSet presAssocID="{A05E6093-D2B3-7347-8A1E-8D509BC73B23}" presName="bentUpArrow1" presStyleLbl="alignImgPlace1" presStyleIdx="0" presStyleCnt="2" custLinFactNeighborX="-31033"/>
      <dgm:spPr/>
    </dgm:pt>
    <dgm:pt modelId="{D4294C0B-F902-C14B-B48F-E74F7DDA51F6}" type="pres">
      <dgm:prSet presAssocID="{A05E6093-D2B3-7347-8A1E-8D509BC73B23}" presName="ParentText" presStyleLbl="node1" presStyleIdx="0" presStyleCnt="3" custScaleX="148172">
        <dgm:presLayoutVars>
          <dgm:chMax val="1"/>
          <dgm:chPref val="1"/>
          <dgm:bulletEnabled val="1"/>
        </dgm:presLayoutVars>
      </dgm:prSet>
      <dgm:spPr/>
    </dgm:pt>
    <dgm:pt modelId="{B0ACA862-1714-6D4F-8EF6-C734A70436DB}" type="pres">
      <dgm:prSet presAssocID="{A05E6093-D2B3-7347-8A1E-8D509BC73B23}" presName="ChildText" presStyleLbl="revTx" presStyleIdx="0" presStyleCnt="2">
        <dgm:presLayoutVars>
          <dgm:chMax val="0"/>
          <dgm:chPref val="0"/>
          <dgm:bulletEnabled val="1"/>
        </dgm:presLayoutVars>
      </dgm:prSet>
      <dgm:spPr/>
    </dgm:pt>
    <dgm:pt modelId="{F896E141-8E01-C046-B184-0C0E4F293F4C}" type="pres">
      <dgm:prSet presAssocID="{6FE63D88-42A7-2348-AED3-F088B32BF889}" presName="sibTrans" presStyleCnt="0"/>
      <dgm:spPr/>
    </dgm:pt>
    <dgm:pt modelId="{C9564372-0B87-EC45-8C1A-B081869EC024}" type="pres">
      <dgm:prSet presAssocID="{12E1B973-38C8-3347-92BE-20A1919F27D5}" presName="composite" presStyleCnt="0"/>
      <dgm:spPr/>
    </dgm:pt>
    <dgm:pt modelId="{F2835A68-3677-064A-982A-D182C3A2DCEA}" type="pres">
      <dgm:prSet presAssocID="{12E1B973-38C8-3347-92BE-20A1919F27D5}" presName="bentUpArrow1" presStyleLbl="alignImgPlace1" presStyleIdx="1" presStyleCnt="2" custLinFactNeighborX="-39539" custLinFactNeighborY="392"/>
      <dgm:spPr/>
    </dgm:pt>
    <dgm:pt modelId="{01593D1F-BAAD-CC48-82F6-D0C483887C55}" type="pres">
      <dgm:prSet presAssocID="{12E1B973-38C8-3347-92BE-20A1919F27D5}" presName="ParentText" presStyleLbl="node1" presStyleIdx="1" presStyleCnt="3" custScaleX="148791" custLinFactNeighborX="-14541" custLinFactNeighborY="0">
        <dgm:presLayoutVars>
          <dgm:chMax val="1"/>
          <dgm:chPref val="1"/>
          <dgm:bulletEnabled val="1"/>
        </dgm:presLayoutVars>
      </dgm:prSet>
      <dgm:spPr/>
    </dgm:pt>
    <dgm:pt modelId="{1425BA3F-ED6E-EE49-AC4D-38D99F989499}" type="pres">
      <dgm:prSet presAssocID="{12E1B973-38C8-3347-92BE-20A1919F27D5}" presName="ChildText" presStyleLbl="revTx" presStyleIdx="1" presStyleCnt="2">
        <dgm:presLayoutVars>
          <dgm:chMax val="0"/>
          <dgm:chPref val="0"/>
          <dgm:bulletEnabled val="1"/>
        </dgm:presLayoutVars>
      </dgm:prSet>
      <dgm:spPr/>
    </dgm:pt>
    <dgm:pt modelId="{1AC50A0B-2D3F-1643-8F0E-CEB331CBEFA8}" type="pres">
      <dgm:prSet presAssocID="{8C8F1CDF-8E75-9042-85AD-D24A8174D412}" presName="sibTrans" presStyleCnt="0"/>
      <dgm:spPr/>
    </dgm:pt>
    <dgm:pt modelId="{F8CAB037-46C7-6546-8BFA-3CA37B9091B1}" type="pres">
      <dgm:prSet presAssocID="{D087EAD6-3130-A74E-88F5-F4CE56572BD1}" presName="composite" presStyleCnt="0"/>
      <dgm:spPr/>
    </dgm:pt>
    <dgm:pt modelId="{E8D3FF3F-7420-654C-93B3-24E84FE558F5}" type="pres">
      <dgm:prSet presAssocID="{D087EAD6-3130-A74E-88F5-F4CE56572BD1}" presName="ParentText" presStyleLbl="node1" presStyleIdx="2" presStyleCnt="3" custScaleX="148646" custLinFactNeighborX="-19506">
        <dgm:presLayoutVars>
          <dgm:chMax val="1"/>
          <dgm:chPref val="1"/>
          <dgm:bulletEnabled val="1"/>
        </dgm:presLayoutVars>
      </dgm:prSet>
      <dgm:spPr/>
    </dgm:pt>
  </dgm:ptLst>
  <dgm:cxnLst>
    <dgm:cxn modelId="{5718C222-1DFA-BD47-9A80-CD20731D0D3E}" srcId="{F5676249-396D-D64D-88DF-8890F99847C8}" destId="{A05E6093-D2B3-7347-8A1E-8D509BC73B23}" srcOrd="0" destOrd="0" parTransId="{BB850268-3E12-484E-9B48-989F2DAC6EBC}" sibTransId="{6FE63D88-42A7-2348-AED3-F088B32BF889}"/>
    <dgm:cxn modelId="{D2C20629-ADF0-F448-B2F9-49E7D60E5D1A}" type="presOf" srcId="{D087EAD6-3130-A74E-88F5-F4CE56572BD1}" destId="{E8D3FF3F-7420-654C-93B3-24E84FE558F5}" srcOrd="0" destOrd="0" presId="urn:microsoft.com/office/officeart/2005/8/layout/StepDownProcess"/>
    <dgm:cxn modelId="{988A0235-61EE-D345-B2A9-00AA0250357B}" type="presOf" srcId="{A05E6093-D2B3-7347-8A1E-8D509BC73B23}" destId="{D4294C0B-F902-C14B-B48F-E74F7DDA51F6}" srcOrd="0" destOrd="0" presId="urn:microsoft.com/office/officeart/2005/8/layout/StepDownProcess"/>
    <dgm:cxn modelId="{E2DAFE46-2DC1-8141-A42D-8CA97146D04F}" srcId="{F5676249-396D-D64D-88DF-8890F99847C8}" destId="{12E1B973-38C8-3347-92BE-20A1919F27D5}" srcOrd="1" destOrd="0" parTransId="{30A2078E-3163-A14E-9E3A-4C554EB22032}" sibTransId="{8C8F1CDF-8E75-9042-85AD-D24A8174D412}"/>
    <dgm:cxn modelId="{8A022756-A532-3A4F-8CCD-C442C1405F23}" type="presOf" srcId="{F5676249-396D-D64D-88DF-8890F99847C8}" destId="{37E85289-AFE5-6845-B55A-CE85028CF829}" srcOrd="0" destOrd="0" presId="urn:microsoft.com/office/officeart/2005/8/layout/StepDownProcess"/>
    <dgm:cxn modelId="{97F68656-AF32-6E4A-A3F2-99D41F73C1BF}" srcId="{F5676249-396D-D64D-88DF-8890F99847C8}" destId="{D087EAD6-3130-A74E-88F5-F4CE56572BD1}" srcOrd="2" destOrd="0" parTransId="{155A2110-E9A1-2145-9CED-6A33B1FB31F3}" sibTransId="{0B80EC74-66BE-7E46-A549-D6825B961860}"/>
    <dgm:cxn modelId="{CEC830DD-AC8E-3844-A5F7-15E8EFB6FBD9}" type="presOf" srcId="{12E1B973-38C8-3347-92BE-20A1919F27D5}" destId="{01593D1F-BAAD-CC48-82F6-D0C483887C55}" srcOrd="0" destOrd="0" presId="urn:microsoft.com/office/officeart/2005/8/layout/StepDownProcess"/>
    <dgm:cxn modelId="{3F7ABAE4-7BE6-964B-A5C2-4F61CD3F8C88}" type="presParOf" srcId="{37E85289-AFE5-6845-B55A-CE85028CF829}" destId="{A44CB919-0186-6A4A-954E-8AACD16FDB41}" srcOrd="0" destOrd="0" presId="urn:microsoft.com/office/officeart/2005/8/layout/StepDownProcess"/>
    <dgm:cxn modelId="{1B40BE66-7D5B-E84C-B4E8-B86CB6FA4F5B}" type="presParOf" srcId="{A44CB919-0186-6A4A-954E-8AACD16FDB41}" destId="{C1913894-AFC0-994E-BEC7-2FBB6F43E8E5}" srcOrd="0" destOrd="0" presId="urn:microsoft.com/office/officeart/2005/8/layout/StepDownProcess"/>
    <dgm:cxn modelId="{8A7A7C69-D95E-5248-BF48-CB395E35AF5E}" type="presParOf" srcId="{A44CB919-0186-6A4A-954E-8AACD16FDB41}" destId="{D4294C0B-F902-C14B-B48F-E74F7DDA51F6}" srcOrd="1" destOrd="0" presId="urn:microsoft.com/office/officeart/2005/8/layout/StepDownProcess"/>
    <dgm:cxn modelId="{2F861931-E517-754C-AF69-2A6BD39EB640}" type="presParOf" srcId="{A44CB919-0186-6A4A-954E-8AACD16FDB41}" destId="{B0ACA862-1714-6D4F-8EF6-C734A70436DB}" srcOrd="2" destOrd="0" presId="urn:microsoft.com/office/officeart/2005/8/layout/StepDownProcess"/>
    <dgm:cxn modelId="{7E99C34A-9F92-D842-839B-DEF1EFED15FB}" type="presParOf" srcId="{37E85289-AFE5-6845-B55A-CE85028CF829}" destId="{F896E141-8E01-C046-B184-0C0E4F293F4C}" srcOrd="1" destOrd="0" presId="urn:microsoft.com/office/officeart/2005/8/layout/StepDownProcess"/>
    <dgm:cxn modelId="{F8F7C322-FA44-1542-86B7-331D7DCBC91C}" type="presParOf" srcId="{37E85289-AFE5-6845-B55A-CE85028CF829}" destId="{C9564372-0B87-EC45-8C1A-B081869EC024}" srcOrd="2" destOrd="0" presId="urn:microsoft.com/office/officeart/2005/8/layout/StepDownProcess"/>
    <dgm:cxn modelId="{46D49387-D8CD-4A45-B27D-B23C3889D132}" type="presParOf" srcId="{C9564372-0B87-EC45-8C1A-B081869EC024}" destId="{F2835A68-3677-064A-982A-D182C3A2DCEA}" srcOrd="0" destOrd="0" presId="urn:microsoft.com/office/officeart/2005/8/layout/StepDownProcess"/>
    <dgm:cxn modelId="{75F1BF90-BB33-2547-8DFC-17AB87704900}" type="presParOf" srcId="{C9564372-0B87-EC45-8C1A-B081869EC024}" destId="{01593D1F-BAAD-CC48-82F6-D0C483887C55}" srcOrd="1" destOrd="0" presId="urn:microsoft.com/office/officeart/2005/8/layout/StepDownProcess"/>
    <dgm:cxn modelId="{34A6C187-8E4D-2644-ABED-BA70C3DF18B5}" type="presParOf" srcId="{C9564372-0B87-EC45-8C1A-B081869EC024}" destId="{1425BA3F-ED6E-EE49-AC4D-38D99F989499}" srcOrd="2" destOrd="0" presId="urn:microsoft.com/office/officeart/2005/8/layout/StepDownProcess"/>
    <dgm:cxn modelId="{09694EB5-662A-F54F-B3AD-7A3E088AD187}" type="presParOf" srcId="{37E85289-AFE5-6845-B55A-CE85028CF829}" destId="{1AC50A0B-2D3F-1643-8F0E-CEB331CBEFA8}" srcOrd="3" destOrd="0" presId="urn:microsoft.com/office/officeart/2005/8/layout/StepDownProcess"/>
    <dgm:cxn modelId="{08FAC12E-468E-8643-8A78-0430D3AEF990}" type="presParOf" srcId="{37E85289-AFE5-6845-B55A-CE85028CF829}" destId="{F8CAB037-46C7-6546-8BFA-3CA37B9091B1}" srcOrd="4" destOrd="0" presId="urn:microsoft.com/office/officeart/2005/8/layout/StepDownProcess"/>
    <dgm:cxn modelId="{B6A4B769-58D7-FD45-B054-999DEAE4A2C1}" type="presParOf" srcId="{F8CAB037-46C7-6546-8BFA-3CA37B9091B1}" destId="{E8D3FF3F-7420-654C-93B3-24E84FE558F5}"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913894-AFC0-994E-BEC7-2FBB6F43E8E5}">
      <dsp:nvSpPr>
        <dsp:cNvPr id="0" name=""/>
        <dsp:cNvSpPr/>
      </dsp:nvSpPr>
      <dsp:spPr>
        <a:xfrm rot="5400000">
          <a:off x="635086" y="1302950"/>
          <a:ext cx="1152346" cy="1311906"/>
        </a:xfrm>
        <a:prstGeom prst="bentUpArrow">
          <a:avLst>
            <a:gd name="adj1" fmla="val 32840"/>
            <a:gd name="adj2" fmla="val 25000"/>
            <a:gd name="adj3" fmla="val 35780"/>
          </a:avLst>
        </a:prstGeom>
        <a:solidFill>
          <a:schemeClr val="accent3">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294C0B-F902-C14B-B48F-E74F7DDA51F6}">
      <dsp:nvSpPr>
        <dsp:cNvPr id="0" name=""/>
        <dsp:cNvSpPr/>
      </dsp:nvSpPr>
      <dsp:spPr>
        <a:xfrm>
          <a:off x="269670" y="25550"/>
          <a:ext cx="2874349" cy="1357848"/>
        </a:xfrm>
        <a:prstGeom prst="roundRect">
          <a:avLst>
            <a:gd name="adj" fmla="val 1667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i="0" kern="1200" dirty="0"/>
            <a:t>Trainings: </a:t>
          </a:r>
        </a:p>
        <a:p>
          <a:pPr marL="0" lvl="0" indent="0" algn="ctr" defTabSz="844550">
            <a:lnSpc>
              <a:spcPct val="90000"/>
            </a:lnSpc>
            <a:spcBef>
              <a:spcPct val="0"/>
            </a:spcBef>
            <a:spcAft>
              <a:spcPct val="35000"/>
            </a:spcAft>
            <a:buNone/>
          </a:pPr>
          <a:r>
            <a:rPr lang="en-US" sz="1900" i="1" kern="1200" dirty="0"/>
            <a:t>Any Which Way You Go </a:t>
          </a:r>
          <a:r>
            <a:rPr lang="en-US" sz="1900" i="0" kern="1200" dirty="0"/>
            <a:t>and </a:t>
          </a:r>
          <a:r>
            <a:rPr lang="en-US" sz="1900" i="1" kern="1200" dirty="0"/>
            <a:t>Creating Safer Spaces</a:t>
          </a:r>
          <a:endParaRPr lang="en-US" sz="1900" i="0" kern="1200" dirty="0"/>
        </a:p>
      </dsp:txBody>
      <dsp:txXfrm>
        <a:off x="335967" y="91847"/>
        <a:ext cx="2741755" cy="1225254"/>
      </dsp:txXfrm>
    </dsp:sp>
    <dsp:sp modelId="{B0ACA862-1714-6D4F-8EF6-C734A70436DB}">
      <dsp:nvSpPr>
        <dsp:cNvPr id="0" name=""/>
        <dsp:cNvSpPr/>
      </dsp:nvSpPr>
      <dsp:spPr>
        <a:xfrm>
          <a:off x="2676782" y="155052"/>
          <a:ext cx="1410879" cy="1097473"/>
        </a:xfrm>
        <a:prstGeom prst="rect">
          <a:avLst/>
        </a:prstGeom>
        <a:noFill/>
        <a:ln>
          <a:noFill/>
        </a:ln>
        <a:effectLst/>
      </dsp:spPr>
      <dsp:style>
        <a:lnRef idx="0">
          <a:scrgbClr r="0" g="0" b="0"/>
        </a:lnRef>
        <a:fillRef idx="0">
          <a:scrgbClr r="0" g="0" b="0"/>
        </a:fillRef>
        <a:effectRef idx="0">
          <a:scrgbClr r="0" g="0" b="0"/>
        </a:effectRef>
        <a:fontRef idx="minor"/>
      </dsp:style>
    </dsp:sp>
    <dsp:sp modelId="{F2835A68-3677-064A-982A-D182C3A2DCEA}">
      <dsp:nvSpPr>
        <dsp:cNvPr id="0" name=""/>
        <dsp:cNvSpPr/>
      </dsp:nvSpPr>
      <dsp:spPr>
        <a:xfrm rot="5400000">
          <a:off x="2362135" y="2832779"/>
          <a:ext cx="1152346" cy="1311906"/>
        </a:xfrm>
        <a:prstGeom prst="bentUpArrow">
          <a:avLst>
            <a:gd name="adj1" fmla="val 32840"/>
            <a:gd name="adj2" fmla="val 25000"/>
            <a:gd name="adj3" fmla="val 35780"/>
          </a:avLst>
        </a:prstGeom>
        <a:solidFill>
          <a:schemeClr val="accent3">
            <a:tint val="50000"/>
            <a:hueOff val="5923507"/>
            <a:satOff val="-39757"/>
            <a:lumOff val="888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593D1F-BAAD-CC48-82F6-D0C483887C55}">
      <dsp:nvSpPr>
        <dsp:cNvPr id="0" name=""/>
        <dsp:cNvSpPr/>
      </dsp:nvSpPr>
      <dsp:spPr>
        <a:xfrm>
          <a:off x="1820229" y="1550862"/>
          <a:ext cx="2886357" cy="1357848"/>
        </a:xfrm>
        <a:prstGeom prst="roundRect">
          <a:avLst>
            <a:gd name="adj" fmla="val 16670"/>
          </a:avLst>
        </a:prstGeom>
        <a:solidFill>
          <a:schemeClr val="accent3">
            <a:hueOff val="2952094"/>
            <a:satOff val="-23027"/>
            <a:lumOff val="-5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Post-training surveys within one week of the training</a:t>
          </a:r>
        </a:p>
      </dsp:txBody>
      <dsp:txXfrm>
        <a:off x="1886526" y="1617159"/>
        <a:ext cx="2753763" cy="1225254"/>
      </dsp:txXfrm>
    </dsp:sp>
    <dsp:sp modelId="{1425BA3F-ED6E-EE49-AC4D-38D99F989499}">
      <dsp:nvSpPr>
        <dsp:cNvPr id="0" name=""/>
        <dsp:cNvSpPr/>
      </dsp:nvSpPr>
      <dsp:spPr>
        <a:xfrm>
          <a:off x="4515422" y="1680364"/>
          <a:ext cx="1410879" cy="1097473"/>
        </a:xfrm>
        <a:prstGeom prst="rect">
          <a:avLst/>
        </a:prstGeom>
        <a:noFill/>
        <a:ln>
          <a:noFill/>
        </a:ln>
        <a:effectLst/>
      </dsp:spPr>
      <dsp:style>
        <a:lnRef idx="0">
          <a:scrgbClr r="0" g="0" b="0"/>
        </a:lnRef>
        <a:fillRef idx="0">
          <a:scrgbClr r="0" g="0" b="0"/>
        </a:fillRef>
        <a:effectRef idx="0">
          <a:scrgbClr r="0" g="0" b="0"/>
        </a:effectRef>
        <a:fontRef idx="minor"/>
      </dsp:style>
    </dsp:sp>
    <dsp:sp modelId="{E8D3FF3F-7420-654C-93B3-24E84FE558F5}">
      <dsp:nvSpPr>
        <dsp:cNvPr id="0" name=""/>
        <dsp:cNvSpPr/>
      </dsp:nvSpPr>
      <dsp:spPr>
        <a:xfrm>
          <a:off x="3556550" y="3076174"/>
          <a:ext cx="2883544" cy="1357848"/>
        </a:xfrm>
        <a:prstGeom prst="roundRect">
          <a:avLst>
            <a:gd name="adj" fmla="val 16670"/>
          </a:avLst>
        </a:prstGeom>
        <a:solidFill>
          <a:schemeClr val="accent3">
            <a:hueOff val="5904187"/>
            <a:satOff val="-46054"/>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Data cleaning and analysis using R/R Studio</a:t>
          </a:r>
        </a:p>
      </dsp:txBody>
      <dsp:txXfrm>
        <a:off x="3622847" y="3142471"/>
        <a:ext cx="2750950" cy="1225254"/>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8AA053-729B-9641-8196-B9E88E951239}" type="datetimeFigureOut">
              <a:rPr lang="en-US" smtClean="0"/>
              <a:t>10/12/22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5F3B93-F212-374F-AE12-22649C357083}" type="slidenum">
              <a:rPr lang="en-US" smtClean="0"/>
              <a:t>‹#›</a:t>
            </a:fld>
            <a:endParaRPr lang="en-US"/>
          </a:p>
        </p:txBody>
      </p:sp>
    </p:spTree>
    <p:extLst>
      <p:ext uri="{BB962C8B-B14F-4D97-AF65-F5344CB8AC3E}">
        <p14:creationId xmlns:p14="http://schemas.microsoft.com/office/powerpoint/2010/main" val="1201777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200" dirty="0">
                <a:latin typeface="Oriya Sangam MN" pitchFamily="2" charset="0"/>
                <a:cs typeface="Oriya Sangam MN" pitchFamily="2" charset="0"/>
              </a:rPr>
              <a:t>Provides free year-round programs and services for LGBTQ+ youth and allies between 13 and 24 years old</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Programming and services include counseling and case management, arts and culture, academic enrichment, job readiness, outreach homeless services, and more.</a:t>
            </a:r>
          </a:p>
          <a:p>
            <a:r>
              <a:rPr lang="en-US" dirty="0"/>
              <a:t>* Also provide advice and resources to family members of LGBTQ+ youth</a:t>
            </a:r>
          </a:p>
          <a:p>
            <a:endParaRPr lang="en-US" dirty="0"/>
          </a:p>
          <a:p>
            <a:r>
              <a:rPr lang="en-US" dirty="0"/>
              <a:t>* Influence policy on local, national, and international level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200" dirty="0">
                <a:cs typeface="Arial" panose="020B0604020202020204" pitchFamily="34" charset="0"/>
              </a:rPr>
              <a:t>(e.g., school counselors, social workers, organization executives, etc.) to advocate on behalf of LGBTQ youth</a:t>
            </a:r>
          </a:p>
          <a:p>
            <a:endParaRPr lang="en-US" dirty="0"/>
          </a:p>
          <a:p>
            <a:endParaRPr lang="en-US" dirty="0"/>
          </a:p>
          <a:p>
            <a:r>
              <a:rPr lang="en-US" dirty="0"/>
              <a:t>Strength in Numbers</a:t>
            </a:r>
          </a:p>
          <a:p>
            <a:pPr marL="515938" lvl="1" indent="-280988">
              <a:lnSpc>
                <a:spcPct val="120000"/>
              </a:lnSpc>
              <a:spcBef>
                <a:spcPts val="600"/>
              </a:spcBef>
              <a:spcAft>
                <a:spcPts val="600"/>
              </a:spcAft>
              <a:buFont typeface="Courier New" panose="02070309020205020404" pitchFamily="49" charset="0"/>
              <a:buChar char="o"/>
            </a:pPr>
            <a:r>
              <a:rPr lang="en-US" sz="1200" dirty="0">
                <a:latin typeface="Oriya Sangam MN" pitchFamily="2" charset="0"/>
                <a:cs typeface="Oriya Sangam MN" pitchFamily="2" charset="0"/>
              </a:rPr>
              <a:t>Social justice-oriented consulting firm that assists nonprofits, foundations, and government organizations</a:t>
            </a:r>
          </a:p>
          <a:p>
            <a:pPr marL="515938" lvl="1" indent="-280988">
              <a:lnSpc>
                <a:spcPct val="120000"/>
              </a:lnSpc>
              <a:spcBef>
                <a:spcPts val="600"/>
              </a:spcBef>
              <a:spcAft>
                <a:spcPts val="600"/>
              </a:spcAft>
              <a:buFont typeface="Courier New" panose="02070309020205020404" pitchFamily="49" charset="0"/>
              <a:buChar char="o"/>
            </a:pPr>
            <a:r>
              <a:rPr lang="en-US" sz="1200" dirty="0">
                <a:latin typeface="Oriya Sangam MN" pitchFamily="2" charset="0"/>
                <a:cs typeface="Oriya Sangam MN" pitchFamily="2" charset="0"/>
              </a:rPr>
              <a:t>Prioritize work that supports autonomy of marginalized populations</a:t>
            </a:r>
          </a:p>
          <a:p>
            <a:endParaRPr lang="en-US" dirty="0"/>
          </a:p>
          <a:p>
            <a:endParaRPr lang="en-US" dirty="0"/>
          </a:p>
        </p:txBody>
      </p:sp>
      <p:sp>
        <p:nvSpPr>
          <p:cNvPr id="4" name="Slide Number Placeholder 3"/>
          <p:cNvSpPr>
            <a:spLocks noGrp="1"/>
          </p:cNvSpPr>
          <p:nvPr>
            <p:ph type="sldNum" sz="quarter" idx="5"/>
          </p:nvPr>
        </p:nvSpPr>
        <p:spPr/>
        <p:txBody>
          <a:bodyPr/>
          <a:lstStyle/>
          <a:p>
            <a:fld id="{B95F3B93-F212-374F-AE12-22649C357083}" type="slidenum">
              <a:rPr lang="en-US" smtClean="0"/>
              <a:t>2</a:t>
            </a:fld>
            <a:endParaRPr lang="en-US"/>
          </a:p>
        </p:txBody>
      </p:sp>
    </p:spTree>
    <p:extLst>
      <p:ext uri="{BB962C8B-B14F-4D97-AF65-F5344CB8AC3E}">
        <p14:creationId xmlns:p14="http://schemas.microsoft.com/office/powerpoint/2010/main" val="2898328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50% post-training survey response rate.</a:t>
            </a:r>
          </a:p>
        </p:txBody>
      </p:sp>
      <p:sp>
        <p:nvSpPr>
          <p:cNvPr id="4" name="Slide Number Placeholder 3"/>
          <p:cNvSpPr>
            <a:spLocks noGrp="1"/>
          </p:cNvSpPr>
          <p:nvPr>
            <p:ph type="sldNum" sz="quarter" idx="5"/>
          </p:nvPr>
        </p:nvSpPr>
        <p:spPr/>
        <p:txBody>
          <a:bodyPr/>
          <a:lstStyle/>
          <a:p>
            <a:fld id="{B95F3B93-F212-374F-AE12-22649C357083}" type="slidenum">
              <a:rPr lang="en-US" smtClean="0"/>
              <a:t>3</a:t>
            </a:fld>
            <a:endParaRPr lang="en-US"/>
          </a:p>
        </p:txBody>
      </p:sp>
    </p:spTree>
    <p:extLst>
      <p:ext uri="{BB962C8B-B14F-4D97-AF65-F5344CB8AC3E}">
        <p14:creationId xmlns:p14="http://schemas.microsoft.com/office/powerpoint/2010/main" val="673387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Participants demonstrated a strong understanding of biological sex as a concept that does not determine your gender identity and understood different personal gender pronouns and sexual orientations. </a:t>
            </a:r>
          </a:p>
          <a:p>
            <a:r>
              <a:rPr lang="en-US" dirty="0"/>
              <a:t>Although over three-quarters of participants felt comfortable navigating conversations that involved personal gender pronouns and sexual orientation, 20-25% of survey respondents struggled to translate the concepts into practice, particularly being unsure of what to do when the wrong personal gender pronouns are used. </a:t>
            </a:r>
          </a:p>
        </p:txBody>
      </p:sp>
      <p:sp>
        <p:nvSpPr>
          <p:cNvPr id="4" name="Slide Number Placeholder 3"/>
          <p:cNvSpPr>
            <a:spLocks noGrp="1"/>
          </p:cNvSpPr>
          <p:nvPr>
            <p:ph type="sldNum" sz="quarter" idx="5"/>
          </p:nvPr>
        </p:nvSpPr>
        <p:spPr/>
        <p:txBody>
          <a:bodyPr/>
          <a:lstStyle/>
          <a:p>
            <a:fld id="{B95F3B93-F212-374F-AE12-22649C357083}" type="slidenum">
              <a:rPr lang="en-US" smtClean="0"/>
              <a:t>4</a:t>
            </a:fld>
            <a:endParaRPr lang="en-US"/>
          </a:p>
        </p:txBody>
      </p:sp>
    </p:spTree>
    <p:extLst>
      <p:ext uri="{BB962C8B-B14F-4D97-AF65-F5344CB8AC3E}">
        <p14:creationId xmlns:p14="http://schemas.microsoft.com/office/powerpoint/2010/main" val="3849086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‘select all that apply’ questions were asked to assess participants’ knowledge of aspects that make up safer spaces, as well as the ‘Five P’s’ detailed in the training that outline how organizations can create safer and more inclusive environments. As you can see, over 75% of participants correctly identified at least 3 out of 4 descriptions of aspects of a safer space, while a little over 50% of survey participants correctly identified at least 4 out of 5 ‘Five P’s’. As multipack questions, these two proved to be the most difficult for participants. </a:t>
            </a:r>
          </a:p>
        </p:txBody>
      </p:sp>
      <p:sp>
        <p:nvSpPr>
          <p:cNvPr id="4" name="Slide Number Placeholder 3"/>
          <p:cNvSpPr>
            <a:spLocks noGrp="1"/>
          </p:cNvSpPr>
          <p:nvPr>
            <p:ph type="sldNum" sz="quarter" idx="5"/>
          </p:nvPr>
        </p:nvSpPr>
        <p:spPr/>
        <p:txBody>
          <a:bodyPr/>
          <a:lstStyle/>
          <a:p>
            <a:fld id="{B95F3B93-F212-374F-AE12-22649C357083}" type="slidenum">
              <a:rPr lang="en-US" smtClean="0"/>
              <a:t>5</a:t>
            </a:fld>
            <a:endParaRPr lang="en-US"/>
          </a:p>
        </p:txBody>
      </p:sp>
    </p:spTree>
    <p:extLst>
      <p:ext uri="{BB962C8B-B14F-4D97-AF65-F5344CB8AC3E}">
        <p14:creationId xmlns:p14="http://schemas.microsoft.com/office/powerpoint/2010/main" val="4092605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Ultimately improve confidence</a:t>
            </a:r>
          </a:p>
          <a:p>
            <a:r>
              <a:rPr lang="en-US" dirty="0"/>
              <a:t>Concretely identify ways to incorporate safe space practices into their organizations</a:t>
            </a:r>
          </a:p>
          <a:p>
            <a:r>
              <a:rPr lang="en-US" dirty="0"/>
              <a:t>Improve evaluation efforts moving forward to better assess their training program. </a:t>
            </a:r>
          </a:p>
        </p:txBody>
      </p:sp>
      <p:sp>
        <p:nvSpPr>
          <p:cNvPr id="4" name="Slide Number Placeholder 3"/>
          <p:cNvSpPr>
            <a:spLocks noGrp="1"/>
          </p:cNvSpPr>
          <p:nvPr>
            <p:ph type="sldNum" sz="quarter" idx="5"/>
          </p:nvPr>
        </p:nvSpPr>
        <p:spPr/>
        <p:txBody>
          <a:bodyPr/>
          <a:lstStyle/>
          <a:p>
            <a:fld id="{B95F3B93-F212-374F-AE12-22649C357083}" type="slidenum">
              <a:rPr lang="en-US" smtClean="0"/>
              <a:t>6</a:t>
            </a:fld>
            <a:endParaRPr lang="en-US"/>
          </a:p>
        </p:txBody>
      </p:sp>
    </p:spTree>
    <p:extLst>
      <p:ext uri="{BB962C8B-B14F-4D97-AF65-F5344CB8AC3E}">
        <p14:creationId xmlns:p14="http://schemas.microsoft.com/office/powerpoint/2010/main" val="1658488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91F73C6-9F42-5A43-81FE-0E7BE5342DB4}" type="datetimeFigureOut">
              <a:rPr lang="en-US" smtClean="0"/>
              <a:t>10/12/22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71BCFF-C830-B34A-8AC6-3C5329D8B072}"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0134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1F73C6-9F42-5A43-81FE-0E7BE5342DB4}" type="datetimeFigureOut">
              <a:rPr lang="en-US" smtClean="0"/>
              <a:t>10/12/22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71BCFF-C830-B34A-8AC6-3C5329D8B072}" type="slidenum">
              <a:rPr lang="en-US" smtClean="0"/>
              <a:t>‹#›</a:t>
            </a:fld>
            <a:endParaRPr lang="en-US"/>
          </a:p>
        </p:txBody>
      </p:sp>
    </p:spTree>
    <p:extLst>
      <p:ext uri="{BB962C8B-B14F-4D97-AF65-F5344CB8AC3E}">
        <p14:creationId xmlns:p14="http://schemas.microsoft.com/office/powerpoint/2010/main" val="2046870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1F73C6-9F42-5A43-81FE-0E7BE5342DB4}" type="datetimeFigureOut">
              <a:rPr lang="en-US" smtClean="0"/>
              <a:t>10/12/22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71BCFF-C830-B34A-8AC6-3C5329D8B07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2168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1F73C6-9F42-5A43-81FE-0E7BE5342DB4}" type="datetimeFigureOut">
              <a:rPr lang="en-US" smtClean="0"/>
              <a:t>10/12/22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71BCFF-C830-B34A-8AC6-3C5329D8B072}" type="slidenum">
              <a:rPr lang="en-US" smtClean="0"/>
              <a:t>‹#›</a:t>
            </a:fld>
            <a:endParaRPr lang="en-US"/>
          </a:p>
        </p:txBody>
      </p:sp>
    </p:spTree>
    <p:extLst>
      <p:ext uri="{BB962C8B-B14F-4D97-AF65-F5344CB8AC3E}">
        <p14:creationId xmlns:p14="http://schemas.microsoft.com/office/powerpoint/2010/main" val="4266796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1F73C6-9F42-5A43-81FE-0E7BE5342DB4}" type="datetimeFigureOut">
              <a:rPr lang="en-US" smtClean="0"/>
              <a:t>10/12/22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71BCFF-C830-B34A-8AC6-3C5329D8B072}"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225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F73C6-9F42-5A43-81FE-0E7BE5342DB4}" type="datetimeFigureOut">
              <a:rPr lang="en-US" smtClean="0"/>
              <a:t>10/12/22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71BCFF-C830-B34A-8AC6-3C5329D8B072}" type="slidenum">
              <a:rPr lang="en-US" smtClean="0"/>
              <a:t>‹#›</a:t>
            </a:fld>
            <a:endParaRPr lang="en-US"/>
          </a:p>
        </p:txBody>
      </p:sp>
    </p:spTree>
    <p:extLst>
      <p:ext uri="{BB962C8B-B14F-4D97-AF65-F5344CB8AC3E}">
        <p14:creationId xmlns:p14="http://schemas.microsoft.com/office/powerpoint/2010/main" val="2650321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1F73C6-9F42-5A43-81FE-0E7BE5342DB4}" type="datetimeFigureOut">
              <a:rPr lang="en-US" smtClean="0"/>
              <a:t>10/12/22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71BCFF-C830-B34A-8AC6-3C5329D8B072}" type="slidenum">
              <a:rPr lang="en-US" smtClean="0"/>
              <a:t>‹#›</a:t>
            </a:fld>
            <a:endParaRPr lang="en-US"/>
          </a:p>
        </p:txBody>
      </p:sp>
    </p:spTree>
    <p:extLst>
      <p:ext uri="{BB962C8B-B14F-4D97-AF65-F5344CB8AC3E}">
        <p14:creationId xmlns:p14="http://schemas.microsoft.com/office/powerpoint/2010/main" val="909116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1F73C6-9F42-5A43-81FE-0E7BE5342DB4}" type="datetimeFigureOut">
              <a:rPr lang="en-US" smtClean="0"/>
              <a:t>10/12/22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71BCFF-C830-B34A-8AC6-3C5329D8B072}" type="slidenum">
              <a:rPr lang="en-US" smtClean="0"/>
              <a:t>‹#›</a:t>
            </a:fld>
            <a:endParaRPr lang="en-US"/>
          </a:p>
        </p:txBody>
      </p:sp>
    </p:spTree>
    <p:extLst>
      <p:ext uri="{BB962C8B-B14F-4D97-AF65-F5344CB8AC3E}">
        <p14:creationId xmlns:p14="http://schemas.microsoft.com/office/powerpoint/2010/main" val="2422632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1F73C6-9F42-5A43-81FE-0E7BE5342DB4}" type="datetimeFigureOut">
              <a:rPr lang="en-US" smtClean="0"/>
              <a:t>10/12/22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71BCFF-C830-B34A-8AC6-3C5329D8B072}" type="slidenum">
              <a:rPr lang="en-US" smtClean="0"/>
              <a:t>‹#›</a:t>
            </a:fld>
            <a:endParaRPr lang="en-US"/>
          </a:p>
        </p:txBody>
      </p:sp>
    </p:spTree>
    <p:extLst>
      <p:ext uri="{BB962C8B-B14F-4D97-AF65-F5344CB8AC3E}">
        <p14:creationId xmlns:p14="http://schemas.microsoft.com/office/powerpoint/2010/main" val="355526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1F73C6-9F42-5A43-81FE-0E7BE5342DB4}" type="datetimeFigureOut">
              <a:rPr lang="en-US" smtClean="0"/>
              <a:t>10/12/22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71BCFF-C830-B34A-8AC6-3C5329D8B072}" type="slidenum">
              <a:rPr lang="en-US" smtClean="0"/>
              <a:t>‹#›</a:t>
            </a:fld>
            <a:endParaRPr lang="en-US"/>
          </a:p>
        </p:txBody>
      </p:sp>
    </p:spTree>
    <p:extLst>
      <p:ext uri="{BB962C8B-B14F-4D97-AF65-F5344CB8AC3E}">
        <p14:creationId xmlns:p14="http://schemas.microsoft.com/office/powerpoint/2010/main" val="4113218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1F73C6-9F42-5A43-81FE-0E7BE5342DB4}" type="datetimeFigureOut">
              <a:rPr lang="en-US" smtClean="0"/>
              <a:t>10/12/22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71BCFF-C830-B34A-8AC6-3C5329D8B072}"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0771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691F73C6-9F42-5A43-81FE-0E7BE5342DB4}" type="datetimeFigureOut">
              <a:rPr lang="en-US" smtClean="0"/>
              <a:t>10/12/22</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2771BCFF-C830-B34A-8AC6-3C5329D8B07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5566"/>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strengthinnumbersconsulting.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7630755-E0AC-DE9E-9BB1-26591F9226A8}"/>
              </a:ext>
            </a:extLst>
          </p:cNvPr>
          <p:cNvSpPr txBox="1"/>
          <p:nvPr/>
        </p:nvSpPr>
        <p:spPr>
          <a:xfrm>
            <a:off x="7880117" y="5197266"/>
            <a:ext cx="968944" cy="1010794"/>
          </a:xfrm>
          <a:prstGeom prst="rect">
            <a:avLst/>
          </a:prstGeom>
          <a:solidFill>
            <a:srgbClr val="FFFFFF"/>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F40C992C-B621-C6A2-C072-85E28264EA3A}"/>
              </a:ext>
            </a:extLst>
          </p:cNvPr>
          <p:cNvSpPr>
            <a:spLocks noGrp="1"/>
          </p:cNvSpPr>
          <p:nvPr>
            <p:ph type="ctrTitle"/>
          </p:nvPr>
        </p:nvSpPr>
        <p:spPr>
          <a:xfrm>
            <a:off x="1371599" y="1758103"/>
            <a:ext cx="9448800" cy="2724632"/>
          </a:xfrm>
        </p:spPr>
        <p:txBody>
          <a:bodyPr>
            <a:normAutofit/>
          </a:bodyPr>
          <a:lstStyle/>
          <a:p>
            <a:pPr algn="ctr">
              <a:lnSpc>
                <a:spcPct val="100000"/>
              </a:lnSpc>
            </a:pPr>
            <a:r>
              <a:rPr lang="en-US" sz="4000" b="1" dirty="0">
                <a:solidFill>
                  <a:srgbClr val="FFFFFF"/>
                </a:solidFill>
                <a:effectLst/>
                <a:latin typeface="Calibri" panose="020F0502020204030204" pitchFamily="34" charset="0"/>
                <a:ea typeface="Times" pitchFamily="2" charset="0"/>
              </a:rPr>
              <a:t>Assessing the Effectiveness of Inclusive Environment Trainings for Professionals Interacting with LGBTQ+ Youth</a:t>
            </a:r>
            <a:r>
              <a:rPr lang="en-US" sz="4000" b="1" dirty="0">
                <a:solidFill>
                  <a:srgbClr val="FFFFFF"/>
                </a:solidFill>
                <a:effectLst/>
              </a:rPr>
              <a:t> </a:t>
            </a:r>
            <a:endParaRPr lang="en-US" sz="4000" b="1" dirty="0">
              <a:solidFill>
                <a:srgbClr val="FFFFFF"/>
              </a:solidFill>
            </a:endParaRPr>
          </a:p>
        </p:txBody>
      </p:sp>
      <p:sp>
        <p:nvSpPr>
          <p:cNvPr id="3" name="Subtitle 2">
            <a:extLst>
              <a:ext uri="{FF2B5EF4-FFF2-40B4-BE49-F238E27FC236}">
                <a16:creationId xmlns:a16="http://schemas.microsoft.com/office/drawing/2014/main" id="{18099795-91AB-73DC-D6AC-B8BD3FE1835B}"/>
              </a:ext>
            </a:extLst>
          </p:cNvPr>
          <p:cNvSpPr>
            <a:spLocks noGrp="1"/>
          </p:cNvSpPr>
          <p:nvPr>
            <p:ph type="subTitle" idx="1"/>
          </p:nvPr>
        </p:nvSpPr>
        <p:spPr>
          <a:xfrm>
            <a:off x="3457807" y="4686308"/>
            <a:ext cx="5276385" cy="562718"/>
          </a:xfrm>
        </p:spPr>
        <p:txBody>
          <a:bodyPr/>
          <a:lstStyle/>
          <a:p>
            <a:pPr algn="ctr"/>
            <a:r>
              <a:rPr lang="en-US" dirty="0"/>
              <a:t>By Emma Sexton</a:t>
            </a:r>
          </a:p>
        </p:txBody>
      </p:sp>
      <p:pic>
        <p:nvPicPr>
          <p:cNvPr id="5" name="Picture 4">
            <a:extLst>
              <a:ext uri="{FF2B5EF4-FFF2-40B4-BE49-F238E27FC236}">
                <a16:creationId xmlns:a16="http://schemas.microsoft.com/office/drawing/2014/main" id="{12C0509C-BDEE-EE73-72F3-9154C71A4395}"/>
              </a:ext>
            </a:extLst>
          </p:cNvPr>
          <p:cNvPicPr>
            <a:picLocks noChangeAspect="1"/>
          </p:cNvPicPr>
          <p:nvPr/>
        </p:nvPicPr>
        <p:blipFill>
          <a:blip r:embed="rId2"/>
          <a:stretch>
            <a:fillRect/>
          </a:stretch>
        </p:blipFill>
        <p:spPr>
          <a:xfrm>
            <a:off x="8364589" y="5927596"/>
            <a:ext cx="3704611" cy="847493"/>
          </a:xfrm>
          <a:prstGeom prst="rect">
            <a:avLst/>
          </a:prstGeom>
        </p:spPr>
      </p:pic>
      <p:pic>
        <p:nvPicPr>
          <p:cNvPr id="7" name="Picture 6">
            <a:extLst>
              <a:ext uri="{FF2B5EF4-FFF2-40B4-BE49-F238E27FC236}">
                <a16:creationId xmlns:a16="http://schemas.microsoft.com/office/drawing/2014/main" id="{BBD0E325-A021-AD98-C68C-D0AAB8099DF0}"/>
              </a:ext>
            </a:extLst>
          </p:cNvPr>
          <p:cNvPicPr>
            <a:picLocks noChangeAspect="1"/>
          </p:cNvPicPr>
          <p:nvPr/>
        </p:nvPicPr>
        <p:blipFill>
          <a:blip r:embed="rId3"/>
          <a:stretch>
            <a:fillRect/>
          </a:stretch>
        </p:blipFill>
        <p:spPr>
          <a:xfrm>
            <a:off x="-1" y="5741233"/>
            <a:ext cx="4607803" cy="1116767"/>
          </a:xfrm>
          <a:prstGeom prst="rect">
            <a:avLst/>
          </a:prstGeom>
        </p:spPr>
      </p:pic>
    </p:spTree>
    <p:extLst>
      <p:ext uri="{BB962C8B-B14F-4D97-AF65-F5344CB8AC3E}">
        <p14:creationId xmlns:p14="http://schemas.microsoft.com/office/powerpoint/2010/main" val="2619880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BC780-3C82-F2B9-3DCA-731E725D11F5}"/>
              </a:ext>
            </a:extLst>
          </p:cNvPr>
          <p:cNvSpPr>
            <a:spLocks noGrp="1"/>
          </p:cNvSpPr>
          <p:nvPr>
            <p:ph type="title"/>
          </p:nvPr>
        </p:nvSpPr>
        <p:spPr>
          <a:xfrm>
            <a:off x="169688" y="172388"/>
            <a:ext cx="9720072" cy="1026826"/>
          </a:xfrm>
          <a:solidFill>
            <a:srgbClr val="FFFFFF"/>
          </a:solidFill>
        </p:spPr>
        <p:txBody>
          <a:bodyPr/>
          <a:lstStyle/>
          <a:p>
            <a:r>
              <a:rPr lang="en-US" dirty="0"/>
              <a:t>Introduction &amp; Methods</a:t>
            </a:r>
          </a:p>
        </p:txBody>
      </p:sp>
      <p:sp>
        <p:nvSpPr>
          <p:cNvPr id="3" name="Content Placeholder 2">
            <a:extLst>
              <a:ext uri="{FF2B5EF4-FFF2-40B4-BE49-F238E27FC236}">
                <a16:creationId xmlns:a16="http://schemas.microsoft.com/office/drawing/2014/main" id="{0237419C-34D5-77A4-7F2A-946805EF1A8F}"/>
              </a:ext>
            </a:extLst>
          </p:cNvPr>
          <p:cNvSpPr>
            <a:spLocks noGrp="1"/>
          </p:cNvSpPr>
          <p:nvPr>
            <p:ph idx="1"/>
          </p:nvPr>
        </p:nvSpPr>
        <p:spPr>
          <a:xfrm>
            <a:off x="414729" y="1199214"/>
            <a:ext cx="5496085" cy="5486398"/>
          </a:xfrm>
          <a:solidFill>
            <a:srgbClr val="FFFFFF"/>
          </a:solidFill>
        </p:spPr>
        <p:txBody>
          <a:bodyPr>
            <a:noAutofit/>
          </a:bodyPr>
          <a:lstStyle/>
          <a:p>
            <a:pPr marL="0" indent="0">
              <a:lnSpc>
                <a:spcPct val="120000"/>
              </a:lnSpc>
              <a:spcBef>
                <a:spcPts val="600"/>
              </a:spcBef>
              <a:spcAft>
                <a:spcPts val="600"/>
              </a:spcAft>
              <a:buNone/>
            </a:pPr>
            <a:r>
              <a:rPr lang="en-US" sz="2000" b="1" dirty="0">
                <a:solidFill>
                  <a:schemeClr val="accent4">
                    <a:lumMod val="75000"/>
                  </a:schemeClr>
                </a:solidFill>
                <a:latin typeface="Oriya Sangam MN" pitchFamily="2" charset="0"/>
                <a:cs typeface="Oriya Sangam MN" pitchFamily="2" charset="0"/>
              </a:rPr>
              <a:t>Context: </a:t>
            </a:r>
            <a:r>
              <a:rPr lang="en-US" sz="1800" dirty="0">
                <a:solidFill>
                  <a:schemeClr val="accent6">
                    <a:lumMod val="75000"/>
                  </a:schemeClr>
                </a:solidFill>
                <a:latin typeface="Oriya Sangam MN" pitchFamily="2" charset="0"/>
                <a:cs typeface="Oriya Sangam MN" pitchFamily="2" charset="0"/>
              </a:rPr>
              <a:t>Lack of inclusive spaces contributes to experiences of discrimination for LGBTQ+ youth</a:t>
            </a:r>
          </a:p>
          <a:p>
            <a:pPr marL="0" indent="0">
              <a:lnSpc>
                <a:spcPct val="120000"/>
              </a:lnSpc>
              <a:spcBef>
                <a:spcPts val="600"/>
              </a:spcBef>
              <a:spcAft>
                <a:spcPts val="600"/>
              </a:spcAft>
              <a:buNone/>
            </a:pPr>
            <a:r>
              <a:rPr lang="en-US" sz="2000" b="1" dirty="0">
                <a:solidFill>
                  <a:schemeClr val="accent4">
                    <a:lumMod val="75000"/>
                  </a:schemeClr>
                </a:solidFill>
                <a:latin typeface="Oriya Sangam MN" pitchFamily="2" charset="0"/>
                <a:cs typeface="Oriya Sangam MN" pitchFamily="2" charset="0"/>
              </a:rPr>
              <a:t>Key Players:</a:t>
            </a:r>
          </a:p>
          <a:p>
            <a:pPr marL="242888" indent="-242888">
              <a:lnSpc>
                <a:spcPct val="120000"/>
              </a:lnSpc>
              <a:spcBef>
                <a:spcPts val="600"/>
              </a:spcBef>
              <a:spcAft>
                <a:spcPts val="600"/>
              </a:spcAft>
              <a:buFont typeface="Arial" panose="020B0604020202020204" pitchFamily="34" charset="0"/>
              <a:buChar char="•"/>
            </a:pPr>
            <a:r>
              <a:rPr lang="en-US" sz="1800" u="sng" dirty="0">
                <a:solidFill>
                  <a:schemeClr val="accent3">
                    <a:lumMod val="75000"/>
                  </a:schemeClr>
                </a:solidFill>
                <a:latin typeface="Oriya Sangam MN" pitchFamily="2" charset="0"/>
                <a:cs typeface="Oriya Sangam MN" pitchFamily="2" charset="0"/>
              </a:rPr>
              <a:t>Client</a:t>
            </a:r>
            <a:r>
              <a:rPr lang="en-US" sz="1800" dirty="0">
                <a:solidFill>
                  <a:schemeClr val="accent3">
                    <a:lumMod val="75000"/>
                  </a:schemeClr>
                </a:solidFill>
                <a:latin typeface="Oriya Sangam MN" pitchFamily="2" charset="0"/>
                <a:cs typeface="Oriya Sangam MN" pitchFamily="2" charset="0"/>
              </a:rPr>
              <a:t>: </a:t>
            </a:r>
            <a:r>
              <a:rPr lang="en-US" sz="1800" b="1" dirty="0">
                <a:solidFill>
                  <a:schemeClr val="accent3">
                    <a:lumMod val="75000"/>
                  </a:schemeClr>
                </a:solidFill>
                <a:latin typeface="Oriya Sangam MN" pitchFamily="2" charset="0"/>
                <a:cs typeface="Oriya Sangam MN" pitchFamily="2" charset="0"/>
              </a:rPr>
              <a:t>A large non-profit organization serving LGBTQ+ youth</a:t>
            </a:r>
          </a:p>
          <a:p>
            <a:pPr marL="515938" lvl="1" indent="-280988">
              <a:lnSpc>
                <a:spcPct val="120000"/>
              </a:lnSpc>
              <a:spcBef>
                <a:spcPts val="600"/>
              </a:spcBef>
              <a:spcAft>
                <a:spcPts val="600"/>
              </a:spcAft>
              <a:buFont typeface="Courier New" panose="02070309020205020404" pitchFamily="49" charset="0"/>
              <a:buChar char="o"/>
            </a:pPr>
            <a:r>
              <a:rPr lang="en-US" sz="1600" dirty="0">
                <a:latin typeface="Oriya Sangam MN" pitchFamily="2" charset="0"/>
                <a:cs typeface="Oriya Sangam MN" pitchFamily="2" charset="0"/>
              </a:rPr>
              <a:t>Offers </a:t>
            </a:r>
            <a:r>
              <a:rPr lang="en-US" sz="1600" b="1" dirty="0">
                <a:solidFill>
                  <a:schemeClr val="accent2">
                    <a:lumMod val="50000"/>
                  </a:schemeClr>
                </a:solidFill>
                <a:latin typeface="Oriya Sangam MN" pitchFamily="2" charset="0"/>
                <a:cs typeface="Oriya Sangam MN" pitchFamily="2" charset="0"/>
              </a:rPr>
              <a:t>advocacy and capacity building training</a:t>
            </a:r>
            <a:endParaRPr lang="en-US" sz="1600" dirty="0">
              <a:solidFill>
                <a:schemeClr val="accent2">
                  <a:lumMod val="50000"/>
                </a:schemeClr>
              </a:solidFill>
              <a:latin typeface="Oriya Sangam MN" pitchFamily="2" charset="0"/>
              <a:cs typeface="Oriya Sangam MN" pitchFamily="2" charset="0"/>
            </a:endParaRPr>
          </a:p>
          <a:p>
            <a:pPr marL="698500" lvl="2" indent="-241300">
              <a:lnSpc>
                <a:spcPct val="120000"/>
              </a:lnSpc>
              <a:spcBef>
                <a:spcPts val="600"/>
              </a:spcBef>
              <a:spcAft>
                <a:spcPts val="600"/>
              </a:spcAft>
              <a:buFont typeface="Wingdings" pitchFamily="2" charset="2"/>
              <a:buChar char="§"/>
            </a:pPr>
            <a:r>
              <a:rPr lang="en-US" sz="1600" dirty="0">
                <a:solidFill>
                  <a:schemeClr val="accent2">
                    <a:lumMod val="75000"/>
                  </a:schemeClr>
                </a:solidFill>
                <a:latin typeface="Oriya Sangam MN" pitchFamily="2" charset="0"/>
                <a:cs typeface="Oriya Sangam MN" pitchFamily="2" charset="0"/>
              </a:rPr>
              <a:t>Professional development workshops on inclusion and safety for LGBTQ+ youth</a:t>
            </a:r>
          </a:p>
          <a:p>
            <a:pPr marL="242888" indent="-242888">
              <a:lnSpc>
                <a:spcPct val="120000"/>
              </a:lnSpc>
              <a:spcBef>
                <a:spcPts val="600"/>
              </a:spcBef>
              <a:spcAft>
                <a:spcPts val="600"/>
              </a:spcAft>
              <a:buFont typeface="Arial" panose="020B0604020202020204" pitchFamily="34" charset="0"/>
              <a:buChar char="•"/>
            </a:pPr>
            <a:r>
              <a:rPr lang="en-US" sz="1800" u="sng" dirty="0">
                <a:solidFill>
                  <a:schemeClr val="accent3">
                    <a:lumMod val="75000"/>
                  </a:schemeClr>
                </a:solidFill>
                <a:latin typeface="Oriya Sangam MN" pitchFamily="2" charset="0"/>
                <a:cs typeface="Oriya Sangam MN" pitchFamily="2" charset="0"/>
              </a:rPr>
              <a:t>Evaluator</a:t>
            </a:r>
            <a:r>
              <a:rPr lang="en-US" sz="1800" dirty="0">
                <a:solidFill>
                  <a:schemeClr val="accent3">
                    <a:lumMod val="75000"/>
                  </a:schemeClr>
                </a:solidFill>
                <a:latin typeface="Oriya Sangam MN" pitchFamily="2" charset="0"/>
                <a:cs typeface="Oriya Sangam MN" pitchFamily="2" charset="0"/>
              </a:rPr>
              <a:t>: </a:t>
            </a:r>
            <a:r>
              <a:rPr lang="en-US" sz="1800" b="1" dirty="0">
                <a:solidFill>
                  <a:schemeClr val="accent3">
                    <a:lumMod val="75000"/>
                  </a:schemeClr>
                </a:solidFill>
                <a:latin typeface="Oriya Sangam MN" pitchFamily="2" charset="0"/>
                <a:cs typeface="Oriya Sangam MN" pitchFamily="2" charset="0"/>
              </a:rPr>
              <a:t>Strength in Numbers Consulting Group </a:t>
            </a:r>
            <a:r>
              <a:rPr lang="en-US" sz="1800" dirty="0">
                <a:solidFill>
                  <a:schemeClr val="accent3">
                    <a:lumMod val="75000"/>
                  </a:schemeClr>
                </a:solidFill>
                <a:latin typeface="Oriya Sangam MN" pitchFamily="2" charset="0"/>
                <a:cs typeface="Oriya Sangam MN" pitchFamily="2" charset="0"/>
              </a:rPr>
              <a:t>(SiNCG)</a:t>
            </a:r>
          </a:p>
          <a:p>
            <a:pPr marL="242888" indent="-242888">
              <a:lnSpc>
                <a:spcPct val="120000"/>
              </a:lnSpc>
              <a:buFont typeface="Arial" panose="020B0604020202020204" pitchFamily="34" charset="0"/>
              <a:buChar char="•"/>
            </a:pPr>
            <a:endParaRPr lang="en-US" dirty="0">
              <a:latin typeface="Cambria" panose="02040503050406030204" pitchFamily="18" charset="0"/>
              <a:cs typeface="Arial" panose="020B0604020202020204" pitchFamily="34" charset="0"/>
            </a:endParaRPr>
          </a:p>
        </p:txBody>
      </p:sp>
      <p:grpSp>
        <p:nvGrpSpPr>
          <p:cNvPr id="12" name="Group 11">
            <a:extLst>
              <a:ext uri="{FF2B5EF4-FFF2-40B4-BE49-F238E27FC236}">
                <a16:creationId xmlns:a16="http://schemas.microsoft.com/office/drawing/2014/main" id="{2D577952-5113-681D-91BC-07FD0E1CE7DE}"/>
              </a:ext>
            </a:extLst>
          </p:cNvPr>
          <p:cNvGrpSpPr/>
          <p:nvPr/>
        </p:nvGrpSpPr>
        <p:grpSpPr>
          <a:xfrm>
            <a:off x="5630052" y="909256"/>
            <a:ext cx="7088158" cy="5039487"/>
            <a:chOff x="5615062" y="1028700"/>
            <a:chExt cx="7088158" cy="5039487"/>
          </a:xfrm>
        </p:grpSpPr>
        <p:graphicFrame>
          <p:nvGraphicFramePr>
            <p:cNvPr id="5" name="Diagram 4">
              <a:extLst>
                <a:ext uri="{FF2B5EF4-FFF2-40B4-BE49-F238E27FC236}">
                  <a16:creationId xmlns:a16="http://schemas.microsoft.com/office/drawing/2014/main" id="{55F95CD4-9A62-D36A-5FB7-023A9BC6D0FF}"/>
                </a:ext>
              </a:extLst>
            </p:cNvPr>
            <p:cNvGraphicFramePr/>
            <p:nvPr>
              <p:extLst>
                <p:ext uri="{D42A27DB-BD31-4B8C-83A1-F6EECF244321}">
                  <p14:modId xmlns:p14="http://schemas.microsoft.com/office/powerpoint/2010/main" val="1287508925"/>
                </p:ext>
              </p:extLst>
            </p:nvPr>
          </p:nvGraphicFramePr>
          <p:xfrm>
            <a:off x="5615062" y="1028700"/>
            <a:ext cx="7088158" cy="44595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Straight Arrow Connector 5">
              <a:extLst>
                <a:ext uri="{FF2B5EF4-FFF2-40B4-BE49-F238E27FC236}">
                  <a16:creationId xmlns:a16="http://schemas.microsoft.com/office/drawing/2014/main" id="{1C6D08FB-DCB8-0D51-A12D-51F7AC1A8091}"/>
                </a:ext>
              </a:extLst>
            </p:cNvPr>
            <p:cNvCxnSpPr>
              <a:cxnSpLocks/>
            </p:cNvCxnSpPr>
            <p:nvPr/>
          </p:nvCxnSpPr>
          <p:spPr>
            <a:xfrm flipV="1">
              <a:off x="7363951" y="5021705"/>
              <a:ext cx="430934" cy="67715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86C03AB5-30A7-821F-86D2-38218F6606B9}"/>
                </a:ext>
              </a:extLst>
            </p:cNvPr>
            <p:cNvSpPr txBox="1"/>
            <p:nvPr/>
          </p:nvSpPr>
          <p:spPr>
            <a:xfrm>
              <a:off x="6160328" y="5698855"/>
              <a:ext cx="2447184" cy="369332"/>
            </a:xfrm>
            <a:prstGeom prst="rect">
              <a:avLst/>
            </a:prstGeom>
            <a:noFill/>
          </p:spPr>
          <p:txBody>
            <a:bodyPr wrap="square" rtlCol="0">
              <a:spAutoFit/>
            </a:bodyPr>
            <a:lstStyle/>
            <a:p>
              <a:r>
                <a:rPr lang="en-US" dirty="0">
                  <a:solidFill>
                    <a:schemeClr val="accent2">
                      <a:lumMod val="50000"/>
                    </a:schemeClr>
                  </a:solidFill>
                </a:rPr>
                <a:t>SiNCG evaluators enter</a:t>
              </a:r>
            </a:p>
          </p:txBody>
        </p:sp>
        <p:sp>
          <p:nvSpPr>
            <p:cNvPr id="8" name="Bent-Up Arrow 7">
              <a:extLst>
                <a:ext uri="{FF2B5EF4-FFF2-40B4-BE49-F238E27FC236}">
                  <a16:creationId xmlns:a16="http://schemas.microsoft.com/office/drawing/2014/main" id="{BBF877FC-FA44-FA86-17B4-0A9BF18E4983}"/>
                </a:ext>
              </a:extLst>
            </p:cNvPr>
            <p:cNvSpPr/>
            <p:nvPr/>
          </p:nvSpPr>
          <p:spPr>
            <a:xfrm rot="16200000">
              <a:off x="8904516" y="1249445"/>
              <a:ext cx="2707599" cy="2948162"/>
            </a:xfrm>
            <a:prstGeom prst="bentUpArrow">
              <a:avLst>
                <a:gd name="adj1" fmla="val 13696"/>
                <a:gd name="adj2" fmla="val 13416"/>
                <a:gd name="adj3" fmla="val 17425"/>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grpSp>
      <p:sp>
        <p:nvSpPr>
          <p:cNvPr id="11" name="Content Placeholder 2">
            <a:extLst>
              <a:ext uri="{FF2B5EF4-FFF2-40B4-BE49-F238E27FC236}">
                <a16:creationId xmlns:a16="http://schemas.microsoft.com/office/drawing/2014/main" id="{7EFEAA75-C40D-9177-53A1-E9567FFB2117}"/>
              </a:ext>
            </a:extLst>
          </p:cNvPr>
          <p:cNvSpPr txBox="1">
            <a:spLocks/>
          </p:cNvSpPr>
          <p:nvPr/>
        </p:nvSpPr>
        <p:spPr>
          <a:xfrm>
            <a:off x="169688" y="6073368"/>
            <a:ext cx="11852624" cy="644576"/>
          </a:xfrm>
          <a:prstGeom prst="rect">
            <a:avLst/>
          </a:prstGeom>
          <a:solidFill>
            <a:srgbClr val="FFFFFF"/>
          </a:solidFill>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marL="77788" indent="0" algn="ctr">
              <a:lnSpc>
                <a:spcPct val="120000"/>
              </a:lnSpc>
              <a:spcBef>
                <a:spcPts val="600"/>
              </a:spcBef>
              <a:spcAft>
                <a:spcPts val="600"/>
              </a:spcAft>
              <a:buNone/>
            </a:pPr>
            <a:r>
              <a:rPr lang="en-US" sz="1550" i="1" dirty="0">
                <a:solidFill>
                  <a:schemeClr val="accent2">
                    <a:lumMod val="75000"/>
                  </a:schemeClr>
                </a:solidFill>
                <a:latin typeface="Oriya Sangam MN" pitchFamily="2" charset="0"/>
                <a:cs typeface="Oriya Sangam MN" pitchFamily="2" charset="0"/>
              </a:rPr>
              <a:t>Evaluation Question</a:t>
            </a:r>
            <a:r>
              <a:rPr lang="en-US" sz="1550" i="1" dirty="0">
                <a:latin typeface="Oriya Sangam MN" pitchFamily="2" charset="0"/>
                <a:cs typeface="Oriya Sangam MN" pitchFamily="2" charset="0"/>
              </a:rPr>
              <a:t>:  </a:t>
            </a:r>
            <a:r>
              <a:rPr lang="en-US" sz="1550" dirty="0">
                <a:latin typeface="Oriya Sangam MN" pitchFamily="2" charset="0"/>
                <a:cs typeface="Oriya Sangam MN" pitchFamily="2" charset="0"/>
              </a:rPr>
              <a:t>Was training effective in engaging and educating professionals on inclusive theoretical frameworks and tools that could be incorporated into their personal practice or adapted into their organizations policies? </a:t>
            </a:r>
          </a:p>
          <a:p>
            <a:pPr marL="242888" indent="-242888">
              <a:lnSpc>
                <a:spcPct val="120000"/>
              </a:lnSpc>
              <a:buFont typeface="Arial" panose="020B0604020202020204" pitchFamily="34" charset="0"/>
              <a:buChar char="•"/>
            </a:pPr>
            <a:endParaRPr lang="en-US" sz="2000" dirty="0">
              <a:latin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2342004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2C5465C-AF88-4FC5-A377-FE4A5ADD6C42}"/>
              </a:ext>
            </a:extLst>
          </p:cNvPr>
          <p:cNvSpPr txBox="1">
            <a:spLocks/>
          </p:cNvSpPr>
          <p:nvPr/>
        </p:nvSpPr>
        <p:spPr>
          <a:xfrm>
            <a:off x="169688" y="172388"/>
            <a:ext cx="9720072" cy="1026826"/>
          </a:xfrm>
          <a:prstGeom prst="rect">
            <a:avLst/>
          </a:prstGeom>
          <a:solidFill>
            <a:srgbClr val="FFFFFF"/>
          </a:solidFill>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a:lstStyle>
          <a:p>
            <a:r>
              <a:rPr lang="en-US" dirty="0"/>
              <a:t>RESULTS</a:t>
            </a:r>
            <a:endParaRPr lang="en-US" dirty="0">
              <a:solidFill>
                <a:schemeClr val="accent2">
                  <a:lumMod val="75000"/>
                </a:schemeClr>
              </a:solidFill>
            </a:endParaRPr>
          </a:p>
        </p:txBody>
      </p:sp>
      <p:sp>
        <p:nvSpPr>
          <p:cNvPr id="7" name="Content Placeholder 2">
            <a:extLst>
              <a:ext uri="{FF2B5EF4-FFF2-40B4-BE49-F238E27FC236}">
                <a16:creationId xmlns:a16="http://schemas.microsoft.com/office/drawing/2014/main" id="{82A1E254-AE57-4F86-6F23-06464F6EB726}"/>
              </a:ext>
            </a:extLst>
          </p:cNvPr>
          <p:cNvSpPr txBox="1">
            <a:spLocks/>
          </p:cNvSpPr>
          <p:nvPr/>
        </p:nvSpPr>
        <p:spPr>
          <a:xfrm>
            <a:off x="474688" y="1199214"/>
            <a:ext cx="11252491" cy="2229786"/>
          </a:xfrm>
          <a:prstGeom prst="rect">
            <a:avLst/>
          </a:prstGeom>
          <a:solidFill>
            <a:srgbClr val="FFFFFF"/>
          </a:solidFill>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marL="0" indent="0">
              <a:lnSpc>
                <a:spcPct val="120000"/>
              </a:lnSpc>
              <a:spcBef>
                <a:spcPts val="600"/>
              </a:spcBef>
              <a:spcAft>
                <a:spcPts val="600"/>
              </a:spcAft>
              <a:buNone/>
            </a:pPr>
            <a:r>
              <a:rPr lang="en-US" sz="1800" b="1" dirty="0">
                <a:latin typeface="Oriya Sangam MN" pitchFamily="2" charset="0"/>
                <a:cs typeface="Oriya Sangam MN" pitchFamily="2" charset="0"/>
              </a:rPr>
              <a:t>Overview:</a:t>
            </a:r>
            <a:endParaRPr lang="en-US" sz="1800" dirty="0">
              <a:latin typeface="Oriya Sangam MN" pitchFamily="2" charset="0"/>
              <a:cs typeface="Oriya Sangam MN" pitchFamily="2" charset="0"/>
            </a:endParaRPr>
          </a:p>
          <a:p>
            <a:pPr marL="630936" lvl="1" indent="-457200">
              <a:lnSpc>
                <a:spcPct val="120000"/>
              </a:lnSpc>
              <a:spcBef>
                <a:spcPts val="600"/>
              </a:spcBef>
              <a:spcAft>
                <a:spcPts val="600"/>
              </a:spcAft>
              <a:buFont typeface="Tw Cen MT" panose="020B0602020104020603" pitchFamily="34" charset="0"/>
              <a:buAutoNum type="arabicPeriod"/>
            </a:pPr>
            <a:r>
              <a:rPr lang="en-US" sz="1600" dirty="0">
                <a:latin typeface="Oriya Sangam MN" pitchFamily="2" charset="0"/>
                <a:cs typeface="Oriya Sangam MN" pitchFamily="2" charset="0"/>
              </a:rPr>
              <a:t>Successful engagement</a:t>
            </a:r>
          </a:p>
          <a:p>
            <a:pPr marL="630936" lvl="1" indent="-457200">
              <a:lnSpc>
                <a:spcPct val="120000"/>
              </a:lnSpc>
              <a:spcBef>
                <a:spcPts val="600"/>
              </a:spcBef>
              <a:spcAft>
                <a:spcPts val="600"/>
              </a:spcAft>
              <a:buFont typeface="Tw Cen MT" panose="020B0602020104020603" pitchFamily="34" charset="0"/>
              <a:buAutoNum type="arabicPeriod"/>
            </a:pPr>
            <a:r>
              <a:rPr lang="en-US" sz="1600" dirty="0">
                <a:latin typeface="Oriya Sangam MN" pitchFamily="2" charset="0"/>
                <a:cs typeface="Oriya Sangam MN" pitchFamily="2" charset="0"/>
              </a:rPr>
              <a:t>Successful understanding of theoretical concepts (e.g., personal gender pronouns)</a:t>
            </a:r>
          </a:p>
          <a:p>
            <a:pPr marL="630936" lvl="1" indent="-457200">
              <a:lnSpc>
                <a:spcPct val="120000"/>
              </a:lnSpc>
              <a:spcBef>
                <a:spcPts val="600"/>
              </a:spcBef>
              <a:spcAft>
                <a:spcPts val="600"/>
              </a:spcAft>
              <a:buFont typeface="Tw Cen MT" panose="020B0602020104020603" pitchFamily="34" charset="0"/>
              <a:buAutoNum type="arabicPeriod"/>
            </a:pPr>
            <a:r>
              <a:rPr lang="en-US" sz="1600" dirty="0">
                <a:latin typeface="Oriya Sangam MN" pitchFamily="2" charset="0"/>
                <a:cs typeface="Oriya Sangam MN" pitchFamily="2" charset="0"/>
              </a:rPr>
              <a:t>Difficulty relaying important aspects/tools to create a safer space and translating concepts into practice</a:t>
            </a:r>
          </a:p>
        </p:txBody>
      </p:sp>
      <p:graphicFrame>
        <p:nvGraphicFramePr>
          <p:cNvPr id="3" name="Table 2">
            <a:extLst>
              <a:ext uri="{FF2B5EF4-FFF2-40B4-BE49-F238E27FC236}">
                <a16:creationId xmlns:a16="http://schemas.microsoft.com/office/drawing/2014/main" id="{F8954EA9-A346-AEED-C1DD-4B1A8DD91E9C}"/>
              </a:ext>
            </a:extLst>
          </p:cNvPr>
          <p:cNvGraphicFramePr>
            <a:graphicFrameLocks noGrp="1"/>
          </p:cNvGraphicFramePr>
          <p:nvPr>
            <p:extLst>
              <p:ext uri="{D42A27DB-BD31-4B8C-83A1-F6EECF244321}">
                <p14:modId xmlns:p14="http://schemas.microsoft.com/office/powerpoint/2010/main" val="2611942676"/>
              </p:ext>
            </p:extLst>
          </p:nvPr>
        </p:nvGraphicFramePr>
        <p:xfrm>
          <a:off x="464821" y="3199488"/>
          <a:ext cx="11262354" cy="2716659"/>
        </p:xfrm>
        <a:graphic>
          <a:graphicData uri="http://schemas.openxmlformats.org/drawingml/2006/table">
            <a:tbl>
              <a:tblPr firstRow="1" firstCol="1" bandRow="1">
                <a:tableStyleId>{5940675A-B579-460E-94D1-54222C63F5DA}</a:tableStyleId>
              </a:tblPr>
              <a:tblGrid>
                <a:gridCol w="1876123">
                  <a:extLst>
                    <a:ext uri="{9D8B030D-6E8A-4147-A177-3AD203B41FA5}">
                      <a16:colId xmlns:a16="http://schemas.microsoft.com/office/drawing/2014/main" val="638947966"/>
                    </a:ext>
                  </a:extLst>
                </a:gridCol>
                <a:gridCol w="1766361">
                  <a:extLst>
                    <a:ext uri="{9D8B030D-6E8A-4147-A177-3AD203B41FA5}">
                      <a16:colId xmlns:a16="http://schemas.microsoft.com/office/drawing/2014/main" val="1045859562"/>
                    </a:ext>
                  </a:extLst>
                </a:gridCol>
                <a:gridCol w="1708879">
                  <a:extLst>
                    <a:ext uri="{9D8B030D-6E8A-4147-A177-3AD203B41FA5}">
                      <a16:colId xmlns:a16="http://schemas.microsoft.com/office/drawing/2014/main" val="2259506485"/>
                    </a:ext>
                  </a:extLst>
                </a:gridCol>
                <a:gridCol w="1858780">
                  <a:extLst>
                    <a:ext uri="{9D8B030D-6E8A-4147-A177-3AD203B41FA5}">
                      <a16:colId xmlns:a16="http://schemas.microsoft.com/office/drawing/2014/main" val="1412445032"/>
                    </a:ext>
                  </a:extLst>
                </a:gridCol>
                <a:gridCol w="1903751">
                  <a:extLst>
                    <a:ext uri="{9D8B030D-6E8A-4147-A177-3AD203B41FA5}">
                      <a16:colId xmlns:a16="http://schemas.microsoft.com/office/drawing/2014/main" val="4279659968"/>
                    </a:ext>
                  </a:extLst>
                </a:gridCol>
                <a:gridCol w="2148460">
                  <a:extLst>
                    <a:ext uri="{9D8B030D-6E8A-4147-A177-3AD203B41FA5}">
                      <a16:colId xmlns:a16="http://schemas.microsoft.com/office/drawing/2014/main" val="56825265"/>
                    </a:ext>
                  </a:extLst>
                </a:gridCol>
              </a:tblGrid>
              <a:tr h="298727">
                <a:tc gridSpan="6">
                  <a:txBody>
                    <a:bodyPr/>
                    <a:lstStyle/>
                    <a:p>
                      <a:pPr marL="0" marR="0" algn="ctr">
                        <a:lnSpc>
                          <a:spcPct val="115000"/>
                        </a:lnSpc>
                        <a:spcBef>
                          <a:spcPts val="0"/>
                        </a:spcBef>
                        <a:spcAft>
                          <a:spcPts val="0"/>
                        </a:spcAft>
                      </a:pPr>
                      <a:r>
                        <a:rPr lang="en-US" sz="1600" b="1" dirty="0">
                          <a:effectLst/>
                        </a:rPr>
                        <a:t>Table 1</a:t>
                      </a:r>
                      <a:r>
                        <a:rPr lang="en-US" sz="1600" dirty="0">
                          <a:effectLst/>
                        </a:rPr>
                        <a:t>. Number of Training Sessions, Attendees, and Surveys (FY22)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83878" marR="83878" marT="41939" marB="41939">
                    <a:solidFill>
                      <a:schemeClr val="accent1">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480528"/>
                  </a:ext>
                </a:extLst>
              </a:tr>
              <a:tr h="684769">
                <a:tc>
                  <a:txBody>
                    <a:bodyPr/>
                    <a:lstStyle/>
                    <a:p>
                      <a:pPr marL="0" marR="0" algn="ctr">
                        <a:lnSpc>
                          <a:spcPct val="115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4610" marR="94610" marT="0" marB="0" anchor="ctr"/>
                </a:tc>
                <a:tc>
                  <a:txBody>
                    <a:bodyPr/>
                    <a:lstStyle/>
                    <a:p>
                      <a:pPr marL="0" marR="0" algn="ctr">
                        <a:lnSpc>
                          <a:spcPct val="115000"/>
                        </a:lnSpc>
                        <a:spcBef>
                          <a:spcPts val="0"/>
                        </a:spcBef>
                        <a:spcAft>
                          <a:spcPts val="0"/>
                        </a:spcAft>
                      </a:pPr>
                      <a:r>
                        <a:rPr lang="en-US" sz="1600" dirty="0">
                          <a:effectLst/>
                        </a:rPr>
                        <a:t>Number of Training Sessions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4610" marR="94610" marT="0" marB="0" anchor="ctr"/>
                </a:tc>
                <a:tc>
                  <a:txBody>
                    <a:bodyPr/>
                    <a:lstStyle/>
                    <a:p>
                      <a:pPr marL="0" marR="0" algn="ctr">
                        <a:lnSpc>
                          <a:spcPct val="115000"/>
                        </a:lnSpc>
                        <a:spcBef>
                          <a:spcPts val="0"/>
                        </a:spcBef>
                        <a:spcAft>
                          <a:spcPts val="0"/>
                        </a:spcAft>
                      </a:pPr>
                      <a:r>
                        <a:rPr lang="en-US" sz="1600" dirty="0">
                          <a:effectLst/>
                        </a:rPr>
                        <a:t>Number of Attendees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4610" marR="94610" marT="0" marB="0" anchor="ctr"/>
                </a:tc>
                <a:tc>
                  <a:txBody>
                    <a:bodyPr/>
                    <a:lstStyle/>
                    <a:p>
                      <a:pPr marL="0" marR="0" algn="ctr">
                        <a:lnSpc>
                          <a:spcPct val="115000"/>
                        </a:lnSpc>
                        <a:spcBef>
                          <a:spcPts val="0"/>
                        </a:spcBef>
                        <a:spcAft>
                          <a:spcPts val="0"/>
                        </a:spcAft>
                      </a:pPr>
                      <a:r>
                        <a:rPr lang="en-US" sz="1600" dirty="0">
                          <a:effectLst/>
                        </a:rPr>
                        <a:t>Number of Sessions Surveyed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4610" marR="94610" marT="0" marB="0" anchor="ctr"/>
                </a:tc>
                <a:tc>
                  <a:txBody>
                    <a:bodyPr/>
                    <a:lstStyle/>
                    <a:p>
                      <a:pPr marL="0" marR="0" algn="ctr">
                        <a:lnSpc>
                          <a:spcPct val="115000"/>
                        </a:lnSpc>
                        <a:spcBef>
                          <a:spcPts val="0"/>
                        </a:spcBef>
                        <a:spcAft>
                          <a:spcPts val="0"/>
                        </a:spcAft>
                      </a:pPr>
                      <a:r>
                        <a:rPr lang="en-US" sz="1600" dirty="0">
                          <a:effectLst/>
                        </a:rPr>
                        <a:t>Number of Attendees Surveyed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4610" marR="94610" marT="0" marB="0" anchor="ctr"/>
                </a:tc>
                <a:tc>
                  <a:txBody>
                    <a:bodyPr/>
                    <a:lstStyle/>
                    <a:p>
                      <a:pPr marL="0" marR="0" algn="ctr">
                        <a:lnSpc>
                          <a:spcPct val="115000"/>
                        </a:lnSpc>
                        <a:spcBef>
                          <a:spcPts val="0"/>
                        </a:spcBef>
                        <a:spcAft>
                          <a:spcPts val="0"/>
                        </a:spcAft>
                      </a:pPr>
                      <a:r>
                        <a:rPr lang="en-US" sz="1600" dirty="0">
                          <a:effectLst/>
                        </a:rPr>
                        <a:t>Percentage who received at least 75% on post-training survey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4610" marR="94610" marT="0" marB="0" anchor="ctr"/>
                </a:tc>
                <a:extLst>
                  <a:ext uri="{0D108BD9-81ED-4DB2-BD59-A6C34878D82A}">
                    <a16:rowId xmlns:a16="http://schemas.microsoft.com/office/drawing/2014/main" val="3060241691"/>
                  </a:ext>
                </a:extLst>
              </a:tr>
              <a:tr h="470515">
                <a:tc>
                  <a:txBody>
                    <a:bodyPr/>
                    <a:lstStyle/>
                    <a:p>
                      <a:pPr marL="0" marR="0" algn="ctr">
                        <a:lnSpc>
                          <a:spcPct val="115000"/>
                        </a:lnSpc>
                        <a:spcBef>
                          <a:spcPts val="0"/>
                        </a:spcBef>
                        <a:spcAft>
                          <a:spcPts val="0"/>
                        </a:spcAft>
                      </a:pPr>
                      <a:r>
                        <a:rPr lang="en-US" sz="1600" i="1" dirty="0">
                          <a:effectLst/>
                        </a:rPr>
                        <a:t>Any Which Way You Go</a:t>
                      </a:r>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a:txBody>
                  <a:tcPr marL="94610" marR="94610" marT="0" marB="0" anchor="ctr"/>
                </a:tc>
                <a:tc>
                  <a:txBody>
                    <a:bodyPr/>
                    <a:lstStyle/>
                    <a:p>
                      <a:pPr marL="0" marR="0" algn="ctr">
                        <a:lnSpc>
                          <a:spcPct val="115000"/>
                        </a:lnSpc>
                        <a:spcBef>
                          <a:spcPts val="0"/>
                        </a:spcBef>
                        <a:spcAft>
                          <a:spcPts val="0"/>
                        </a:spcAft>
                      </a:pPr>
                      <a:r>
                        <a:rPr lang="en-US" sz="1600">
                          <a:effectLst/>
                        </a:rPr>
                        <a:t>28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4610" marR="94610" marT="0" marB="0" anchor="ctr"/>
                </a:tc>
                <a:tc>
                  <a:txBody>
                    <a:bodyPr/>
                    <a:lstStyle/>
                    <a:p>
                      <a:pPr marL="0" marR="0" algn="ctr">
                        <a:lnSpc>
                          <a:spcPct val="115000"/>
                        </a:lnSpc>
                        <a:spcBef>
                          <a:spcPts val="0"/>
                        </a:spcBef>
                        <a:spcAft>
                          <a:spcPts val="0"/>
                        </a:spcAft>
                      </a:pPr>
                      <a:r>
                        <a:rPr lang="en-US" sz="1600">
                          <a:effectLst/>
                        </a:rPr>
                        <a:t>553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4610" marR="94610" marT="0" marB="0" anchor="ctr"/>
                </a:tc>
                <a:tc>
                  <a:txBody>
                    <a:bodyPr/>
                    <a:lstStyle/>
                    <a:p>
                      <a:pPr marL="0" marR="0" algn="ctr">
                        <a:lnSpc>
                          <a:spcPct val="115000"/>
                        </a:lnSpc>
                        <a:spcBef>
                          <a:spcPts val="0"/>
                        </a:spcBef>
                        <a:spcAft>
                          <a:spcPts val="0"/>
                        </a:spcAft>
                      </a:pPr>
                      <a:r>
                        <a:rPr lang="en-US" sz="1600" dirty="0">
                          <a:effectLst/>
                        </a:rPr>
                        <a:t>26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4610" marR="94610" marT="0" marB="0" anchor="ctr"/>
                </a:tc>
                <a:tc>
                  <a:txBody>
                    <a:bodyPr/>
                    <a:lstStyle/>
                    <a:p>
                      <a:pPr marL="0" marR="0" algn="ctr">
                        <a:lnSpc>
                          <a:spcPct val="115000"/>
                        </a:lnSpc>
                        <a:spcBef>
                          <a:spcPts val="0"/>
                        </a:spcBef>
                        <a:spcAft>
                          <a:spcPts val="0"/>
                        </a:spcAft>
                      </a:pPr>
                      <a:r>
                        <a:rPr lang="en-US" sz="1600" dirty="0">
                          <a:effectLst/>
                        </a:rPr>
                        <a:t>333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4610" marR="94610" marT="0" marB="0" anchor="ctr"/>
                </a:tc>
                <a:tc>
                  <a:txBody>
                    <a:bodyPr/>
                    <a:lstStyle/>
                    <a:p>
                      <a:pPr marL="0" marR="0" algn="ctr">
                        <a:lnSpc>
                          <a:spcPct val="115000"/>
                        </a:lnSpc>
                        <a:spcBef>
                          <a:spcPts val="0"/>
                        </a:spcBef>
                        <a:spcAft>
                          <a:spcPts val="0"/>
                        </a:spcAft>
                      </a:pPr>
                      <a:r>
                        <a:rPr lang="en-US" sz="1600" dirty="0">
                          <a:effectLst/>
                        </a:rPr>
                        <a:t>84.1%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4610" marR="94610" marT="0" marB="0" anchor="ctr"/>
                </a:tc>
                <a:extLst>
                  <a:ext uri="{0D108BD9-81ED-4DB2-BD59-A6C34878D82A}">
                    <a16:rowId xmlns:a16="http://schemas.microsoft.com/office/drawing/2014/main" val="1632236453"/>
                  </a:ext>
                </a:extLst>
              </a:tr>
              <a:tr h="490479">
                <a:tc>
                  <a:txBody>
                    <a:bodyPr/>
                    <a:lstStyle/>
                    <a:p>
                      <a:pPr marL="0" marR="0" algn="ctr">
                        <a:lnSpc>
                          <a:spcPct val="115000"/>
                        </a:lnSpc>
                        <a:spcBef>
                          <a:spcPts val="0"/>
                        </a:spcBef>
                        <a:spcAft>
                          <a:spcPts val="0"/>
                        </a:spcAft>
                      </a:pPr>
                      <a:r>
                        <a:rPr lang="en-US" sz="1600" i="1" dirty="0">
                          <a:effectLst/>
                        </a:rPr>
                        <a:t>Creating Safer Spaces</a:t>
                      </a:r>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a:txBody>
                  <a:tcPr marL="94610" marR="94610" marT="0" marB="0" anchor="ctr"/>
                </a:tc>
                <a:tc>
                  <a:txBody>
                    <a:bodyPr/>
                    <a:lstStyle/>
                    <a:p>
                      <a:pPr marL="0" marR="0" algn="ctr">
                        <a:lnSpc>
                          <a:spcPct val="115000"/>
                        </a:lnSpc>
                        <a:spcBef>
                          <a:spcPts val="0"/>
                        </a:spcBef>
                        <a:spcAft>
                          <a:spcPts val="0"/>
                        </a:spcAft>
                      </a:pPr>
                      <a:r>
                        <a:rPr lang="en-US" sz="1600">
                          <a:effectLst/>
                        </a:rPr>
                        <a:t>12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4610" marR="94610" marT="0" marB="0" anchor="ctr"/>
                </a:tc>
                <a:tc>
                  <a:txBody>
                    <a:bodyPr/>
                    <a:lstStyle/>
                    <a:p>
                      <a:pPr marL="0" marR="0" algn="ctr">
                        <a:lnSpc>
                          <a:spcPct val="115000"/>
                        </a:lnSpc>
                        <a:spcBef>
                          <a:spcPts val="0"/>
                        </a:spcBef>
                        <a:spcAft>
                          <a:spcPts val="0"/>
                        </a:spcAft>
                      </a:pPr>
                      <a:r>
                        <a:rPr lang="en-US" sz="1600">
                          <a:effectLst/>
                        </a:rPr>
                        <a:t>229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4610" marR="94610" marT="0" marB="0" anchor="ctr"/>
                </a:tc>
                <a:tc>
                  <a:txBody>
                    <a:bodyPr/>
                    <a:lstStyle/>
                    <a:p>
                      <a:pPr marL="0" marR="0" algn="ctr">
                        <a:lnSpc>
                          <a:spcPct val="115000"/>
                        </a:lnSpc>
                        <a:spcBef>
                          <a:spcPts val="0"/>
                        </a:spcBef>
                        <a:spcAft>
                          <a:spcPts val="0"/>
                        </a:spcAft>
                      </a:pPr>
                      <a:r>
                        <a:rPr lang="en-US" sz="1600" dirty="0">
                          <a:effectLst/>
                        </a:rPr>
                        <a:t>12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4610" marR="94610" marT="0" marB="0" anchor="ctr"/>
                </a:tc>
                <a:tc>
                  <a:txBody>
                    <a:bodyPr/>
                    <a:lstStyle/>
                    <a:p>
                      <a:pPr marL="0" marR="0" algn="ctr">
                        <a:lnSpc>
                          <a:spcPct val="115000"/>
                        </a:lnSpc>
                        <a:spcBef>
                          <a:spcPts val="0"/>
                        </a:spcBef>
                        <a:spcAft>
                          <a:spcPts val="0"/>
                        </a:spcAft>
                      </a:pPr>
                      <a:r>
                        <a:rPr lang="en-US" sz="1600" dirty="0">
                          <a:effectLst/>
                          <a:latin typeface="+mn-lt"/>
                        </a:rPr>
                        <a:t>117</a:t>
                      </a:r>
                      <a:endParaRPr lang="en-US" sz="1600" dirty="0">
                        <a:effectLst/>
                        <a:latin typeface="+mn-lt"/>
                        <a:ea typeface="Calibri" panose="020F0502020204030204" pitchFamily="34" charset="0"/>
                        <a:cs typeface="Times New Roman" panose="02020603050405020304" pitchFamily="18" charset="0"/>
                      </a:endParaRPr>
                    </a:p>
                  </a:txBody>
                  <a:tcPr marL="94610" marR="94610" marT="0" marB="0" anchor="ctr"/>
                </a:tc>
                <a:tc>
                  <a:txBody>
                    <a:bodyPr/>
                    <a:lstStyle/>
                    <a:p>
                      <a:pPr marL="0" marR="0" algn="ctr">
                        <a:lnSpc>
                          <a:spcPct val="115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40.2%</a:t>
                      </a:r>
                    </a:p>
                  </a:txBody>
                  <a:tcPr marL="94610" marR="94610" marT="0" marB="0" anchor="ctr"/>
                </a:tc>
                <a:extLst>
                  <a:ext uri="{0D108BD9-81ED-4DB2-BD59-A6C34878D82A}">
                    <a16:rowId xmlns:a16="http://schemas.microsoft.com/office/drawing/2014/main" val="2111493740"/>
                  </a:ext>
                </a:extLst>
              </a:tr>
              <a:tr h="456761">
                <a:tc>
                  <a:txBody>
                    <a:bodyPr/>
                    <a:lstStyle/>
                    <a:p>
                      <a:pPr marL="0" marR="0" algn="ctr">
                        <a:lnSpc>
                          <a:spcPct val="115000"/>
                        </a:lnSpc>
                        <a:spcBef>
                          <a:spcPts val="0"/>
                        </a:spcBef>
                        <a:spcAft>
                          <a:spcPts val="0"/>
                        </a:spcAft>
                      </a:pPr>
                      <a:r>
                        <a:rPr lang="en-US" sz="1600" dirty="0">
                          <a:effectLst/>
                        </a:rPr>
                        <a:t>Total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4610" marR="94610" marT="0" marB="0" anchor="ctr"/>
                </a:tc>
                <a:tc>
                  <a:txBody>
                    <a:bodyPr/>
                    <a:lstStyle/>
                    <a:p>
                      <a:pPr marL="0" marR="0" algn="ctr">
                        <a:lnSpc>
                          <a:spcPct val="115000"/>
                        </a:lnSpc>
                        <a:spcBef>
                          <a:spcPts val="0"/>
                        </a:spcBef>
                        <a:spcAft>
                          <a:spcPts val="0"/>
                        </a:spcAft>
                      </a:pPr>
                      <a:r>
                        <a:rPr lang="en-US" sz="1600" dirty="0">
                          <a:effectLst/>
                        </a:rPr>
                        <a:t>40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4610" marR="94610" marT="0" marB="0" anchor="ctr"/>
                </a:tc>
                <a:tc>
                  <a:txBody>
                    <a:bodyPr/>
                    <a:lstStyle/>
                    <a:p>
                      <a:pPr marL="0" marR="0" algn="ctr">
                        <a:lnSpc>
                          <a:spcPct val="115000"/>
                        </a:lnSpc>
                        <a:spcBef>
                          <a:spcPts val="0"/>
                        </a:spcBef>
                        <a:spcAft>
                          <a:spcPts val="0"/>
                        </a:spcAft>
                      </a:pPr>
                      <a:r>
                        <a:rPr lang="en-US" sz="1600" dirty="0">
                          <a:effectLst/>
                        </a:rPr>
                        <a:t>782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4610" marR="94610" marT="0" marB="0" anchor="ctr"/>
                </a:tc>
                <a:tc>
                  <a:txBody>
                    <a:bodyPr/>
                    <a:lstStyle/>
                    <a:p>
                      <a:pPr marL="0" marR="0" algn="ctr">
                        <a:lnSpc>
                          <a:spcPct val="115000"/>
                        </a:lnSpc>
                        <a:spcBef>
                          <a:spcPts val="0"/>
                        </a:spcBef>
                        <a:spcAft>
                          <a:spcPts val="0"/>
                        </a:spcAft>
                      </a:pPr>
                      <a:r>
                        <a:rPr lang="en-US" sz="1600" dirty="0">
                          <a:effectLst/>
                        </a:rPr>
                        <a:t>38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4610" marR="94610" marT="0" marB="0" anchor="ctr"/>
                </a:tc>
                <a:tc>
                  <a:txBody>
                    <a:bodyPr/>
                    <a:lstStyle/>
                    <a:p>
                      <a:pPr marL="0" marR="0" algn="ctr">
                        <a:lnSpc>
                          <a:spcPct val="115000"/>
                        </a:lnSpc>
                        <a:spcBef>
                          <a:spcPts val="0"/>
                        </a:spcBef>
                        <a:spcAft>
                          <a:spcPts val="0"/>
                        </a:spcAft>
                      </a:pPr>
                      <a:r>
                        <a:rPr lang="en-US" sz="1600">
                          <a:effectLst/>
                        </a:rPr>
                        <a:t>450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4610" marR="94610" marT="0" marB="0" anchor="ctr"/>
                </a:tc>
                <a:tc>
                  <a:txBody>
                    <a:bodyPr/>
                    <a:lstStyle/>
                    <a:p>
                      <a:pPr marL="0" marR="0" algn="ctr">
                        <a:lnSpc>
                          <a:spcPct val="115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a:t>
                      </a:r>
                    </a:p>
                  </a:txBody>
                  <a:tcPr marL="94610" marR="94610" marT="0" marB="0" anchor="ctr"/>
                </a:tc>
                <a:extLst>
                  <a:ext uri="{0D108BD9-81ED-4DB2-BD59-A6C34878D82A}">
                    <a16:rowId xmlns:a16="http://schemas.microsoft.com/office/drawing/2014/main" val="2898093858"/>
                  </a:ext>
                </a:extLst>
              </a:tr>
            </a:tbl>
          </a:graphicData>
        </a:graphic>
      </p:graphicFrame>
    </p:spTree>
    <p:extLst>
      <p:ext uri="{BB962C8B-B14F-4D97-AF65-F5344CB8AC3E}">
        <p14:creationId xmlns:p14="http://schemas.microsoft.com/office/powerpoint/2010/main" val="2991186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82A1E254-AE57-4F86-6F23-06464F6EB726}"/>
              </a:ext>
            </a:extLst>
          </p:cNvPr>
          <p:cNvSpPr txBox="1">
            <a:spLocks/>
          </p:cNvSpPr>
          <p:nvPr/>
        </p:nvSpPr>
        <p:spPr>
          <a:xfrm>
            <a:off x="479686" y="1125560"/>
            <a:ext cx="11107712" cy="5732440"/>
          </a:xfrm>
          <a:prstGeom prst="rect">
            <a:avLst/>
          </a:prstGeom>
          <a:solidFill>
            <a:srgbClr val="FFFFFF"/>
          </a:solidFill>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marL="0" indent="0">
              <a:lnSpc>
                <a:spcPct val="120000"/>
              </a:lnSpc>
              <a:spcBef>
                <a:spcPts val="600"/>
              </a:spcBef>
              <a:spcAft>
                <a:spcPts val="600"/>
              </a:spcAft>
              <a:buNone/>
            </a:pPr>
            <a:r>
              <a:rPr lang="en-US" sz="1800" b="1" dirty="0">
                <a:latin typeface="Oriya Sangam MN" pitchFamily="2" charset="0"/>
                <a:cs typeface="Oriya Sangam MN" pitchFamily="2" charset="0"/>
              </a:rPr>
              <a:t>Overview: </a:t>
            </a:r>
            <a:r>
              <a:rPr lang="en-US" sz="1800" dirty="0">
                <a:latin typeface="Oriya Sangam MN" pitchFamily="2" charset="0"/>
                <a:cs typeface="Oriya Sangam MN" pitchFamily="2" charset="0"/>
              </a:rPr>
              <a:t>Equip attendees with inclusive frameworks and tools to be incorporated into </a:t>
            </a:r>
            <a:r>
              <a:rPr lang="en-US" sz="1800" b="1" dirty="0">
                <a:solidFill>
                  <a:schemeClr val="accent2">
                    <a:lumMod val="75000"/>
                  </a:schemeClr>
                </a:solidFill>
                <a:latin typeface="Oriya Sangam MN" pitchFamily="2" charset="0"/>
                <a:cs typeface="Oriya Sangam MN" pitchFamily="2" charset="0"/>
              </a:rPr>
              <a:t>personal professional practices</a:t>
            </a:r>
            <a:r>
              <a:rPr lang="en-US" sz="1800" dirty="0">
                <a:latin typeface="Oriya Sangam MN" pitchFamily="2" charset="0"/>
                <a:cs typeface="Oriya Sangam MN" pitchFamily="2" charset="0"/>
              </a:rPr>
              <a:t> involving LGBTQ+ youth.</a:t>
            </a:r>
          </a:p>
          <a:p>
            <a:pPr marL="0" indent="0">
              <a:lnSpc>
                <a:spcPct val="120000"/>
              </a:lnSpc>
              <a:spcBef>
                <a:spcPts val="600"/>
              </a:spcBef>
              <a:spcAft>
                <a:spcPts val="600"/>
              </a:spcAft>
              <a:buNone/>
            </a:pPr>
            <a:endParaRPr lang="en-US" sz="1800" b="1" dirty="0">
              <a:latin typeface="Oriya Sangam MN" pitchFamily="2" charset="0"/>
              <a:cs typeface="Oriya Sangam MN" pitchFamily="2" charset="0"/>
            </a:endParaRPr>
          </a:p>
          <a:p>
            <a:pPr marL="0" indent="0">
              <a:lnSpc>
                <a:spcPct val="120000"/>
              </a:lnSpc>
              <a:spcBef>
                <a:spcPts val="600"/>
              </a:spcBef>
              <a:spcAft>
                <a:spcPts val="600"/>
              </a:spcAft>
              <a:buNone/>
            </a:pPr>
            <a:endParaRPr lang="en-US" sz="1800" b="1" dirty="0">
              <a:latin typeface="Oriya Sangam MN" pitchFamily="2" charset="0"/>
              <a:cs typeface="Oriya Sangam MN" pitchFamily="2" charset="0"/>
            </a:endParaRPr>
          </a:p>
          <a:p>
            <a:pPr marL="0" indent="0">
              <a:lnSpc>
                <a:spcPct val="120000"/>
              </a:lnSpc>
              <a:spcBef>
                <a:spcPts val="600"/>
              </a:spcBef>
              <a:spcAft>
                <a:spcPts val="600"/>
              </a:spcAft>
              <a:buNone/>
            </a:pPr>
            <a:endParaRPr lang="en-US" sz="1800" b="1" dirty="0">
              <a:latin typeface="Oriya Sangam MN" pitchFamily="2" charset="0"/>
              <a:cs typeface="Oriya Sangam MN" pitchFamily="2" charset="0"/>
            </a:endParaRPr>
          </a:p>
          <a:p>
            <a:pPr marL="0" indent="0">
              <a:lnSpc>
                <a:spcPct val="120000"/>
              </a:lnSpc>
              <a:spcBef>
                <a:spcPts val="600"/>
              </a:spcBef>
              <a:spcAft>
                <a:spcPts val="600"/>
              </a:spcAft>
              <a:buNone/>
            </a:pPr>
            <a:endParaRPr lang="en-US" sz="1800" b="1" dirty="0">
              <a:latin typeface="Oriya Sangam MN" pitchFamily="2" charset="0"/>
              <a:cs typeface="Oriya Sangam MN" pitchFamily="2" charset="0"/>
            </a:endParaRPr>
          </a:p>
          <a:p>
            <a:pPr marL="0" indent="0">
              <a:lnSpc>
                <a:spcPct val="120000"/>
              </a:lnSpc>
              <a:spcBef>
                <a:spcPts val="600"/>
              </a:spcBef>
              <a:spcAft>
                <a:spcPts val="600"/>
              </a:spcAft>
              <a:buNone/>
            </a:pPr>
            <a:endParaRPr lang="en-US" sz="1800" b="1" dirty="0">
              <a:latin typeface="Oriya Sangam MN" pitchFamily="2" charset="0"/>
              <a:cs typeface="Oriya Sangam MN" pitchFamily="2" charset="0"/>
            </a:endParaRPr>
          </a:p>
          <a:p>
            <a:pPr marL="0" indent="0">
              <a:lnSpc>
                <a:spcPct val="120000"/>
              </a:lnSpc>
              <a:spcBef>
                <a:spcPts val="600"/>
              </a:spcBef>
              <a:spcAft>
                <a:spcPts val="600"/>
              </a:spcAft>
              <a:buNone/>
            </a:pPr>
            <a:endParaRPr lang="en-US" sz="1800" b="1" dirty="0">
              <a:latin typeface="Oriya Sangam MN" pitchFamily="2" charset="0"/>
              <a:cs typeface="Oriya Sangam MN" pitchFamily="2" charset="0"/>
            </a:endParaRPr>
          </a:p>
          <a:p>
            <a:pPr marL="0" indent="0">
              <a:lnSpc>
                <a:spcPct val="120000"/>
              </a:lnSpc>
              <a:spcBef>
                <a:spcPts val="600"/>
              </a:spcBef>
              <a:spcAft>
                <a:spcPts val="600"/>
              </a:spcAft>
              <a:buNone/>
            </a:pPr>
            <a:endParaRPr lang="en-US" sz="1800" b="1" dirty="0">
              <a:latin typeface="Oriya Sangam MN" pitchFamily="2" charset="0"/>
              <a:cs typeface="Oriya Sangam MN" pitchFamily="2" charset="0"/>
            </a:endParaRPr>
          </a:p>
          <a:p>
            <a:pPr marL="0" indent="0">
              <a:lnSpc>
                <a:spcPct val="120000"/>
              </a:lnSpc>
              <a:spcBef>
                <a:spcPts val="600"/>
              </a:spcBef>
              <a:spcAft>
                <a:spcPts val="600"/>
              </a:spcAft>
              <a:buNone/>
            </a:pPr>
            <a:endParaRPr lang="en-US" sz="1800" b="1" dirty="0">
              <a:latin typeface="Oriya Sangam MN" pitchFamily="2" charset="0"/>
              <a:cs typeface="Oriya Sangam MN" pitchFamily="2" charset="0"/>
            </a:endParaRPr>
          </a:p>
          <a:p>
            <a:pPr marL="0" indent="0">
              <a:lnSpc>
                <a:spcPct val="120000"/>
              </a:lnSpc>
              <a:spcBef>
                <a:spcPts val="600"/>
              </a:spcBef>
              <a:spcAft>
                <a:spcPts val="600"/>
              </a:spcAft>
              <a:buNone/>
            </a:pPr>
            <a:endParaRPr lang="en-US" sz="1000" dirty="0">
              <a:latin typeface="Oriya Sangam MN" pitchFamily="2" charset="0"/>
              <a:cs typeface="Oriya Sangam MN" pitchFamily="2" charset="0"/>
            </a:endParaRPr>
          </a:p>
          <a:p>
            <a:pPr marL="0" indent="0">
              <a:lnSpc>
                <a:spcPct val="120000"/>
              </a:lnSpc>
              <a:spcBef>
                <a:spcPts val="600"/>
              </a:spcBef>
              <a:spcAft>
                <a:spcPts val="600"/>
              </a:spcAft>
              <a:buNone/>
            </a:pPr>
            <a:endParaRPr lang="en-US" sz="1000" dirty="0">
              <a:latin typeface="Oriya Sangam MN" pitchFamily="2" charset="0"/>
              <a:cs typeface="Oriya Sangam MN" pitchFamily="2" charset="0"/>
            </a:endParaRPr>
          </a:p>
          <a:p>
            <a:pPr marL="0" indent="0">
              <a:lnSpc>
                <a:spcPct val="120000"/>
              </a:lnSpc>
              <a:spcBef>
                <a:spcPts val="600"/>
              </a:spcBef>
              <a:spcAft>
                <a:spcPts val="600"/>
              </a:spcAft>
              <a:buNone/>
            </a:pPr>
            <a:r>
              <a:rPr lang="en-US" sz="1200" dirty="0">
                <a:latin typeface="Oriya Sangam MN" pitchFamily="2" charset="0"/>
                <a:cs typeface="Oriya Sangam MN" pitchFamily="2" charset="0"/>
              </a:rPr>
              <a:t>*PGP = personal gender pronouns; SOGI = sexual orientation and gender identity</a:t>
            </a:r>
            <a:endParaRPr lang="en-US" sz="1800" dirty="0">
              <a:latin typeface="Oriya Sangam MN" pitchFamily="2" charset="0"/>
              <a:cs typeface="Oriya Sangam MN" pitchFamily="2" charset="0"/>
            </a:endParaRPr>
          </a:p>
        </p:txBody>
      </p:sp>
      <p:pic>
        <p:nvPicPr>
          <p:cNvPr id="5" name="Picture 4">
            <a:extLst>
              <a:ext uri="{FF2B5EF4-FFF2-40B4-BE49-F238E27FC236}">
                <a16:creationId xmlns:a16="http://schemas.microsoft.com/office/drawing/2014/main" id="{1E30C122-6180-0DE2-FB99-6EADA20C6BD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r="-498"/>
          <a:stretch/>
        </p:blipFill>
        <p:spPr>
          <a:xfrm>
            <a:off x="1537625" y="1855503"/>
            <a:ext cx="9116749" cy="4535823"/>
          </a:xfrm>
          <a:prstGeom prst="rect">
            <a:avLst/>
          </a:prstGeom>
        </p:spPr>
      </p:pic>
      <p:sp>
        <p:nvSpPr>
          <p:cNvPr id="4" name="Title 1">
            <a:extLst>
              <a:ext uri="{FF2B5EF4-FFF2-40B4-BE49-F238E27FC236}">
                <a16:creationId xmlns:a16="http://schemas.microsoft.com/office/drawing/2014/main" id="{72C5465C-AF88-4FC5-A377-FE4A5ADD6C42}"/>
              </a:ext>
            </a:extLst>
          </p:cNvPr>
          <p:cNvSpPr txBox="1">
            <a:spLocks/>
          </p:cNvSpPr>
          <p:nvPr/>
        </p:nvSpPr>
        <p:spPr>
          <a:xfrm>
            <a:off x="84843" y="101655"/>
            <a:ext cx="4691921" cy="727022"/>
          </a:xfrm>
          <a:prstGeom prst="rect">
            <a:avLst/>
          </a:prstGeom>
          <a:solidFill>
            <a:srgbClr val="FFFFFF"/>
          </a:solidFill>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a:lstStyle>
          <a:p>
            <a:endParaRPr lang="en-US" dirty="0">
              <a:solidFill>
                <a:schemeClr val="accent2">
                  <a:lumMod val="75000"/>
                </a:schemeClr>
              </a:solidFill>
            </a:endParaRPr>
          </a:p>
        </p:txBody>
      </p:sp>
      <p:sp>
        <p:nvSpPr>
          <p:cNvPr id="6" name="Title 1">
            <a:extLst>
              <a:ext uri="{FF2B5EF4-FFF2-40B4-BE49-F238E27FC236}">
                <a16:creationId xmlns:a16="http://schemas.microsoft.com/office/drawing/2014/main" id="{64120996-8248-EB92-52FE-404817BC4745}"/>
              </a:ext>
            </a:extLst>
          </p:cNvPr>
          <p:cNvSpPr txBox="1">
            <a:spLocks/>
          </p:cNvSpPr>
          <p:nvPr/>
        </p:nvSpPr>
        <p:spPr>
          <a:xfrm>
            <a:off x="169686" y="164994"/>
            <a:ext cx="5220176" cy="1026826"/>
          </a:xfrm>
          <a:prstGeom prst="rect">
            <a:avLst/>
          </a:prstGeom>
          <a:solidFill>
            <a:srgbClr val="FFFFFF"/>
          </a:solidFill>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a:lstStyle>
          <a:p>
            <a:r>
              <a:rPr lang="en-US" dirty="0">
                <a:solidFill>
                  <a:schemeClr val="accent2">
                    <a:lumMod val="75000"/>
                  </a:schemeClr>
                </a:solidFill>
              </a:rPr>
              <a:t>Any which way you go</a:t>
            </a:r>
          </a:p>
        </p:txBody>
      </p:sp>
    </p:spTree>
    <p:extLst>
      <p:ext uri="{BB962C8B-B14F-4D97-AF65-F5344CB8AC3E}">
        <p14:creationId xmlns:p14="http://schemas.microsoft.com/office/powerpoint/2010/main" val="93095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2C5465C-AF88-4FC5-A377-FE4A5ADD6C42}"/>
              </a:ext>
            </a:extLst>
          </p:cNvPr>
          <p:cNvSpPr txBox="1">
            <a:spLocks/>
          </p:cNvSpPr>
          <p:nvPr/>
        </p:nvSpPr>
        <p:spPr>
          <a:xfrm>
            <a:off x="169688" y="172388"/>
            <a:ext cx="9720072" cy="1026826"/>
          </a:xfrm>
          <a:prstGeom prst="rect">
            <a:avLst/>
          </a:prstGeom>
          <a:solidFill>
            <a:srgbClr val="FFFFFF"/>
          </a:solidFill>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a:lstStyle>
          <a:p>
            <a:r>
              <a:rPr lang="en-US" dirty="0">
                <a:solidFill>
                  <a:schemeClr val="accent2">
                    <a:lumMod val="75000"/>
                  </a:schemeClr>
                </a:solidFill>
              </a:rPr>
              <a:t>creating safer spaces</a:t>
            </a:r>
          </a:p>
        </p:txBody>
      </p:sp>
      <p:sp>
        <p:nvSpPr>
          <p:cNvPr id="2" name="Content Placeholder 2">
            <a:extLst>
              <a:ext uri="{FF2B5EF4-FFF2-40B4-BE49-F238E27FC236}">
                <a16:creationId xmlns:a16="http://schemas.microsoft.com/office/drawing/2014/main" id="{57277D20-734A-7387-9B4B-BFB587C902A0}"/>
              </a:ext>
            </a:extLst>
          </p:cNvPr>
          <p:cNvSpPr txBox="1">
            <a:spLocks/>
          </p:cNvSpPr>
          <p:nvPr/>
        </p:nvSpPr>
        <p:spPr>
          <a:xfrm>
            <a:off x="474689" y="1132954"/>
            <a:ext cx="11292590" cy="5486398"/>
          </a:xfrm>
          <a:prstGeom prst="rect">
            <a:avLst/>
          </a:prstGeom>
          <a:solidFill>
            <a:srgbClr val="FFFFFF"/>
          </a:solidFill>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marL="0" indent="0">
              <a:lnSpc>
                <a:spcPct val="120000"/>
              </a:lnSpc>
              <a:spcBef>
                <a:spcPts val="600"/>
              </a:spcBef>
              <a:spcAft>
                <a:spcPts val="600"/>
              </a:spcAft>
              <a:buNone/>
            </a:pPr>
            <a:r>
              <a:rPr lang="en-US" sz="1800" b="1" dirty="0">
                <a:latin typeface="Oriya Sangam MN" pitchFamily="2" charset="0"/>
                <a:cs typeface="Oriya Sangam MN" pitchFamily="2" charset="0"/>
              </a:rPr>
              <a:t>Overview: </a:t>
            </a:r>
            <a:r>
              <a:rPr lang="en-US" sz="1800" dirty="0">
                <a:latin typeface="Oriya Sangam MN" pitchFamily="2" charset="0"/>
                <a:cs typeface="Oriya Sangam MN" pitchFamily="2" charset="0"/>
              </a:rPr>
              <a:t>Educating professionals on frameworks and practices to be used to create and support safer environments for LGBTQIA+ youth </a:t>
            </a:r>
            <a:r>
              <a:rPr lang="en-US" sz="1800" b="1" dirty="0">
                <a:solidFill>
                  <a:schemeClr val="accent2">
                    <a:lumMod val="75000"/>
                  </a:schemeClr>
                </a:solidFill>
                <a:latin typeface="Oriya Sangam MN" pitchFamily="2" charset="0"/>
                <a:cs typeface="Oriya Sangam MN" pitchFamily="2" charset="0"/>
              </a:rPr>
              <a:t>at the organizational policy level</a:t>
            </a:r>
            <a:r>
              <a:rPr lang="en-US" sz="1800" dirty="0">
                <a:latin typeface="Oriya Sangam MN" pitchFamily="2" charset="0"/>
                <a:cs typeface="Oriya Sangam MN" pitchFamily="2" charset="0"/>
              </a:rPr>
              <a:t>. </a:t>
            </a:r>
          </a:p>
        </p:txBody>
      </p:sp>
      <p:grpSp>
        <p:nvGrpSpPr>
          <p:cNvPr id="3" name="Group 2">
            <a:extLst>
              <a:ext uri="{FF2B5EF4-FFF2-40B4-BE49-F238E27FC236}">
                <a16:creationId xmlns:a16="http://schemas.microsoft.com/office/drawing/2014/main" id="{46454698-65D7-D448-0AA8-4FEDA70D82EC}"/>
              </a:ext>
            </a:extLst>
          </p:cNvPr>
          <p:cNvGrpSpPr/>
          <p:nvPr/>
        </p:nvGrpSpPr>
        <p:grpSpPr>
          <a:xfrm>
            <a:off x="1092123" y="2015472"/>
            <a:ext cx="10007753" cy="4505248"/>
            <a:chOff x="0" y="0"/>
            <a:chExt cx="6500560" cy="2926080"/>
          </a:xfrm>
        </p:grpSpPr>
        <p:pic>
          <p:nvPicPr>
            <p:cNvPr id="5" name="Picture 4">
              <a:extLst>
                <a:ext uri="{FF2B5EF4-FFF2-40B4-BE49-F238E27FC236}">
                  <a16:creationId xmlns:a16="http://schemas.microsoft.com/office/drawing/2014/main" id="{FFCC168D-B9BE-980E-D33D-5404E0F39A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49690" y="0"/>
              <a:ext cx="3150870" cy="2926080"/>
            </a:xfrm>
            <a:prstGeom prst="rect">
              <a:avLst/>
            </a:prstGeom>
          </p:spPr>
        </p:pic>
        <p:pic>
          <p:nvPicPr>
            <p:cNvPr id="6" name="Picture 5">
              <a:extLst>
                <a:ext uri="{FF2B5EF4-FFF2-40B4-BE49-F238E27FC236}">
                  <a16:creationId xmlns:a16="http://schemas.microsoft.com/office/drawing/2014/main" id="{F4F4C363-9859-8413-E048-E26B095E53B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3150870" cy="2926080"/>
            </a:xfrm>
            <a:prstGeom prst="rect">
              <a:avLst/>
            </a:prstGeom>
          </p:spPr>
        </p:pic>
      </p:grpSp>
    </p:spTree>
    <p:extLst>
      <p:ext uri="{BB962C8B-B14F-4D97-AF65-F5344CB8AC3E}">
        <p14:creationId xmlns:p14="http://schemas.microsoft.com/office/powerpoint/2010/main" val="3952119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880BE9B-2849-495A-AB0E-E80D71B32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9936"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2C5465C-AF88-4FC5-A377-FE4A5ADD6C42}"/>
              </a:ext>
            </a:extLst>
          </p:cNvPr>
          <p:cNvSpPr txBox="1">
            <a:spLocks/>
          </p:cNvSpPr>
          <p:nvPr/>
        </p:nvSpPr>
        <p:spPr>
          <a:xfrm>
            <a:off x="310039" y="640080"/>
            <a:ext cx="3429855" cy="561323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a:lstStyle>
          <a:p>
            <a:pPr>
              <a:spcAft>
                <a:spcPts val="600"/>
              </a:spcAft>
            </a:pPr>
            <a:r>
              <a:rPr lang="en-US" kern="1200" cap="all" spc="100" baseline="0" dirty="0">
                <a:solidFill>
                  <a:srgbClr val="FFFFFF"/>
                </a:solidFill>
                <a:latin typeface="+mj-lt"/>
                <a:ea typeface="+mj-ea"/>
                <a:cs typeface="+mj-cs"/>
              </a:rPr>
              <a:t>Key findings &amp; future directions</a:t>
            </a:r>
          </a:p>
        </p:txBody>
      </p:sp>
      <p:sp>
        <p:nvSpPr>
          <p:cNvPr id="7" name="Content Placeholder 2">
            <a:extLst>
              <a:ext uri="{FF2B5EF4-FFF2-40B4-BE49-F238E27FC236}">
                <a16:creationId xmlns:a16="http://schemas.microsoft.com/office/drawing/2014/main" id="{82A1E254-AE57-4F86-6F23-06464F6EB726}"/>
              </a:ext>
            </a:extLst>
          </p:cNvPr>
          <p:cNvSpPr txBox="1">
            <a:spLocks/>
          </p:cNvSpPr>
          <p:nvPr/>
        </p:nvSpPr>
        <p:spPr>
          <a:xfrm>
            <a:off x="4379975" y="389744"/>
            <a:ext cx="7501986" cy="6175383"/>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marL="0" indent="0">
              <a:spcBef>
                <a:spcPts val="600"/>
              </a:spcBef>
              <a:spcAft>
                <a:spcPts val="600"/>
              </a:spcAft>
              <a:buFont typeface="Tw Cen MT" panose="020B0602020104020603" pitchFamily="34" charset="0"/>
              <a:buNone/>
            </a:pPr>
            <a:endParaRPr lang="en-US" sz="1800" b="1" i="1" dirty="0">
              <a:solidFill>
                <a:schemeClr val="accent3">
                  <a:lumMod val="75000"/>
                </a:schemeClr>
              </a:solidFill>
              <a:latin typeface="Oriya Sangam MN" pitchFamily="2" charset="0"/>
              <a:cs typeface="Oriya Sangam MN" pitchFamily="2" charset="0"/>
            </a:endParaRPr>
          </a:p>
          <a:p>
            <a:pPr marL="0" indent="0">
              <a:spcBef>
                <a:spcPts val="600"/>
              </a:spcBef>
              <a:spcAft>
                <a:spcPts val="600"/>
              </a:spcAft>
              <a:buFont typeface="Tw Cen MT" panose="020B0602020104020603" pitchFamily="34" charset="0"/>
              <a:buNone/>
            </a:pPr>
            <a:endParaRPr lang="en-US" sz="1800" b="1" i="1" dirty="0">
              <a:solidFill>
                <a:schemeClr val="accent3">
                  <a:lumMod val="75000"/>
                </a:schemeClr>
              </a:solidFill>
              <a:latin typeface="Oriya Sangam MN" pitchFamily="2" charset="0"/>
              <a:cs typeface="Oriya Sangam MN" pitchFamily="2" charset="0"/>
            </a:endParaRPr>
          </a:p>
          <a:p>
            <a:pPr marL="0" indent="0">
              <a:spcBef>
                <a:spcPts val="600"/>
              </a:spcBef>
              <a:spcAft>
                <a:spcPts val="600"/>
              </a:spcAft>
              <a:buFont typeface="Tw Cen MT" panose="020B0602020104020603" pitchFamily="34" charset="0"/>
              <a:buNone/>
            </a:pPr>
            <a:endParaRPr lang="en-US" sz="1800" b="1" i="1" dirty="0">
              <a:solidFill>
                <a:schemeClr val="accent3">
                  <a:lumMod val="75000"/>
                </a:schemeClr>
              </a:solidFill>
              <a:latin typeface="Oriya Sangam MN" pitchFamily="2" charset="0"/>
              <a:cs typeface="Oriya Sangam MN" pitchFamily="2" charset="0"/>
            </a:endParaRPr>
          </a:p>
          <a:p>
            <a:pPr marL="0" indent="0">
              <a:spcBef>
                <a:spcPts val="600"/>
              </a:spcBef>
              <a:spcAft>
                <a:spcPts val="600"/>
              </a:spcAft>
              <a:buFont typeface="Tw Cen MT" panose="020B0602020104020603" pitchFamily="34" charset="0"/>
              <a:buNone/>
            </a:pPr>
            <a:r>
              <a:rPr lang="en-US" sz="1800" b="1" i="1" dirty="0">
                <a:solidFill>
                  <a:schemeClr val="accent3">
                    <a:lumMod val="75000"/>
                  </a:schemeClr>
                </a:solidFill>
                <a:latin typeface="Oriya Sangam MN" pitchFamily="2" charset="0"/>
                <a:cs typeface="Oriya Sangam MN" pitchFamily="2" charset="0"/>
              </a:rPr>
              <a:t>Any Which Way You Go</a:t>
            </a:r>
          </a:p>
          <a:p>
            <a:pPr marL="407988" lvl="1" indent="-279400">
              <a:lnSpc>
                <a:spcPct val="100000"/>
              </a:lnSpc>
            </a:pPr>
            <a:r>
              <a:rPr lang="en-US" dirty="0">
                <a:latin typeface="Oriya Sangam MN" pitchFamily="2" charset="0"/>
                <a:cs typeface="Oriya Sangam MN" pitchFamily="2" charset="0"/>
              </a:rPr>
              <a:t>Incorporate more </a:t>
            </a:r>
            <a:r>
              <a:rPr lang="en-US" b="1" dirty="0">
                <a:solidFill>
                  <a:schemeClr val="accent2">
                    <a:lumMod val="75000"/>
                  </a:schemeClr>
                </a:solidFill>
                <a:latin typeface="Oriya Sangam MN" pitchFamily="2" charset="0"/>
                <a:cs typeface="Oriya Sangam MN" pitchFamily="2" charset="0"/>
              </a:rPr>
              <a:t>practice navigating situations </a:t>
            </a:r>
            <a:r>
              <a:rPr lang="en-US" dirty="0">
                <a:latin typeface="Oriya Sangam MN" pitchFamily="2" charset="0"/>
                <a:cs typeface="Oriya Sangam MN" pitchFamily="2" charset="0"/>
              </a:rPr>
              <a:t>related to using the wrong pronouns (role playing)</a:t>
            </a:r>
          </a:p>
          <a:p>
            <a:pPr marL="0" indent="0">
              <a:spcBef>
                <a:spcPts val="600"/>
              </a:spcBef>
              <a:spcAft>
                <a:spcPts val="600"/>
              </a:spcAft>
              <a:buFont typeface="Tw Cen MT" panose="020B0602020104020603" pitchFamily="34" charset="0"/>
              <a:buNone/>
            </a:pPr>
            <a:endParaRPr lang="en-US" sz="1800" b="1" i="1" dirty="0">
              <a:solidFill>
                <a:schemeClr val="accent3">
                  <a:lumMod val="75000"/>
                </a:schemeClr>
              </a:solidFill>
              <a:latin typeface="Oriya Sangam MN" pitchFamily="2" charset="0"/>
              <a:cs typeface="Oriya Sangam MN" pitchFamily="2" charset="0"/>
            </a:endParaRPr>
          </a:p>
          <a:p>
            <a:pPr marL="0" indent="0">
              <a:spcBef>
                <a:spcPts val="600"/>
              </a:spcBef>
              <a:spcAft>
                <a:spcPts val="600"/>
              </a:spcAft>
              <a:buFont typeface="Tw Cen MT" panose="020B0602020104020603" pitchFamily="34" charset="0"/>
              <a:buNone/>
            </a:pPr>
            <a:r>
              <a:rPr lang="en-US" sz="1800" b="1" i="1" dirty="0">
                <a:solidFill>
                  <a:schemeClr val="accent3">
                    <a:lumMod val="75000"/>
                  </a:schemeClr>
                </a:solidFill>
                <a:latin typeface="Oriya Sangam MN" pitchFamily="2" charset="0"/>
                <a:cs typeface="Oriya Sangam MN" pitchFamily="2" charset="0"/>
              </a:rPr>
              <a:t>Creating Safer Spaces</a:t>
            </a:r>
          </a:p>
          <a:p>
            <a:pPr marL="411480" lvl="1" indent="-279400">
              <a:lnSpc>
                <a:spcPct val="100000"/>
              </a:lnSpc>
              <a:spcBef>
                <a:spcPts val="400"/>
              </a:spcBef>
            </a:pPr>
            <a:r>
              <a:rPr lang="en-US" dirty="0">
                <a:latin typeface="Oriya Sangam MN" pitchFamily="2" charset="0"/>
                <a:cs typeface="Oriya Sangam MN" pitchFamily="2" charset="0"/>
              </a:rPr>
              <a:t>Engage in </a:t>
            </a:r>
            <a:r>
              <a:rPr lang="en-US" b="1" dirty="0">
                <a:solidFill>
                  <a:schemeClr val="accent2">
                    <a:lumMod val="75000"/>
                  </a:schemeClr>
                </a:solidFill>
                <a:latin typeface="Oriya Sangam MN" pitchFamily="2" charset="0"/>
                <a:cs typeface="Oriya Sangam MN" pitchFamily="2" charset="0"/>
              </a:rPr>
              <a:t>brainstorming exercises/group discussion </a:t>
            </a:r>
            <a:r>
              <a:rPr lang="en-US" dirty="0">
                <a:latin typeface="Oriya Sangam MN" pitchFamily="2" charset="0"/>
                <a:cs typeface="Oriya Sangam MN" pitchFamily="2" charset="0"/>
              </a:rPr>
              <a:t>so participants within the same organization can interact more with the concepts and identify aspects of a safer space and best practices for creating a safer space</a:t>
            </a:r>
          </a:p>
          <a:p>
            <a:pPr marL="132080" lvl="1" indent="0">
              <a:spcBef>
                <a:spcPts val="400"/>
              </a:spcBef>
              <a:buNone/>
            </a:pPr>
            <a:endParaRPr lang="en-US" b="1" i="1" dirty="0">
              <a:latin typeface="Oriya Sangam MN" pitchFamily="2" charset="0"/>
              <a:cs typeface="Oriya Sangam MN" pitchFamily="2" charset="0"/>
            </a:endParaRPr>
          </a:p>
          <a:p>
            <a:pPr marL="0" indent="0">
              <a:spcBef>
                <a:spcPts val="600"/>
              </a:spcBef>
              <a:spcAft>
                <a:spcPts val="600"/>
              </a:spcAft>
              <a:buFont typeface="Tw Cen MT" panose="020B0602020104020603" pitchFamily="34" charset="0"/>
              <a:buNone/>
            </a:pPr>
            <a:r>
              <a:rPr lang="en-US" sz="1800" b="1" i="1" dirty="0">
                <a:solidFill>
                  <a:schemeClr val="accent3">
                    <a:lumMod val="75000"/>
                  </a:schemeClr>
                </a:solidFill>
                <a:latin typeface="Oriya Sangam MN" pitchFamily="2" charset="0"/>
                <a:cs typeface="Oriya Sangam MN" pitchFamily="2" charset="0"/>
              </a:rPr>
              <a:t>Overall</a:t>
            </a:r>
          </a:p>
          <a:p>
            <a:pPr marL="407988" lvl="1" indent="-279400">
              <a:lnSpc>
                <a:spcPct val="100000"/>
              </a:lnSpc>
            </a:pPr>
            <a:r>
              <a:rPr lang="en-US" b="1" dirty="0">
                <a:solidFill>
                  <a:schemeClr val="accent2">
                    <a:lumMod val="75000"/>
                  </a:schemeClr>
                </a:solidFill>
                <a:latin typeface="Oriya Sangam MN" pitchFamily="2" charset="0"/>
                <a:cs typeface="Oriya Sangam MN" pitchFamily="2" charset="0"/>
              </a:rPr>
              <a:t>Re-evaluate</a:t>
            </a:r>
            <a:r>
              <a:rPr lang="en-US" dirty="0">
                <a:latin typeface="Oriya Sangam MN" pitchFamily="2" charset="0"/>
                <a:cs typeface="Oriya Sangam MN" pitchFamily="2" charset="0"/>
              </a:rPr>
              <a:t> questions in post-training surveys</a:t>
            </a:r>
          </a:p>
          <a:p>
            <a:pPr marL="407988" lvl="1" indent="-279400">
              <a:lnSpc>
                <a:spcPct val="100000"/>
              </a:lnSpc>
            </a:pPr>
            <a:r>
              <a:rPr lang="en-US" dirty="0">
                <a:latin typeface="Oriya Sangam MN" pitchFamily="2" charset="0"/>
                <a:cs typeface="Oriya Sangam MN" pitchFamily="2" charset="0"/>
              </a:rPr>
              <a:t>Implement </a:t>
            </a:r>
            <a:r>
              <a:rPr lang="en-US" b="1" dirty="0">
                <a:solidFill>
                  <a:schemeClr val="accent2">
                    <a:lumMod val="75000"/>
                  </a:schemeClr>
                </a:solidFill>
                <a:latin typeface="Oriya Sangam MN" pitchFamily="2" charset="0"/>
                <a:cs typeface="Oriya Sangam MN" pitchFamily="2" charset="0"/>
              </a:rPr>
              <a:t>pre-training survey</a:t>
            </a:r>
          </a:p>
          <a:p>
            <a:pPr marL="242888" indent="-242888">
              <a:buFont typeface="Arial" panose="020B0604020202020204" pitchFamily="34" charset="0"/>
              <a:buChar char="•"/>
            </a:pPr>
            <a:endParaRPr lang="en-US" sz="1500" dirty="0"/>
          </a:p>
        </p:txBody>
      </p:sp>
    </p:spTree>
    <p:extLst>
      <p:ext uri="{BB962C8B-B14F-4D97-AF65-F5344CB8AC3E}">
        <p14:creationId xmlns:p14="http://schemas.microsoft.com/office/powerpoint/2010/main" val="3219108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B5C0C-6235-03BF-89F3-5CDC856C6D37}"/>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2F81FDBD-B07E-5E36-7772-618BCB10C51F}"/>
              </a:ext>
            </a:extLst>
          </p:cNvPr>
          <p:cNvSpPr>
            <a:spLocks noGrp="1"/>
          </p:cNvSpPr>
          <p:nvPr>
            <p:ph idx="1"/>
          </p:nvPr>
        </p:nvSpPr>
        <p:spPr>
          <a:xfrm>
            <a:off x="569343" y="2084832"/>
            <a:ext cx="11041811" cy="4488496"/>
          </a:xfrm>
        </p:spPr>
        <p:txBody>
          <a:bodyPr>
            <a:normAutofit/>
          </a:bodyPr>
          <a:lstStyle/>
          <a:p>
            <a:pPr marL="0" indent="0">
              <a:lnSpc>
                <a:spcPct val="100000"/>
              </a:lnSpc>
              <a:buNone/>
            </a:pPr>
            <a:r>
              <a:rPr lang="en-US" b="1" i="1" dirty="0">
                <a:solidFill>
                  <a:schemeClr val="accent3">
                    <a:lumMod val="75000"/>
                  </a:schemeClr>
                </a:solidFill>
                <a:latin typeface="Oriya Sangam MN" pitchFamily="2" charset="0"/>
                <a:cs typeface="Oriya Sangam MN" pitchFamily="2" charset="0"/>
              </a:rPr>
              <a:t>Creating Safer Spaces Post-Training Survey Answers</a:t>
            </a:r>
          </a:p>
          <a:p>
            <a:pPr marL="295275" indent="-295275">
              <a:lnSpc>
                <a:spcPct val="100000"/>
              </a:lnSpc>
              <a:buFont typeface="Arial" panose="020B0604020202020204" pitchFamily="34" charset="0"/>
              <a:buChar char="•"/>
            </a:pPr>
            <a:r>
              <a:rPr lang="en-US" dirty="0">
                <a:solidFill>
                  <a:schemeClr val="accent2">
                    <a:lumMod val="75000"/>
                  </a:schemeClr>
                </a:solidFill>
                <a:latin typeface="Oriya Sangam MN" pitchFamily="2" charset="0"/>
                <a:cs typeface="Oriya Sangam MN" pitchFamily="2" charset="0"/>
              </a:rPr>
              <a:t>‘5 P’s’ for creating a safer and more inclusive environment:</a:t>
            </a:r>
          </a:p>
          <a:p>
            <a:pPr marL="469011" lvl="1" indent="-295275">
              <a:lnSpc>
                <a:spcPct val="100000"/>
              </a:lnSpc>
              <a:buFont typeface="Courier New" panose="02070309020205020404" pitchFamily="49" charset="0"/>
              <a:buChar char="o"/>
            </a:pPr>
            <a:r>
              <a:rPr lang="en-US" dirty="0">
                <a:latin typeface="Oriya Sangam MN" pitchFamily="2" charset="0"/>
                <a:cs typeface="Oriya Sangam MN" pitchFamily="2" charset="0"/>
              </a:rPr>
              <a:t>Policy, Practice, Programs, Professional Development, &amp; Physical Environment</a:t>
            </a:r>
          </a:p>
          <a:p>
            <a:pPr marL="295275" indent="-295275">
              <a:lnSpc>
                <a:spcPct val="100000"/>
              </a:lnSpc>
              <a:buFont typeface="Arial" panose="020B0604020202020204" pitchFamily="34" charset="0"/>
              <a:buChar char="•"/>
            </a:pPr>
            <a:r>
              <a:rPr lang="en-US" dirty="0">
                <a:solidFill>
                  <a:schemeClr val="accent2">
                    <a:lumMod val="75000"/>
                  </a:schemeClr>
                </a:solidFill>
                <a:latin typeface="Oriya Sangam MN" pitchFamily="2" charset="0"/>
                <a:cs typeface="Oriya Sangam MN" pitchFamily="2" charset="0"/>
              </a:rPr>
              <a:t>Accurate descriptions of aspects of a ‘safer space’</a:t>
            </a:r>
          </a:p>
          <a:p>
            <a:pPr marL="469011" lvl="1" indent="-295275">
              <a:lnSpc>
                <a:spcPct val="100000"/>
              </a:lnSpc>
              <a:buFont typeface="Courier New" panose="02070309020205020404" pitchFamily="49" charset="0"/>
              <a:buChar char="o"/>
            </a:pPr>
            <a:r>
              <a:rPr lang="en-US" dirty="0">
                <a:latin typeface="Oriya Sangam MN" pitchFamily="2" charset="0"/>
                <a:cs typeface="Oriya Sangam MN" pitchFamily="2" charset="0"/>
              </a:rPr>
              <a:t>A supportive, non-threatening environment for youth</a:t>
            </a:r>
          </a:p>
          <a:p>
            <a:pPr marL="469011" lvl="1" indent="-295275">
              <a:lnSpc>
                <a:spcPct val="100000"/>
              </a:lnSpc>
              <a:buFont typeface="Courier New" panose="02070309020205020404" pitchFamily="49" charset="0"/>
              <a:buChar char="o"/>
            </a:pPr>
            <a:r>
              <a:rPr lang="en-US" dirty="0">
                <a:latin typeface="Oriya Sangam MN" pitchFamily="2" charset="0"/>
                <a:cs typeface="Oriya Sangam MN" pitchFamily="2" charset="0"/>
              </a:rPr>
              <a:t>A set of guidelines that include a clear statement of the importance of physical and mental safety</a:t>
            </a:r>
          </a:p>
          <a:p>
            <a:pPr marL="469011" lvl="1" indent="-295275">
              <a:lnSpc>
                <a:spcPct val="100000"/>
              </a:lnSpc>
              <a:buFont typeface="Courier New" panose="02070309020205020404" pitchFamily="49" charset="0"/>
              <a:buChar char="o"/>
            </a:pPr>
            <a:r>
              <a:rPr lang="en-US" dirty="0">
                <a:latin typeface="Oriya Sangam MN" pitchFamily="2" charset="0"/>
                <a:cs typeface="Oriya Sangam MN" pitchFamily="2" charset="0"/>
              </a:rPr>
              <a:t>A space that is critical of the power structures that affect our everyday lives</a:t>
            </a:r>
          </a:p>
          <a:p>
            <a:pPr marL="469011" lvl="1" indent="-295275">
              <a:lnSpc>
                <a:spcPct val="100000"/>
              </a:lnSpc>
              <a:buFont typeface="Courier New" panose="02070309020205020404" pitchFamily="49" charset="0"/>
              <a:buChar char="o"/>
            </a:pPr>
            <a:r>
              <a:rPr lang="en-US" dirty="0">
                <a:latin typeface="Oriya Sangam MN" pitchFamily="2" charset="0"/>
                <a:cs typeface="Oriya Sangam MN" pitchFamily="2" charset="0"/>
              </a:rPr>
              <a:t>Shared responsibility for everyone who enters the space to uphold the values of the space</a:t>
            </a:r>
          </a:p>
          <a:p>
            <a:pPr marL="173736" lvl="1" indent="0">
              <a:lnSpc>
                <a:spcPct val="100000"/>
              </a:lnSpc>
              <a:buNone/>
            </a:pPr>
            <a:endParaRPr lang="en-US" dirty="0">
              <a:latin typeface="Oriya Sangam MN" pitchFamily="2" charset="0"/>
              <a:cs typeface="Oriya Sangam MN" pitchFamily="2" charset="0"/>
            </a:endParaRPr>
          </a:p>
          <a:p>
            <a:pPr marL="68263" lvl="1" indent="0">
              <a:lnSpc>
                <a:spcPct val="100000"/>
              </a:lnSpc>
              <a:buNone/>
            </a:pPr>
            <a:r>
              <a:rPr lang="en-US" sz="2200" b="1" i="1" dirty="0">
                <a:solidFill>
                  <a:schemeClr val="accent3">
                    <a:lumMod val="75000"/>
                  </a:schemeClr>
                </a:solidFill>
                <a:latin typeface="Oriya Sangam MN" pitchFamily="2" charset="0"/>
                <a:cs typeface="Oriya Sangam MN" pitchFamily="2" charset="0"/>
              </a:rPr>
              <a:t>Strength in Numbers Consulting Group: </a:t>
            </a:r>
            <a:r>
              <a:rPr lang="en-US" sz="2000" dirty="0">
                <a:solidFill>
                  <a:schemeClr val="accent3">
                    <a:lumMod val="75000"/>
                  </a:schemeClr>
                </a:solidFill>
                <a:latin typeface="Oriya Sangam MN" pitchFamily="2" charset="0"/>
                <a:cs typeface="Oriya Sangam MN" pitchFamily="2" charset="0"/>
                <a:hlinkClick r:id="rId2"/>
              </a:rPr>
              <a:t>www.strengthinnumbersconsulting.com</a:t>
            </a:r>
            <a:r>
              <a:rPr lang="en-US" sz="2000" dirty="0">
                <a:solidFill>
                  <a:schemeClr val="accent3">
                    <a:lumMod val="75000"/>
                  </a:schemeClr>
                </a:solidFill>
                <a:latin typeface="Oriya Sangam MN" pitchFamily="2" charset="0"/>
                <a:cs typeface="Oriya Sangam MN" pitchFamily="2" charset="0"/>
              </a:rPr>
              <a:t> </a:t>
            </a:r>
          </a:p>
          <a:p>
            <a:pPr marL="173736" lvl="1" indent="0">
              <a:lnSpc>
                <a:spcPct val="100000"/>
              </a:lnSpc>
              <a:buNone/>
            </a:pPr>
            <a:endParaRPr lang="en-US" dirty="0">
              <a:latin typeface="Oriya Sangam MN" pitchFamily="2" charset="0"/>
              <a:cs typeface="Oriya Sangam MN" pitchFamily="2" charset="0"/>
            </a:endParaRPr>
          </a:p>
        </p:txBody>
      </p:sp>
    </p:spTree>
    <p:extLst>
      <p:ext uri="{BB962C8B-B14F-4D97-AF65-F5344CB8AC3E}">
        <p14:creationId xmlns:p14="http://schemas.microsoft.com/office/powerpoint/2010/main" val="66302376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{E85C282F-3746-D044-AF57-E7344C8A5500}tf10001061</Template>
  <TotalTime>1946</TotalTime>
  <Words>828</Words>
  <Application>Microsoft Macintosh PowerPoint</Application>
  <PresentationFormat>Widescreen</PresentationFormat>
  <Paragraphs>108</Paragraphs>
  <Slides>7</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Calibri</vt:lpstr>
      <vt:lpstr>Cambria</vt:lpstr>
      <vt:lpstr>Courier New</vt:lpstr>
      <vt:lpstr>Oriya Sangam MN</vt:lpstr>
      <vt:lpstr>Tw Cen MT</vt:lpstr>
      <vt:lpstr>Tw Cen MT Condensed</vt:lpstr>
      <vt:lpstr>Wingdings</vt:lpstr>
      <vt:lpstr>Wingdings 3</vt:lpstr>
      <vt:lpstr>Integral</vt:lpstr>
      <vt:lpstr>Assessing the Effectiveness of Inclusive Environment Trainings for Professionals Interacting with LGBTQ+ Youth </vt:lpstr>
      <vt:lpstr>Introduction &amp; Methods</vt:lpstr>
      <vt:lpstr>PowerPoint Presentation</vt:lpstr>
      <vt:lpstr>PowerPoint Presentation</vt:lpstr>
      <vt:lpstr>PowerPoint Presentation</vt:lpstr>
      <vt:lpstr>PowerPoint Presentation</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Assessing the Effectiveness of Inclusive Environment Trainings for Professionals Interacting with LGBTQ+ Youth </dc:title>
  <dc:creator>Emma Sexton</dc:creator>
  <cp:lastModifiedBy>Emma Sexton</cp:lastModifiedBy>
  <cp:revision>13</cp:revision>
  <dcterms:created xsi:type="dcterms:W3CDTF">2022-10-05T17:40:24Z</dcterms:created>
  <dcterms:modified xsi:type="dcterms:W3CDTF">2022-10-14T00:52:13Z</dcterms:modified>
</cp:coreProperties>
</file>