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36888f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36888f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36888fb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36888fb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2a79fc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2a79fc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2a79fc1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2a79fc1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2a79fc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2a79fc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2a79fc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2a79fc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2a79fc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2a79fc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2a79fc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52a79fc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2a79fc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52a79fc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2a79fc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2a79fc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52a79fc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52a79fc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2a79fc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2a79fc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2a79fc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2a79fc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2a79fc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2a79fc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2a79fc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2a79fc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2a79fc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2a79fc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2a79fc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2a79fc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050"/>
            <a:ext cx="8520600" cy="8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276678"/>
                </a:solidFill>
              </a:rPr>
              <a:t>Soutenance de Projet Tutoré</a:t>
            </a:r>
            <a:endParaRPr b="1" sz="4800">
              <a:solidFill>
                <a:srgbClr val="27667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3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1687A7"/>
                </a:solidFill>
              </a:rPr>
              <a:t>Gestion des partenariats de l’école ISIS</a:t>
            </a:r>
            <a:endParaRPr b="1" sz="3000">
              <a:solidFill>
                <a:srgbClr val="1687A7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30450" y="2249550"/>
            <a:ext cx="488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Client</a:t>
            </a:r>
            <a:r>
              <a:rPr lang="fr" sz="1600"/>
              <a:t> : ISIS - Manon Fleuranceau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Tuteur</a:t>
            </a:r>
            <a:r>
              <a:rPr lang="fr" sz="1600"/>
              <a:t> : Rémi Bastide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Cheffe de Projet</a:t>
            </a:r>
            <a:r>
              <a:rPr lang="fr" sz="1600"/>
              <a:t> : Elsa Mattone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Développeuse principale</a:t>
            </a:r>
            <a:r>
              <a:rPr lang="fr" sz="1600"/>
              <a:t> : Maëlle Rampnoux</a:t>
            </a:r>
            <a:endParaRPr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" y="4268900"/>
            <a:ext cx="934561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33500" y="748225"/>
            <a:ext cx="3226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A - Backend avec Spring</a:t>
            </a:r>
            <a:endParaRPr u="sng">
              <a:solidFill>
                <a:schemeClr val="accent5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7253" l="8274" r="24831" t="11246"/>
          <a:stretch/>
        </p:blipFill>
        <p:spPr>
          <a:xfrm>
            <a:off x="1647925" y="1500850"/>
            <a:ext cx="5236402" cy="3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156175" y="1089250"/>
            <a:ext cx="2207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757474"/>
                </a:solidFill>
              </a:rPr>
              <a:t>ContactController</a:t>
            </a:r>
            <a:endParaRPr sz="1400">
              <a:solidFill>
                <a:srgbClr val="7574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33500" y="748225"/>
            <a:ext cx="33321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A - Backend avec Spring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156175" y="1089250"/>
            <a:ext cx="4008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757474"/>
                </a:solidFill>
              </a:rPr>
              <a:t>Controller : Partenaire et Contact par </a:t>
            </a:r>
            <a:r>
              <a:rPr lang="fr" sz="1400">
                <a:solidFill>
                  <a:srgbClr val="757474"/>
                </a:solidFill>
              </a:rPr>
              <a:t>Étiquettes</a:t>
            </a:r>
            <a:endParaRPr sz="1400">
              <a:solidFill>
                <a:srgbClr val="757474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18635" l="18268" r="14368" t="9411"/>
          <a:stretch/>
        </p:blipFill>
        <p:spPr>
          <a:xfrm>
            <a:off x="1567925" y="1569475"/>
            <a:ext cx="5629925" cy="3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33500" y="748225"/>
            <a:ext cx="3566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B</a:t>
            </a:r>
            <a:r>
              <a:rPr lang="fr" u="sng">
                <a:solidFill>
                  <a:schemeClr val="accent5"/>
                </a:solidFill>
              </a:rPr>
              <a:t> - Frontend en deux versions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230250" y="1159825"/>
            <a:ext cx="20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57474"/>
                </a:solidFill>
              </a:rPr>
              <a:t>1°) HTML / Mustache</a:t>
            </a:r>
            <a:endParaRPr>
              <a:solidFill>
                <a:srgbClr val="757474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1450"/>
            <a:ext cx="5053552" cy="15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0775"/>
            <a:ext cx="5053551" cy="1839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741025" y="1570000"/>
            <a:ext cx="28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Mustache relié directement aux controllers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Une seule feuille CSS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5741025" y="3223075"/>
            <a:ext cx="281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Différentes pages HTML non liées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Deux solutions envisagées et préparées dans l’idée de prendre la meilleure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33500" y="748225"/>
            <a:ext cx="3941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B</a:t>
            </a:r>
            <a:r>
              <a:rPr lang="fr" u="sng">
                <a:solidFill>
                  <a:schemeClr val="accent5"/>
                </a:solidFill>
              </a:rPr>
              <a:t> - Frontend en deux versions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48225" y="1089525"/>
            <a:ext cx="23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57474"/>
                </a:solidFill>
              </a:rPr>
              <a:t>2°) Balises style du HTML</a:t>
            </a:r>
            <a:endParaRPr>
              <a:solidFill>
                <a:srgbClr val="757474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450" y="363250"/>
            <a:ext cx="3765850" cy="44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31046" l="23711" r="24447" t="25145"/>
          <a:stretch/>
        </p:blipFill>
        <p:spPr>
          <a:xfrm>
            <a:off x="172262" y="1510450"/>
            <a:ext cx="4806576" cy="2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172250" y="3948950"/>
            <a:ext cx="48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Design très basique et peu attrayant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Balises dans chaque page HTML → redondance du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33500" y="748225"/>
            <a:ext cx="37773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B</a:t>
            </a:r>
            <a:r>
              <a:rPr lang="fr" u="sng">
                <a:solidFill>
                  <a:schemeClr val="accent5"/>
                </a:solidFill>
              </a:rPr>
              <a:t> - Frontend en deux versions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148225" y="1089525"/>
            <a:ext cx="20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57474"/>
                </a:solidFill>
              </a:rPr>
              <a:t>3</a:t>
            </a:r>
            <a:r>
              <a:rPr lang="fr">
                <a:solidFill>
                  <a:srgbClr val="757474"/>
                </a:solidFill>
              </a:rPr>
              <a:t>°) Feuille de style CSS</a:t>
            </a:r>
            <a:endParaRPr>
              <a:solidFill>
                <a:srgbClr val="757474"/>
              </a:solidFill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25" y="854563"/>
            <a:ext cx="4234388" cy="40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334025" y="4440525"/>
            <a:ext cx="37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Feuille de style CSS liée aux Mustaches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7836" l="0" r="20063" t="13565"/>
          <a:stretch/>
        </p:blipFill>
        <p:spPr>
          <a:xfrm>
            <a:off x="122875" y="1642287"/>
            <a:ext cx="4547299" cy="251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1010250" y="937300"/>
            <a:ext cx="7123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Temporels = délais trop courts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Pas eu le temps d’aborder certains points du développement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Empressement non productif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Charge de travail = trop grande pour seulement deux personnes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Devoir gérer différentes tâches en même temps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Heures supplémentaires de travail (parfois jusqu’à très tard)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Retards = Mauvaises estimations de la durée des tâches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Difficultées techniques constatées sur certaines tâches → retard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Diagramme de Gantt prévu trop serré avec toutes les tâches</a:t>
            </a:r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19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IV - Problèmes rencontrés</a:t>
            </a:r>
            <a:endParaRPr b="1" sz="2720" u="sng">
              <a:solidFill>
                <a:srgbClr val="1687A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17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Conclusion : Synthèse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667825" y="1042750"/>
            <a:ext cx="803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projet nous a permis de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Mettre en application toutes nos connaissances acquises au cours de l’année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Découvrir la gestion de projet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Améliorer notre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Repousser nos limites grâce à la charge de travail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projet nous a appris à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Travailler sous des contraintes de temps strictes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Synthétiser les informations et en tirer le plus important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Coder de manière complète mais accessible en même temps, pour que les repreneurs de ce sujet comprennent aisément ce qui a déjà été fait.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15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Conclusion : Pour aller plus loin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11700" y="1181525"/>
            <a:ext cx="74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Implémenter un système d’authentification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546" r="0" t="44330"/>
          <a:stretch/>
        </p:blipFill>
        <p:spPr>
          <a:xfrm rot="5400000">
            <a:off x="1079575" y="654549"/>
            <a:ext cx="3066450" cy="492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2823650" y="3233725"/>
            <a:ext cx="2249700" cy="12888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5073350" y="1181525"/>
            <a:ext cx="45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S’assurer de la sécurité de l’application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750" y="1581725"/>
            <a:ext cx="3765850" cy="212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937025" y="3760975"/>
            <a:ext cx="23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(Spring Security)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6678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69700" y="1206750"/>
            <a:ext cx="8604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chemeClr val="lt2"/>
                </a:solidFill>
              </a:rPr>
              <a:t>Merci pour votre attention</a:t>
            </a:r>
            <a:endParaRPr b="1" sz="8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7375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Introduction : Présentation du client</a:t>
            </a:r>
            <a:endParaRPr b="1" sz="2720" u="sng">
              <a:solidFill>
                <a:srgbClr val="1687A7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00" y="1093200"/>
            <a:ext cx="4354000" cy="369262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5975" y="1093200"/>
            <a:ext cx="322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Première école de E-Santé en France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Ecole partenaire du groupe INSA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Possède de nombreux partenaires</a:t>
            </a:r>
            <a:endParaRPr sz="1500"/>
          </a:p>
        </p:txBody>
      </p:sp>
      <p:sp>
        <p:nvSpPr>
          <p:cNvPr id="65" name="Google Shape;65;p14"/>
          <p:cNvSpPr txBox="1"/>
          <p:nvPr/>
        </p:nvSpPr>
        <p:spPr>
          <a:xfrm>
            <a:off x="5375975" y="3908625"/>
            <a:ext cx="3540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Mme Fleuranceau, chargée de communication était notre interlocutrice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Introduction : Présentation du projet</a:t>
            </a:r>
            <a:endParaRPr b="1" sz="2720" u="sng">
              <a:solidFill>
                <a:srgbClr val="1687A7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0" y="965213"/>
            <a:ext cx="3831149" cy="27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079850" y="2357850"/>
            <a:ext cx="9843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588" y="3948975"/>
            <a:ext cx="1140450" cy="11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75213" y="3985163"/>
            <a:ext cx="31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Application intuitive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Fonction de recherche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Sécurisé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Système d’authentification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12997" l="0" r="24052" t="13774"/>
          <a:stretch/>
        </p:blipFill>
        <p:spPr>
          <a:xfrm>
            <a:off x="5172150" y="1284075"/>
            <a:ext cx="3831149" cy="207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8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Plan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66175" y="970950"/>
            <a:ext cx="6104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 sz="1600"/>
              <a:t>Gestion de projet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Expression du besoin et analyse de faisabilité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Conception du projet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lang="fr" sz="1600">
                <a:solidFill>
                  <a:schemeClr val="dk1"/>
                </a:solidFill>
              </a:rPr>
              <a:t>Architecture de l’application</a:t>
            </a:r>
            <a:endParaRPr sz="16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Maquette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Base de Données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lang="fr" sz="1600">
                <a:solidFill>
                  <a:schemeClr val="dk1"/>
                </a:solidFill>
              </a:rPr>
              <a:t>Développement</a:t>
            </a:r>
            <a:endParaRPr sz="16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Backend avec Spring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fr" sz="1500">
                <a:solidFill>
                  <a:schemeClr val="dk1"/>
                </a:solidFill>
              </a:rPr>
              <a:t>Frontend en deux versions</a:t>
            </a:r>
            <a:endParaRPr sz="15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HTML / Mustache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Balises style du HTML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Feuille de style CSS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UcPeriod"/>
            </a:pPr>
            <a:r>
              <a:rPr lang="fr" sz="1600">
                <a:solidFill>
                  <a:schemeClr val="dk1"/>
                </a:solidFill>
              </a:rPr>
              <a:t>Problèmes rencontrés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 - Gestion de projet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9500" y="748250"/>
            <a:ext cx="59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accent5"/>
                </a:solidFill>
              </a:rPr>
              <a:t>A - Expression du besoin et analyse de faisabilité</a:t>
            </a:r>
            <a:endParaRPr sz="1800" u="sng">
              <a:solidFill>
                <a:schemeClr val="accent5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50" y="1197538"/>
            <a:ext cx="5734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75" y="1148450"/>
            <a:ext cx="2852852" cy="18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7675" y="3254950"/>
            <a:ext cx="30345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>
                <a:solidFill>
                  <a:schemeClr val="dk1"/>
                </a:solidFill>
              </a:rPr>
              <a:t>Définition du périmètre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>
                <a:solidFill>
                  <a:schemeClr val="dk1"/>
                </a:solidFill>
              </a:rPr>
              <a:t>Précision des attendus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>
                <a:solidFill>
                  <a:schemeClr val="dk1"/>
                </a:solidFill>
              </a:rPr>
              <a:t>Délais et contraintes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>
                <a:solidFill>
                  <a:schemeClr val="dk1"/>
                </a:solidFill>
              </a:rPr>
              <a:t>Moyens possédés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>
                <a:solidFill>
                  <a:schemeClr val="dk1"/>
                </a:solidFill>
              </a:rPr>
              <a:t>Connaître nos limites</a:t>
            </a:r>
            <a:endParaRPr sz="1700"/>
          </a:p>
        </p:txBody>
      </p:sp>
      <p:sp>
        <p:nvSpPr>
          <p:cNvPr id="91" name="Google Shape;91;p17"/>
          <p:cNvSpPr txBox="1"/>
          <p:nvPr/>
        </p:nvSpPr>
        <p:spPr>
          <a:xfrm>
            <a:off x="3268950" y="3411150"/>
            <a:ext cx="39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Evaluer les risques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Déterminer la faisabilité du projet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677800" y="1864800"/>
            <a:ext cx="311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WBS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Diagramme</a:t>
            </a:r>
            <a:r>
              <a:rPr lang="fr"/>
              <a:t> de Gantt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Dans les temps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 avance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 retard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Non fait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RACI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4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 - Gestion de projet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79525" y="818525"/>
            <a:ext cx="41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accent5"/>
                </a:solidFill>
              </a:rPr>
              <a:t>B</a:t>
            </a:r>
            <a:r>
              <a:rPr lang="fr" sz="1800" u="sng">
                <a:solidFill>
                  <a:schemeClr val="accent5"/>
                </a:solidFill>
              </a:rPr>
              <a:t> - Conception du projet</a:t>
            </a:r>
            <a:endParaRPr sz="1800" u="sng">
              <a:solidFill>
                <a:schemeClr val="accent5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900"/>
            <a:ext cx="5366100" cy="3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2038256" y="2409354"/>
            <a:ext cx="214200" cy="192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222782" y="2699023"/>
            <a:ext cx="214200" cy="192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421704" y="4138340"/>
            <a:ext cx="715500" cy="377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093223" y="4515627"/>
            <a:ext cx="545700" cy="13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643522" y="3462715"/>
            <a:ext cx="796800" cy="192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403603" y="3752402"/>
            <a:ext cx="892500" cy="1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280625" y="3051925"/>
            <a:ext cx="1323300" cy="192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280625" y="3257325"/>
            <a:ext cx="1159200" cy="192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80625" y="3462725"/>
            <a:ext cx="1053900" cy="1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30280" y="-1369454"/>
            <a:ext cx="3083442" cy="88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712225" y="3178100"/>
            <a:ext cx="1675500" cy="12546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3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 - Architecture de l’application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33500" y="80682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A - Maquette</a:t>
            </a:r>
            <a:endParaRPr u="sng">
              <a:solidFill>
                <a:schemeClr val="accent5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66650" y="2536900"/>
            <a:ext cx="1198800" cy="1812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856575" y="3178100"/>
            <a:ext cx="2203200" cy="1254600"/>
          </a:xfrm>
          <a:prstGeom prst="rect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766650" y="2285075"/>
            <a:ext cx="1198800" cy="181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664100" y="4012575"/>
            <a:ext cx="670800" cy="1812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837650" y="3398350"/>
            <a:ext cx="922800" cy="1143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856575" y="1657825"/>
            <a:ext cx="2203200" cy="1463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538325" y="3120925"/>
            <a:ext cx="1605600" cy="12546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860675" y="4111075"/>
            <a:ext cx="670800" cy="1812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3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 - Architecture de l’application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33500" y="806825"/>
            <a:ext cx="3507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B</a:t>
            </a:r>
            <a:r>
              <a:rPr lang="fr" u="sng">
                <a:solidFill>
                  <a:schemeClr val="accent5"/>
                </a:solidFill>
              </a:rPr>
              <a:t> - Base de Données</a:t>
            </a:r>
            <a:endParaRPr u="sng">
              <a:solidFill>
                <a:schemeClr val="accent5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825"/>
            <a:ext cx="57340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162825" y="1814375"/>
            <a:ext cx="250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Définition des besoins de la 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MCD (sur Magic Draw)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MLR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Essentiel pour pouvoir coder la BD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 u="sng">
                <a:solidFill>
                  <a:srgbClr val="1687A7"/>
                </a:solidFill>
              </a:rPr>
              <a:t>III - Développement</a:t>
            </a:r>
            <a:endParaRPr b="1" sz="2720" u="sng">
              <a:solidFill>
                <a:srgbClr val="1687A7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68650" y="695100"/>
            <a:ext cx="3624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5"/>
                </a:solidFill>
              </a:rPr>
              <a:t>A</a:t>
            </a:r>
            <a:r>
              <a:rPr lang="fr" u="sng">
                <a:solidFill>
                  <a:schemeClr val="accent5"/>
                </a:solidFill>
              </a:rPr>
              <a:t> - Backend avec Spring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	</a:t>
            </a:r>
            <a:endParaRPr sz="14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122400" y="1159825"/>
            <a:ext cx="2207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757474"/>
                </a:solidFill>
              </a:rPr>
              <a:t>Classe-entité : Contact</a:t>
            </a:r>
            <a:endParaRPr sz="1400">
              <a:solidFill>
                <a:srgbClr val="7574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	</a:t>
            </a:r>
            <a:endParaRPr sz="1400"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0658" l="19788" r="48951" t="12471"/>
          <a:stretch/>
        </p:blipFill>
        <p:spPr>
          <a:xfrm>
            <a:off x="245926" y="1624550"/>
            <a:ext cx="2761776" cy="28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10623" l="20053" r="9657" t="10394"/>
          <a:stretch/>
        </p:blipFill>
        <p:spPr>
          <a:xfrm>
            <a:off x="3083725" y="1092475"/>
            <a:ext cx="5946226" cy="375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