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DsO8MNTapJwit5R0H4AM165Om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F39C45-4125-4FDD-8FB5-EBCD45751B1E}">
  <a:tblStyle styleId="{29F39C45-4125-4FDD-8FB5-EBCD45751B1E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9"/>
          </a:solidFill>
        </a:fill>
      </a:tcStyle>
    </a:wholeTbl>
    <a:band1H>
      <a:tcTxStyle/>
      <a:tcStyle>
        <a:fill>
          <a:solidFill>
            <a:srgbClr val="CBCCD1"/>
          </a:solidFill>
        </a:fill>
      </a:tcStyle>
    </a:band1H>
    <a:band2H>
      <a:tcTxStyle/>
    </a:band2H>
    <a:band1V>
      <a:tcTxStyle/>
      <a:tcStyle>
        <a:fill>
          <a:solidFill>
            <a:srgbClr val="CBCCD1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illSans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cb8f9039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7cb8f9039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cb8f90391_1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cb8f90391_1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7cb8f90391_1_1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cb8f90391_1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cb8f90391_1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7cb8f90391_1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cb8f9039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cb8f9039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7cb8f90391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cb8f90391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cb8f90391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7cb8f90391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cb8f90391_1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cb8f90391_1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7cb8f90391_1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cb8f90391_1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cb8f90391_1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7cb8f90391_1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cb8f90391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7cb8f90391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cb8f90391_1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cb8f90391_1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7cb8f90391_1_1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cb8f90391_1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cb8f90391_1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7cb8f90391_1_1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0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4" name="Google Shape;44;p13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3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4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9" name="Google Shape;59;p15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" name="Google Shape;15;p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gital Connections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fr-FR" sz="6000">
                <a:solidFill>
                  <a:schemeClr val="lt1"/>
                </a:solidFill>
              </a:rPr>
              <a:t>SEMAINE COMMANDO</a:t>
            </a:r>
            <a:endParaRPr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581194" y="5467246"/>
            <a:ext cx="10993546" cy="484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fr-FR">
                <a:solidFill>
                  <a:srgbClr val="7CEBFF"/>
                </a:solidFill>
              </a:rPr>
              <a:t>ELSA_BELLITY ; L.OUIS_FRITEYRE ; M.ATHIS_MASSOULLE ;  VALENTIN_VULPE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cb8f90391_1_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Perspectives futures</a:t>
            </a:r>
            <a:endParaRPr/>
          </a:p>
        </p:txBody>
      </p:sp>
      <p:sp>
        <p:nvSpPr>
          <p:cNvPr id="181" name="Google Shape;181;g27cb8f90391_1_0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fr-FR"/>
              <a:t>Détection</a:t>
            </a:r>
            <a:r>
              <a:rPr lang="fr-FR"/>
              <a:t> des anomalies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fr-FR"/>
              <a:t>Identification </a:t>
            </a:r>
            <a:r>
              <a:rPr lang="fr-FR"/>
              <a:t>d'éventuelles</a:t>
            </a:r>
            <a:r>
              <a:rPr lang="fr-FR"/>
              <a:t> manipulations de marché</a:t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fr-FR"/>
              <a:t>Surveillance des marchés pour détection des manipulateurs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cb8f90391_1_176"/>
          <p:cNvSpPr txBox="1"/>
          <p:nvPr>
            <p:ph type="ctrTitle"/>
          </p:nvPr>
        </p:nvSpPr>
        <p:spPr>
          <a:xfrm>
            <a:off x="599250" y="1735453"/>
            <a:ext cx="10993500" cy="712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Merci de votre attention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cb8f90391_1_99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Random Forest - Google (daily)</a:t>
            </a:r>
            <a:endParaRPr/>
          </a:p>
        </p:txBody>
      </p:sp>
      <p:pic>
        <p:nvPicPr>
          <p:cNvPr id="194" name="Google Shape;194;g27cb8f90391_1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775" y="2282200"/>
            <a:ext cx="5950949" cy="32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7cb8f90391_1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13" y="1948474"/>
            <a:ext cx="5380026" cy="34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7cb8f90391_1_99"/>
          <p:cNvSpPr txBox="1"/>
          <p:nvPr/>
        </p:nvSpPr>
        <p:spPr>
          <a:xfrm>
            <a:off x="912775" y="5460350"/>
            <a:ext cx="3429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RMSE: 2.627245720994292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R-squared: 0.9558875291700409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MAE: 1.9785865177777742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Calibri"/>
                <a:ea typeface="Calibri"/>
                <a:cs typeface="Calibri"/>
                <a:sym typeface="Calibri"/>
              </a:rPr>
              <a:t>{'max_depth': None, 'min_samples_leaf': 1, 'min_samples_split': 2, 'n_estimators': 120, 'random_state': 0}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cb8f90391_0_7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MLP/ ISOLATION FOREST &amp; RÉSULTATS</a:t>
            </a:r>
            <a:endParaRPr/>
          </a:p>
        </p:txBody>
      </p:sp>
      <p:pic>
        <p:nvPicPr>
          <p:cNvPr id="203" name="Google Shape;203;g27cb8f9039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325" y="1928372"/>
            <a:ext cx="8117225" cy="45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cb8f90391_0_15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MLP/ ISOLATION FOREST &amp; RÉSULTATS</a:t>
            </a:r>
            <a:endParaRPr/>
          </a:p>
        </p:txBody>
      </p:sp>
      <p:pic>
        <p:nvPicPr>
          <p:cNvPr id="210" name="Google Shape;210;g27cb8f90391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325" y="1995400"/>
            <a:ext cx="8072726" cy="46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cb8f90391_1_112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MLP/ ISOLATION FOREST &amp; RÉSULTATS</a:t>
            </a:r>
            <a:endParaRPr/>
          </a:p>
        </p:txBody>
      </p:sp>
      <p:pic>
        <p:nvPicPr>
          <p:cNvPr id="217" name="Google Shape;217;g27cb8f90391_1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275" y="1942125"/>
            <a:ext cx="8095499" cy="48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cb8f90391_1_118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MLP/ ISOLATION FOREST &amp; RÉSULTATS</a:t>
            </a:r>
            <a:endParaRPr/>
          </a:p>
        </p:txBody>
      </p:sp>
      <p:pic>
        <p:nvPicPr>
          <p:cNvPr id="224" name="Google Shape;224;g27cb8f90391_1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188" y="1956425"/>
            <a:ext cx="8415525" cy="48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DÉMARCHE ET IDENTIFICATION DU SUJET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fr-FR"/>
              <a:t>But du projet  = Prédire le cours des actions avec le sentiment des foules sur Twitter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fr-FR"/>
              <a:t>Hypothèse de départ = Oui</a:t>
            </a:r>
            <a:endParaRPr/>
          </a:p>
        </p:txBody>
      </p:sp>
      <p:pic>
        <p:nvPicPr>
          <p:cNvPr descr="stock exchange graph - sentiment on stock market photos et images de collection" id="116" name="Google Shape;116;p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1" l="374" r="1" t="0"/>
          <a:stretch/>
        </p:blipFill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CHOIX DE DONNÉES</a:t>
            </a:r>
            <a:endParaRPr/>
          </a:p>
        </p:txBody>
      </p:sp>
      <p:pic>
        <p:nvPicPr>
          <p:cNvPr descr="abstrait réseau de communication numériques - gafam photos et images de collection" id="122" name="Google Shape;122;p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228003"/>
            <a:ext cx="5422390" cy="406679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581193" y="2228004"/>
            <a:ext cx="5422390" cy="33890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fr-FR"/>
              <a:t>Extraction des tweets via l’API 🡪 Annulée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fr-FR"/>
              <a:t>Extraction données Reddit 🡪 Annulée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fr-FR"/>
              <a:t>Choix d’une base de </a:t>
            </a:r>
            <a:r>
              <a:rPr b="1" lang="fr-FR"/>
              <a:t>3,7 millions de tweets </a:t>
            </a:r>
            <a:r>
              <a:rPr lang="fr-FR"/>
              <a:t>via la plateforme Kaggle.com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fr-FR"/>
              <a:t>Cours de clôture extraits de Yahoo Finance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fr-FR"/>
              <a:t>Janvier 2015 – Décembre 2019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fr-FR"/>
              <a:t>Candidats idéaux 🡺 Intérêt Médiatique</a:t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3849" y="5815213"/>
            <a:ext cx="810181" cy="733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transparent microsoft png 19017460 PNG" id="125" name="Google Shape;12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5556" y="5728250"/>
            <a:ext cx="982836" cy="9219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Art vectoriel, icônes et graphiques à télécharger gratuitement" id="126" name="Google Shape;12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5988" y="5728250"/>
            <a:ext cx="879425" cy="824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18676" y="5795145"/>
            <a:ext cx="779517" cy="731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e logo et symbole, sens, histoire, PNG, marque" id="128" name="Google Shape;128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81919" y="5762736"/>
            <a:ext cx="1055748" cy="73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cb8f90391_2_1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TRAITEMENT DES DONNÉES ET ANALYSE DES SENTIMENTS</a:t>
            </a:r>
            <a:endParaRPr/>
          </a:p>
        </p:txBody>
      </p:sp>
      <p:sp>
        <p:nvSpPr>
          <p:cNvPr id="134" name="Google Shape;134;g27cb8f90391_2_1"/>
          <p:cNvSpPr txBox="1"/>
          <p:nvPr>
            <p:ph idx="1" type="body"/>
          </p:nvPr>
        </p:nvSpPr>
        <p:spPr>
          <a:xfrm>
            <a:off x="581193" y="2228004"/>
            <a:ext cx="54225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fr-FR"/>
              <a:t>NLTK (package python)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🡪"/>
            </a:pPr>
            <a:r>
              <a:rPr lang="fr-FR"/>
              <a:t>Entraîné pour les textes courts, particulièrement sur des tweets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🡪"/>
            </a:pPr>
            <a:r>
              <a:rPr lang="fr-FR"/>
              <a:t>Pré-traitement et nettoyage des données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🡪"/>
            </a:pPr>
            <a:r>
              <a:rPr lang="fr-FR"/>
              <a:t>Détermination d’un score de sentiment compris entre -1  et 1 </a:t>
            </a:r>
            <a:endParaRPr/>
          </a:p>
        </p:txBody>
      </p:sp>
      <p:pic>
        <p:nvPicPr>
          <p:cNvPr id="135" name="Google Shape;135;g27cb8f90391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2783736"/>
            <a:ext cx="5422501" cy="295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cb8f90391_1_148"/>
          <p:cNvSpPr txBox="1"/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Prédiction</a:t>
            </a:r>
            <a:r>
              <a:rPr lang="fr-FR"/>
              <a:t> cours de </a:t>
            </a:r>
            <a:r>
              <a:rPr lang="fr-FR"/>
              <a:t>clôture</a:t>
            </a:r>
            <a:endParaRPr/>
          </a:p>
        </p:txBody>
      </p:sp>
      <p:sp>
        <p:nvSpPr>
          <p:cNvPr id="142" name="Google Shape;142;g27cb8f90391_1_148"/>
          <p:cNvSpPr txBox="1"/>
          <p:nvPr/>
        </p:nvSpPr>
        <p:spPr>
          <a:xfrm>
            <a:off x="1191750" y="4022588"/>
            <a:ext cx="8458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Random Forest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MLP Regressor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→ Echec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3" name="Google Shape;143;g27cb8f90391_1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400" y="3273025"/>
            <a:ext cx="5542101" cy="2919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g27cb8f90391_1_148"/>
          <p:cNvCxnSpPr/>
          <p:nvPr/>
        </p:nvCxnSpPr>
        <p:spPr>
          <a:xfrm>
            <a:off x="5410600" y="3490100"/>
            <a:ext cx="5029200" cy="27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g27cb8f90391_1_148"/>
          <p:cNvSpPr txBox="1"/>
          <p:nvPr/>
        </p:nvSpPr>
        <p:spPr>
          <a:xfrm>
            <a:off x="2238750" y="2339338"/>
            <a:ext cx="771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-"/>
            </a:pPr>
            <a:r>
              <a:rPr lang="fr-FR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X = indicateurs macroéconomiques  + sentiment twitter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ill Sans"/>
              <a:buChar char="-"/>
            </a:pPr>
            <a:r>
              <a:rPr lang="fr-FR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y = cours de bourse 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DÉMARCHE ET IDENTIFICATION DU SUJET</a:t>
            </a:r>
            <a:endParaRPr/>
          </a:p>
        </p:txBody>
      </p:sp>
      <p:sp>
        <p:nvSpPr>
          <p:cNvPr id="151" name="Google Shape;151;p5"/>
          <p:cNvSpPr txBox="1"/>
          <p:nvPr>
            <p:ph idx="1" type="body"/>
          </p:nvPr>
        </p:nvSpPr>
        <p:spPr>
          <a:xfrm>
            <a:off x="581193" y="2228003"/>
            <a:ext cx="54225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fr-FR"/>
              <a:t>But du projet  = Prédire le cours des actions avec le sentiment des foules sur Twitter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fr-FR"/>
              <a:t>Premiers résultats et réorientation sur sujet 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fr-FR"/>
              <a:t>Nouveau but = Identifier si le sentiment </a:t>
            </a:r>
            <a:r>
              <a:rPr lang="fr-FR"/>
              <a:t>des tweets</a:t>
            </a:r>
            <a:r>
              <a:rPr lang="fr-FR"/>
              <a:t> peut permettre de </a:t>
            </a:r>
            <a:r>
              <a:rPr lang="fr-FR"/>
              <a:t>prévoir</a:t>
            </a:r>
            <a:r>
              <a:rPr lang="fr-FR"/>
              <a:t> des anomalies de cours de bourse (le lendemain)</a:t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fr-FR"/>
              <a:t>Hypothèse de départ = Oui</a:t>
            </a:r>
            <a:endParaRPr/>
          </a:p>
        </p:txBody>
      </p:sp>
      <p:pic>
        <p:nvPicPr>
          <p:cNvPr id="152" name="Google Shape;15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830" y="2793158"/>
            <a:ext cx="4190425" cy="33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cb8f90391_1_138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Isolation Forest</a:t>
            </a:r>
            <a:endParaRPr/>
          </a:p>
        </p:txBody>
      </p:sp>
      <p:sp>
        <p:nvSpPr>
          <p:cNvPr id="159" name="Google Shape;159;g27cb8f90391_1_138"/>
          <p:cNvSpPr txBox="1"/>
          <p:nvPr/>
        </p:nvSpPr>
        <p:spPr>
          <a:xfrm>
            <a:off x="460250" y="2444500"/>
            <a:ext cx="75615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06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306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6000" lvl="0" marL="3060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fr-FR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Construction d’arbres de décision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6000" lvl="0" marL="30600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fr-FR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Division de l’ensemble de données en sous-ensembles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306000" rtl="0" algn="just"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3756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-"/>
            </a:pPr>
            <a:r>
              <a:rPr lang="fr-FR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Isolation des anomalies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3756" lvl="0" marL="45720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-"/>
            </a:pPr>
            <a:r>
              <a:rPr lang="fr-FR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Profondeur de l’arbre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6000" lvl="0" marL="306000" rtl="0" algn="just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fr-FR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Score d’anomalie de -1 à 1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6000" lvl="0" marL="306000" rtl="0" algn="just">
              <a:spcBef>
                <a:spcPts val="9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</a:pPr>
            <a:r>
              <a:rPr lang="fr-FR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Facteur de contamination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0" name="Google Shape;160;g27cb8f90391_1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145" y="2527825"/>
            <a:ext cx="5318629" cy="35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MLP/ ISOLATION FOREST &amp; RÉSULTATS</a:t>
            </a:r>
            <a:endParaRPr/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2470" y="1853850"/>
            <a:ext cx="8187060" cy="462876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/>
        </p:nvSpPr>
        <p:spPr>
          <a:xfrm>
            <a:off x="612650" y="2276850"/>
            <a:ext cx="877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Gill Sans"/>
                <a:ea typeface="Gill Sans"/>
                <a:cs typeface="Gill Sans"/>
                <a:sym typeface="Gill Sans"/>
              </a:rPr>
              <a:t>Sentiment = j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Gill Sans"/>
                <a:ea typeface="Gill Sans"/>
                <a:cs typeface="Gill Sans"/>
                <a:sym typeface="Gill Sans"/>
              </a:rPr>
              <a:t>Anomalie = j+1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8888725" y="4876800"/>
            <a:ext cx="217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Gill Sans"/>
                <a:ea typeface="Gill Sans"/>
                <a:cs typeface="Gill Sans"/>
                <a:sym typeface="Gill Sans"/>
              </a:rPr>
              <a:t>0 = Anomalie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latin typeface="Gill Sans"/>
                <a:ea typeface="Gill Sans"/>
                <a:cs typeface="Gill Sans"/>
                <a:sym typeface="Gill Sans"/>
              </a:rPr>
              <a:t>1 = Absence d’anomalie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fr-FR"/>
              <a:t>TABLEAU DE COMPARAISON </a:t>
            </a:r>
            <a:endParaRPr/>
          </a:p>
        </p:txBody>
      </p:sp>
      <p:graphicFrame>
        <p:nvGraphicFramePr>
          <p:cNvPr id="174" name="Google Shape;174;p7"/>
          <p:cNvGraphicFramePr/>
          <p:nvPr/>
        </p:nvGraphicFramePr>
        <p:xfrm>
          <a:off x="2561052" y="28459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{29F39C45-4125-4FDD-8FB5-EBCD45751B1E}</a:tableStyleId>
              </a:tblPr>
              <a:tblGrid>
                <a:gridCol w="2065250"/>
                <a:gridCol w="2065250"/>
                <a:gridCol w="2065250"/>
              </a:tblGrid>
              <a:tr h="1188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Entreprise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Précision du modèle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Corrélation : Anomaly score et Sentiment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Google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99,23%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40,31%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Amazon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99,60%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44,43%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Tesla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99,08%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23,47%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Apple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95,68%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43,53%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Microsoft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96,49%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45,79%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5" name="Google Shape;175;p7"/>
          <p:cNvSpPr txBox="1"/>
          <p:nvPr/>
        </p:nvSpPr>
        <p:spPr>
          <a:xfrm>
            <a:off x="575894" y="6128342"/>
            <a:ext cx="11931580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parameters {'activation': 'relu', 'hidden_layer_sizes': (30, 20, 10), 'max_iter': 300, 'random_state': 42, 'solver': 'adam'}</a:t>
            </a:r>
            <a:endParaRPr b="0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fr-F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2023-09-06T13:57:47Z</dcterms:created>
  <dc:creator>Elsa BELLITY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