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66" r:id="rId2"/>
    <p:sldId id="256" r:id="rId3"/>
    <p:sldId id="257" r:id="rId4"/>
    <p:sldId id="271" r:id="rId5"/>
    <p:sldId id="270" r:id="rId6"/>
    <p:sldId id="267" r:id="rId7"/>
    <p:sldId id="273" r:id="rId8"/>
    <p:sldId id="268" r:id="rId9"/>
    <p:sldId id="275" r:id="rId10"/>
    <p:sldId id="277" r:id="rId11"/>
    <p:sldId id="278" r:id="rId12"/>
    <p:sldId id="298" r:id="rId13"/>
    <p:sldId id="299" r:id="rId14"/>
    <p:sldId id="280" r:id="rId15"/>
    <p:sldId id="301" r:id="rId16"/>
    <p:sldId id="279" r:id="rId17"/>
    <p:sldId id="300" r:id="rId18"/>
    <p:sldId id="283" r:id="rId19"/>
    <p:sldId id="284" r:id="rId20"/>
    <p:sldId id="285" r:id="rId21"/>
    <p:sldId id="286" r:id="rId22"/>
    <p:sldId id="289" r:id="rId23"/>
    <p:sldId id="290" r:id="rId24"/>
    <p:sldId id="291" r:id="rId25"/>
    <p:sldId id="292" r:id="rId26"/>
    <p:sldId id="293" r:id="rId27"/>
    <p:sldId id="294" r:id="rId28"/>
    <p:sldId id="295" r:id="rId29"/>
    <p:sldId id="296" r:id="rId30"/>
    <p:sldId id="297" r:id="rId31"/>
    <p:sldId id="276" r:id="rId32"/>
    <p:sldId id="262" r:id="rId33"/>
    <p:sldId id="26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9"/>
    <p:restoredTop sz="86401"/>
  </p:normalViewPr>
  <p:slideViewPr>
    <p:cSldViewPr snapToGrid="0" snapToObjects="1">
      <p:cViewPr>
        <p:scale>
          <a:sx n="105" d="100"/>
          <a:sy n="105" d="100"/>
        </p:scale>
        <p:origin x="704" y="264"/>
      </p:cViewPr>
      <p:guideLst/>
    </p:cSldViewPr>
  </p:slideViewPr>
  <p:outlineViewPr>
    <p:cViewPr>
      <p:scale>
        <a:sx n="20" d="100"/>
        <a:sy n="20" d="100"/>
      </p:scale>
      <p:origin x="0" y="-644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B4FBF-ACAA-B24E-BA85-532BD8DD4D5D}" type="datetimeFigureOut">
              <a:rPr lang="en-US" smtClean="0"/>
              <a:t>11/29/18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9E2E0-538E-0241-BB63-985255CCB608}" type="slidenum">
              <a:rPr lang="en-US" smtClean="0"/>
              <a:t>‹#›</a:t>
            </a:fld>
            <a:endParaRPr lang="en-US" dirty="0"/>
          </a:p>
        </p:txBody>
      </p:sp>
    </p:spTree>
    <p:extLst>
      <p:ext uri="{BB962C8B-B14F-4D97-AF65-F5344CB8AC3E}">
        <p14:creationId xmlns:p14="http://schemas.microsoft.com/office/powerpoint/2010/main" val="333692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“Acknowledging territory shows recognition of and respect for Aboriginal Peoples, which is key to reconciliation.” It is a statement of respect and a statement that provokes further thought and reflection. Purpose of acknowledgement also to acknowledge our</a:t>
            </a:r>
            <a:r>
              <a:rPr lang="en-CA" sz="1200" b="0" i="0" u="none" strike="noStrike" kern="1200" baseline="0" dirty="0">
                <a:solidFill>
                  <a:schemeClr val="tx1"/>
                </a:solidFill>
                <a:effectLst/>
                <a:latin typeface="+mn-lt"/>
                <a:ea typeface="+mn-ea"/>
                <a:cs typeface="+mn-cs"/>
              </a:rPr>
              <a:t> position as newly arrived guests</a:t>
            </a:r>
            <a:r>
              <a:rPr lang="en-CA" sz="1200" b="0" i="0" u="none" strike="noStrike" kern="1200" dirty="0">
                <a:solidFill>
                  <a:schemeClr val="tx1"/>
                </a:solidFill>
                <a:effectLst/>
                <a:latin typeface="+mn-lt"/>
                <a:ea typeface="+mn-ea"/>
                <a:cs typeface="+mn-cs"/>
              </a:rPr>
              <a:t> on this land, and to underscore our intent to highlight</a:t>
            </a:r>
            <a:r>
              <a:rPr lang="en-CA" sz="1200" b="0" i="0" u="none" strike="noStrike" kern="1200" baseline="0" dirty="0">
                <a:solidFill>
                  <a:schemeClr val="tx1"/>
                </a:solidFill>
                <a:effectLst/>
                <a:latin typeface="+mn-lt"/>
                <a:ea typeface="+mn-ea"/>
                <a:cs typeface="+mn-cs"/>
              </a:rPr>
              <a:t> the impacts of </a:t>
            </a:r>
            <a:r>
              <a:rPr lang="en-CA" sz="1200" b="0" i="0" u="none" strike="noStrike" kern="1200" dirty="0">
                <a:solidFill>
                  <a:schemeClr val="tx1"/>
                </a:solidFill>
                <a:effectLst/>
                <a:latin typeface="+mn-lt"/>
                <a:ea typeface="+mn-ea"/>
                <a:cs typeface="+mn-cs"/>
              </a:rPr>
              <a:t>settler colonialism</a:t>
            </a:r>
            <a:r>
              <a:rPr lang="en-CA" sz="1200" b="0" i="0" u="none" strike="noStrike" kern="1200" baseline="0" dirty="0">
                <a:solidFill>
                  <a:schemeClr val="tx1"/>
                </a:solidFill>
                <a:effectLst/>
                <a:latin typeface="+mn-lt"/>
                <a:ea typeface="+mn-ea"/>
                <a:cs typeface="+mn-cs"/>
              </a:rPr>
              <a:t> on native peoples. </a:t>
            </a:r>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a:t>
            </a:fld>
            <a:endParaRPr lang="en-US" dirty="0"/>
          </a:p>
        </p:txBody>
      </p:sp>
    </p:spTree>
    <p:extLst>
      <p:ext uri="{BB962C8B-B14F-4D97-AF65-F5344CB8AC3E}">
        <p14:creationId xmlns:p14="http://schemas.microsoft.com/office/powerpoint/2010/main" val="274543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one, we used the 2016 Census geographies web data service to get a list with province names and the </a:t>
            </a:r>
            <a:r>
              <a:rPr lang="en-US" dirty="0" err="1"/>
              <a:t>dguid</a:t>
            </a:r>
            <a:r>
              <a:rPr lang="en-US" dirty="0"/>
              <a:t> code for each province for the province level data and the same two information + the reserve name for each reserve on the municipalities level data.</a:t>
            </a:r>
          </a:p>
        </p:txBody>
      </p:sp>
      <p:sp>
        <p:nvSpPr>
          <p:cNvPr id="4" name="Slide Number Placeholder 3"/>
          <p:cNvSpPr>
            <a:spLocks noGrp="1"/>
          </p:cNvSpPr>
          <p:nvPr>
            <p:ph type="sldNum" sz="quarter" idx="5"/>
          </p:nvPr>
        </p:nvSpPr>
        <p:spPr/>
        <p:txBody>
          <a:bodyPr/>
          <a:lstStyle/>
          <a:p>
            <a:fld id="{5F29E2E0-538E-0241-BB63-985255CCB608}" type="slidenum">
              <a:rPr lang="en-US" smtClean="0"/>
              <a:t>10</a:t>
            </a:fld>
            <a:endParaRPr lang="en-US" dirty="0"/>
          </a:p>
        </p:txBody>
      </p:sp>
    </p:spTree>
    <p:extLst>
      <p:ext uri="{BB962C8B-B14F-4D97-AF65-F5344CB8AC3E}">
        <p14:creationId xmlns:p14="http://schemas.microsoft.com/office/powerpoint/2010/main" val="114359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After that was done, with these two lists, we went to the 2016 Census Profile Web Data Service and made a for loop calling each </a:t>
            </a:r>
            <a:r>
              <a:rPr lang="en-CA" dirty="0" err="1"/>
              <a:t>dguid</a:t>
            </a:r>
            <a:r>
              <a:rPr lang="en-CA" dirty="0"/>
              <a:t> code of the list and appended the data we needed into a </a:t>
            </a:r>
            <a:r>
              <a:rPr lang="en-CA" dirty="0" err="1"/>
              <a:t>dataframe</a:t>
            </a:r>
            <a:r>
              <a:rPr lang="en-CA" dirty="0"/>
              <a:t>.</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11</a:t>
            </a:fld>
            <a:endParaRPr lang="en-US" dirty="0"/>
          </a:p>
        </p:txBody>
      </p:sp>
    </p:spTree>
    <p:extLst>
      <p:ext uri="{BB962C8B-B14F-4D97-AF65-F5344CB8AC3E}">
        <p14:creationId xmlns:p14="http://schemas.microsoft.com/office/powerpoint/2010/main" val="3704320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12</a:t>
            </a:fld>
            <a:endParaRPr lang="en-US" dirty="0"/>
          </a:p>
        </p:txBody>
      </p:sp>
    </p:spTree>
    <p:extLst>
      <p:ext uri="{BB962C8B-B14F-4D97-AF65-F5344CB8AC3E}">
        <p14:creationId xmlns:p14="http://schemas.microsoft.com/office/powerpoint/2010/main" val="22469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13</a:t>
            </a:fld>
            <a:endParaRPr lang="en-US" dirty="0"/>
          </a:p>
        </p:txBody>
      </p:sp>
    </p:spTree>
    <p:extLst>
      <p:ext uri="{BB962C8B-B14F-4D97-AF65-F5344CB8AC3E}">
        <p14:creationId xmlns:p14="http://schemas.microsoft.com/office/powerpoint/2010/main" val="2283626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As expected, in the province level the majority of the population (around or above 50%) detain a higher level of education having obtained a postsecondary degree.</a:t>
            </a:r>
          </a:p>
          <a:p>
            <a:pPr marL="0" indent="0">
              <a:buNone/>
            </a:pPr>
            <a:endParaRPr lang="en-CA" dirty="0"/>
          </a:p>
          <a:p>
            <a:pPr marL="0" indent="0">
              <a:buNone/>
            </a:pPr>
            <a:r>
              <a:rPr lang="en-CA" dirty="0"/>
              <a:t>- In the aboriginal reserves, we see the opposite picture, being almost half of the population without a higher or secondary education certificate</a:t>
            </a:r>
          </a:p>
          <a:p>
            <a:pPr marL="0" indent="0">
              <a:buNone/>
            </a:pPr>
            <a:endParaRPr lang="en-CA" dirty="0"/>
          </a:p>
          <a:p>
            <a:pPr marL="0" indent="0">
              <a:buNone/>
            </a:pPr>
            <a:r>
              <a:rPr lang="en-CA" dirty="0"/>
              <a:t>- We can highlight the maritime provinces of Nova Scotia and New Brunswick where the aboriginal in reserves have an improved ratio of access to education, being only one third of its population without any certificate of higher or secondary education</a:t>
            </a:r>
          </a:p>
        </p:txBody>
      </p:sp>
      <p:sp>
        <p:nvSpPr>
          <p:cNvPr id="4" name="Slide Number Placeholder 3"/>
          <p:cNvSpPr>
            <a:spLocks noGrp="1"/>
          </p:cNvSpPr>
          <p:nvPr>
            <p:ph type="sldNum" sz="quarter" idx="5"/>
          </p:nvPr>
        </p:nvSpPr>
        <p:spPr/>
        <p:txBody>
          <a:bodyPr/>
          <a:lstStyle/>
          <a:p>
            <a:fld id="{5F29E2E0-538E-0241-BB63-985255CCB608}" type="slidenum">
              <a:rPr lang="en-US" smtClean="0"/>
              <a:t>14</a:t>
            </a:fld>
            <a:endParaRPr lang="en-US" dirty="0"/>
          </a:p>
        </p:txBody>
      </p:sp>
    </p:spTree>
    <p:extLst>
      <p:ext uri="{BB962C8B-B14F-4D97-AF65-F5344CB8AC3E}">
        <p14:creationId xmlns:p14="http://schemas.microsoft.com/office/powerpoint/2010/main" val="261660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As expected, in the province level the majority of the population (around or above 50%) detain a higher level of education having obtained a postsecondary degree.</a:t>
            </a:r>
          </a:p>
          <a:p>
            <a:pPr marL="0" indent="0">
              <a:buNone/>
            </a:pPr>
            <a:endParaRPr lang="en-CA" dirty="0"/>
          </a:p>
          <a:p>
            <a:pPr marL="0" indent="0">
              <a:buNone/>
            </a:pPr>
            <a:r>
              <a:rPr lang="en-CA" dirty="0"/>
              <a:t>- In the aboriginal reserves, we see the opposite picture, being almost half of the population without a higher or secondary education certificate</a:t>
            </a:r>
          </a:p>
          <a:p>
            <a:pPr marL="0" indent="0">
              <a:buNone/>
            </a:pPr>
            <a:endParaRPr lang="en-CA" dirty="0"/>
          </a:p>
          <a:p>
            <a:pPr marL="0" indent="0">
              <a:buNone/>
            </a:pPr>
            <a:r>
              <a:rPr lang="en-CA" dirty="0"/>
              <a:t>- We can highlight the maritime provinces of Nova Scotia and New Brunswick where the aboriginal in reserves have an improved ratio of access to education, being only one third of its population without any certificate of higher or secondary education</a:t>
            </a:r>
          </a:p>
        </p:txBody>
      </p:sp>
      <p:sp>
        <p:nvSpPr>
          <p:cNvPr id="4" name="Slide Number Placeholder 3"/>
          <p:cNvSpPr>
            <a:spLocks noGrp="1"/>
          </p:cNvSpPr>
          <p:nvPr>
            <p:ph type="sldNum" sz="quarter" idx="5"/>
          </p:nvPr>
        </p:nvSpPr>
        <p:spPr/>
        <p:txBody>
          <a:bodyPr/>
          <a:lstStyle/>
          <a:p>
            <a:fld id="{5F29E2E0-538E-0241-BB63-985255CCB608}" type="slidenum">
              <a:rPr lang="en-US" smtClean="0"/>
              <a:t>15</a:t>
            </a:fld>
            <a:endParaRPr lang="en-US" dirty="0"/>
          </a:p>
        </p:txBody>
      </p:sp>
    </p:spTree>
    <p:extLst>
      <p:ext uri="{BB962C8B-B14F-4D97-AF65-F5344CB8AC3E}">
        <p14:creationId xmlns:p14="http://schemas.microsoft.com/office/powerpoint/2010/main" val="71036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The age pyramid for most Canadian provinces reflects the country’s developed nation characteristics where it becomes larger between the middle and the top of the chart. On the other hand, aboriginal reserves tend to have a large base in the pyramid with a much younger population.</a:t>
            </a:r>
          </a:p>
          <a:p>
            <a:pPr marL="0" indent="0">
              <a:buNone/>
            </a:pPr>
            <a:endParaRPr lang="en-CA" dirty="0"/>
          </a:p>
          <a:p>
            <a:pPr marL="0" indent="0">
              <a:buNone/>
            </a:pPr>
            <a:r>
              <a:rPr lang="en-CA" dirty="0"/>
              <a:t>- The outliers in this studies were BC’s </a:t>
            </a:r>
            <a:r>
              <a:rPr lang="en-CA" dirty="0" err="1"/>
              <a:t>indian</a:t>
            </a:r>
            <a:r>
              <a:rPr lang="en-CA" dirty="0"/>
              <a:t> reserves which also had an inverted pyramid, with more older people in its population. Nunavut reflected its majority aboriginal population in its province pyramid, being a large base one.</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16</a:t>
            </a:fld>
            <a:endParaRPr lang="en-US" dirty="0"/>
          </a:p>
        </p:txBody>
      </p:sp>
    </p:spTree>
    <p:extLst>
      <p:ext uri="{BB962C8B-B14F-4D97-AF65-F5344CB8AC3E}">
        <p14:creationId xmlns:p14="http://schemas.microsoft.com/office/powerpoint/2010/main" val="2575301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 The age pyramid for most Canadian provinces reflects the country’s developed nation characteristics where it becomes larger between the middle and the top of the chart. On the other hand, aboriginal reserves tend to have a large base in the pyramid with a much younger population.</a:t>
            </a:r>
          </a:p>
          <a:p>
            <a:pPr marL="0" indent="0">
              <a:buNone/>
            </a:pPr>
            <a:endParaRPr lang="en-CA" dirty="0"/>
          </a:p>
          <a:p>
            <a:pPr marL="0" indent="0">
              <a:buNone/>
            </a:pPr>
            <a:r>
              <a:rPr lang="en-CA" dirty="0"/>
              <a:t>- The outliers in this studies were BC’s </a:t>
            </a:r>
            <a:r>
              <a:rPr lang="en-CA" dirty="0" err="1"/>
              <a:t>indian</a:t>
            </a:r>
            <a:r>
              <a:rPr lang="en-CA" dirty="0"/>
              <a:t> reserves which also had an inverted pyramid, with more older people in its population. Nunavut reflected its majority aboriginal population in its province pyramid, being a large base one.</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17</a:t>
            </a:fld>
            <a:endParaRPr lang="en-US" dirty="0"/>
          </a:p>
        </p:txBody>
      </p:sp>
    </p:spTree>
    <p:extLst>
      <p:ext uri="{BB962C8B-B14F-4D97-AF65-F5344CB8AC3E}">
        <p14:creationId xmlns:p14="http://schemas.microsoft.com/office/powerpoint/2010/main" val="278811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18</a:t>
            </a:fld>
            <a:endParaRPr lang="en-US" dirty="0"/>
          </a:p>
        </p:txBody>
      </p:sp>
    </p:spTree>
    <p:extLst>
      <p:ext uri="{BB962C8B-B14F-4D97-AF65-F5344CB8AC3E}">
        <p14:creationId xmlns:p14="http://schemas.microsoft.com/office/powerpoint/2010/main" val="3727324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19</a:t>
            </a:fld>
            <a:endParaRPr lang="en-US" dirty="0"/>
          </a:p>
        </p:txBody>
      </p:sp>
    </p:spTree>
    <p:extLst>
      <p:ext uri="{BB962C8B-B14F-4D97-AF65-F5344CB8AC3E}">
        <p14:creationId xmlns:p14="http://schemas.microsoft.com/office/powerpoint/2010/main" val="261853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taken as our subject the study of aboriginals in Canada… </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2</a:t>
            </a:fld>
            <a:endParaRPr lang="en-US" dirty="0"/>
          </a:p>
        </p:txBody>
      </p:sp>
    </p:spTree>
    <p:extLst>
      <p:ext uri="{BB962C8B-B14F-4D97-AF65-F5344CB8AC3E}">
        <p14:creationId xmlns:p14="http://schemas.microsoft.com/office/powerpoint/2010/main" val="75260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20</a:t>
            </a:fld>
            <a:endParaRPr lang="en-US" dirty="0"/>
          </a:p>
        </p:txBody>
      </p:sp>
    </p:spTree>
    <p:extLst>
      <p:ext uri="{BB962C8B-B14F-4D97-AF65-F5344CB8AC3E}">
        <p14:creationId xmlns:p14="http://schemas.microsoft.com/office/powerpoint/2010/main" val="2652229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21</a:t>
            </a:fld>
            <a:endParaRPr lang="en-US" dirty="0"/>
          </a:p>
        </p:txBody>
      </p:sp>
    </p:spTree>
    <p:extLst>
      <p:ext uri="{BB962C8B-B14F-4D97-AF65-F5344CB8AC3E}">
        <p14:creationId xmlns:p14="http://schemas.microsoft.com/office/powerpoint/2010/main" val="30729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22</a:t>
            </a:fld>
            <a:endParaRPr lang="en-US" dirty="0"/>
          </a:p>
        </p:txBody>
      </p:sp>
    </p:spTree>
    <p:extLst>
      <p:ext uri="{BB962C8B-B14F-4D97-AF65-F5344CB8AC3E}">
        <p14:creationId xmlns:p14="http://schemas.microsoft.com/office/powerpoint/2010/main" val="3710687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23</a:t>
            </a:fld>
            <a:endParaRPr lang="en-US" dirty="0"/>
          </a:p>
        </p:txBody>
      </p:sp>
    </p:spTree>
    <p:extLst>
      <p:ext uri="{BB962C8B-B14F-4D97-AF65-F5344CB8AC3E}">
        <p14:creationId xmlns:p14="http://schemas.microsoft.com/office/powerpoint/2010/main" val="3883434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24</a:t>
            </a:fld>
            <a:endParaRPr lang="en-US" dirty="0"/>
          </a:p>
        </p:txBody>
      </p:sp>
    </p:spTree>
    <p:extLst>
      <p:ext uri="{BB962C8B-B14F-4D97-AF65-F5344CB8AC3E}">
        <p14:creationId xmlns:p14="http://schemas.microsoft.com/office/powerpoint/2010/main" val="3654314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25</a:t>
            </a:fld>
            <a:endParaRPr lang="en-US" dirty="0"/>
          </a:p>
        </p:txBody>
      </p:sp>
    </p:spTree>
    <p:extLst>
      <p:ext uri="{BB962C8B-B14F-4D97-AF65-F5344CB8AC3E}">
        <p14:creationId xmlns:p14="http://schemas.microsoft.com/office/powerpoint/2010/main" val="1594878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F29E2E0-538E-0241-BB63-985255CCB608}" type="slidenum">
              <a:rPr lang="en-US" smtClean="0"/>
              <a:t>26</a:t>
            </a:fld>
            <a:endParaRPr lang="en-US" dirty="0"/>
          </a:p>
        </p:txBody>
      </p:sp>
    </p:spTree>
    <p:extLst>
      <p:ext uri="{BB962C8B-B14F-4D97-AF65-F5344CB8AC3E}">
        <p14:creationId xmlns:p14="http://schemas.microsoft.com/office/powerpoint/2010/main" val="819947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27</a:t>
            </a:fld>
            <a:endParaRPr lang="en-US" dirty="0"/>
          </a:p>
        </p:txBody>
      </p:sp>
    </p:spTree>
    <p:extLst>
      <p:ext uri="{BB962C8B-B14F-4D97-AF65-F5344CB8AC3E}">
        <p14:creationId xmlns:p14="http://schemas.microsoft.com/office/powerpoint/2010/main" val="605657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28</a:t>
            </a:fld>
            <a:endParaRPr lang="en-US" dirty="0"/>
          </a:p>
        </p:txBody>
      </p:sp>
    </p:spTree>
    <p:extLst>
      <p:ext uri="{BB962C8B-B14F-4D97-AF65-F5344CB8AC3E}">
        <p14:creationId xmlns:p14="http://schemas.microsoft.com/office/powerpoint/2010/main" val="2120804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29</a:t>
            </a:fld>
            <a:endParaRPr lang="en-US" dirty="0"/>
          </a:p>
        </p:txBody>
      </p:sp>
    </p:spTree>
    <p:extLst>
      <p:ext uri="{BB962C8B-B14F-4D97-AF65-F5344CB8AC3E}">
        <p14:creationId xmlns:p14="http://schemas.microsoft.com/office/powerpoint/2010/main" val="50543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3</a:t>
            </a:fld>
            <a:endParaRPr lang="en-US" dirty="0"/>
          </a:p>
        </p:txBody>
      </p:sp>
    </p:spTree>
    <p:extLst>
      <p:ext uri="{BB962C8B-B14F-4D97-AF65-F5344CB8AC3E}">
        <p14:creationId xmlns:p14="http://schemas.microsoft.com/office/powerpoint/2010/main" val="3587881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30</a:t>
            </a:fld>
            <a:endParaRPr lang="en-US" dirty="0"/>
          </a:p>
        </p:txBody>
      </p:sp>
    </p:spTree>
    <p:extLst>
      <p:ext uri="{BB962C8B-B14F-4D97-AF65-F5344CB8AC3E}">
        <p14:creationId xmlns:p14="http://schemas.microsoft.com/office/powerpoint/2010/main" val="16502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31</a:t>
            </a:fld>
            <a:endParaRPr lang="en-US" dirty="0"/>
          </a:p>
        </p:txBody>
      </p:sp>
    </p:spTree>
    <p:extLst>
      <p:ext uri="{BB962C8B-B14F-4D97-AF65-F5344CB8AC3E}">
        <p14:creationId xmlns:p14="http://schemas.microsoft.com/office/powerpoint/2010/main" val="3714913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on this dataset were the lack of data for reserves for both Nunavut and Yukon provinces.</a:t>
            </a:r>
          </a:p>
        </p:txBody>
      </p:sp>
      <p:sp>
        <p:nvSpPr>
          <p:cNvPr id="4" name="Slide Number Placeholder 3"/>
          <p:cNvSpPr>
            <a:spLocks noGrp="1"/>
          </p:cNvSpPr>
          <p:nvPr>
            <p:ph type="sldNum" sz="quarter" idx="5"/>
          </p:nvPr>
        </p:nvSpPr>
        <p:spPr/>
        <p:txBody>
          <a:bodyPr/>
          <a:lstStyle/>
          <a:p>
            <a:fld id="{5F29E2E0-538E-0241-BB63-985255CCB608}" type="slidenum">
              <a:rPr lang="en-US" smtClean="0"/>
              <a:t>32</a:t>
            </a:fld>
            <a:endParaRPr lang="en-US" dirty="0"/>
          </a:p>
        </p:txBody>
      </p:sp>
    </p:spTree>
    <p:extLst>
      <p:ext uri="{BB962C8B-B14F-4D97-AF65-F5344CB8AC3E}">
        <p14:creationId xmlns:p14="http://schemas.microsoft.com/office/powerpoint/2010/main" val="1994510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33</a:t>
            </a:fld>
            <a:endParaRPr lang="en-US" dirty="0"/>
          </a:p>
        </p:txBody>
      </p:sp>
    </p:spTree>
    <p:extLst>
      <p:ext uri="{BB962C8B-B14F-4D97-AF65-F5344CB8AC3E}">
        <p14:creationId xmlns:p14="http://schemas.microsoft.com/office/powerpoint/2010/main" val="4193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There is a huge and growing problem within the aboriginal populations of Canada. We know this because we see it across the country, in our cities, on our streets, and the news media is frequently reporting stories of boil water advisories on First Nations reserves, Prime Minister Trudeau campaigned on a series of promises for reconciliation with the First Nations, Inuit and Métis peoples of Canada, the Missing and Murdered Indigenous Women’s campaign received a lot of attention and has largely disappeared from the news although women continue to go missing or are found murdered in lakes and rivers across the country, we know that alcoholism and substance abuse is prevalent, a result of systemic abuse and suffering caused by the residential school system which removed children from their families by placing them in residential schools where they suffered physical, sexual and emotional abuses, punished for speaking their language or practicing their customs… yet today the First Nations peoples of Canada are beginning to thrive as the 7</a:t>
            </a:r>
            <a:r>
              <a:rPr lang="en-US" i="1" baseline="30000" dirty="0"/>
              <a:t>th</a:t>
            </a:r>
            <a:r>
              <a:rPr lang="en-US" i="1" dirty="0"/>
              <a:t> generation is rising. A look at the Statistics Canada data reveals: </a:t>
            </a:r>
          </a:p>
        </p:txBody>
      </p:sp>
      <p:sp>
        <p:nvSpPr>
          <p:cNvPr id="4" name="Slide Number Placeholder 3"/>
          <p:cNvSpPr>
            <a:spLocks noGrp="1"/>
          </p:cNvSpPr>
          <p:nvPr>
            <p:ph type="sldNum" sz="quarter" idx="5"/>
          </p:nvPr>
        </p:nvSpPr>
        <p:spPr/>
        <p:txBody>
          <a:bodyPr/>
          <a:lstStyle/>
          <a:p>
            <a:fld id="{5F29E2E0-538E-0241-BB63-985255CCB608}" type="slidenum">
              <a:rPr lang="en-US" smtClean="0"/>
              <a:t>4</a:t>
            </a:fld>
            <a:endParaRPr lang="en-US" dirty="0"/>
          </a:p>
        </p:txBody>
      </p:sp>
    </p:spTree>
    <p:extLst>
      <p:ext uri="{BB962C8B-B14F-4D97-AF65-F5344CB8AC3E}">
        <p14:creationId xmlns:p14="http://schemas.microsoft.com/office/powerpoint/2010/main" val="345588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5</a:t>
            </a:fld>
            <a:endParaRPr lang="en-US" dirty="0"/>
          </a:p>
        </p:txBody>
      </p:sp>
    </p:spTree>
    <p:extLst>
      <p:ext uri="{BB962C8B-B14F-4D97-AF65-F5344CB8AC3E}">
        <p14:creationId xmlns:p14="http://schemas.microsoft.com/office/powerpoint/2010/main" val="15820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6</a:t>
            </a:fld>
            <a:endParaRPr lang="en-US" dirty="0"/>
          </a:p>
        </p:txBody>
      </p:sp>
    </p:spTree>
    <p:extLst>
      <p:ext uri="{BB962C8B-B14F-4D97-AF65-F5344CB8AC3E}">
        <p14:creationId xmlns:p14="http://schemas.microsoft.com/office/powerpoint/2010/main" val="11916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7</a:t>
            </a:fld>
            <a:endParaRPr lang="en-US" dirty="0"/>
          </a:p>
        </p:txBody>
      </p:sp>
    </p:spTree>
    <p:extLst>
      <p:ext uri="{BB962C8B-B14F-4D97-AF65-F5344CB8AC3E}">
        <p14:creationId xmlns:p14="http://schemas.microsoft.com/office/powerpoint/2010/main" val="2043306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Legacy of colonialism continues as communities are marginalized and segregated via reserves</a:t>
            </a:r>
          </a:p>
        </p:txBody>
      </p:sp>
      <p:sp>
        <p:nvSpPr>
          <p:cNvPr id="4" name="Slide Number Placeholder 3"/>
          <p:cNvSpPr>
            <a:spLocks noGrp="1"/>
          </p:cNvSpPr>
          <p:nvPr>
            <p:ph type="sldNum" sz="quarter" idx="5"/>
          </p:nvPr>
        </p:nvSpPr>
        <p:spPr/>
        <p:txBody>
          <a:bodyPr/>
          <a:lstStyle/>
          <a:p>
            <a:fld id="{5F29E2E0-538E-0241-BB63-985255CCB608}" type="slidenum">
              <a:rPr lang="en-US" smtClean="0"/>
              <a:t>8</a:t>
            </a:fld>
            <a:endParaRPr lang="en-US" dirty="0"/>
          </a:p>
        </p:txBody>
      </p:sp>
    </p:spTree>
    <p:extLst>
      <p:ext uri="{BB962C8B-B14F-4D97-AF65-F5344CB8AC3E}">
        <p14:creationId xmlns:p14="http://schemas.microsoft.com/office/powerpoint/2010/main" val="63113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9</a:t>
            </a:fld>
            <a:endParaRPr lang="en-US" dirty="0"/>
          </a:p>
        </p:txBody>
      </p:sp>
    </p:spTree>
    <p:extLst>
      <p:ext uri="{BB962C8B-B14F-4D97-AF65-F5344CB8AC3E}">
        <p14:creationId xmlns:p14="http://schemas.microsoft.com/office/powerpoint/2010/main" val="213482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cdus.ca/Eng/topics/alcohol/Pages/default.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ccdus.ca/Resource%20Library/ccsa-011326-2006.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AC62-4551-8E4F-A430-2347BE7551D2}"/>
              </a:ext>
            </a:extLst>
          </p:cNvPr>
          <p:cNvSpPr>
            <a:spLocks noGrp="1"/>
          </p:cNvSpPr>
          <p:nvPr>
            <p:ph type="title"/>
          </p:nvPr>
        </p:nvSpPr>
        <p:spPr/>
        <p:txBody>
          <a:bodyPr/>
          <a:lstStyle/>
          <a:p>
            <a:r>
              <a:rPr lang="en-CA" dirty="0"/>
              <a:t>Statement of Acknowledgement of Traditional Land </a:t>
            </a:r>
          </a:p>
        </p:txBody>
      </p:sp>
      <p:sp>
        <p:nvSpPr>
          <p:cNvPr id="4" name="Text Placeholder 3">
            <a:extLst>
              <a:ext uri="{FF2B5EF4-FFF2-40B4-BE49-F238E27FC236}">
                <a16:creationId xmlns:a16="http://schemas.microsoft.com/office/drawing/2014/main" id="{FFD9E068-EB7C-C743-AB35-DB6991B86D6C}"/>
              </a:ext>
            </a:extLst>
          </p:cNvPr>
          <p:cNvSpPr>
            <a:spLocks noGrp="1"/>
          </p:cNvSpPr>
          <p:nvPr>
            <p:ph type="body" sz="half" idx="2"/>
          </p:nvPr>
        </p:nvSpPr>
        <p:spPr>
          <a:xfrm>
            <a:off x="581192" y="5392715"/>
            <a:ext cx="11029617" cy="598671"/>
          </a:xfrm>
        </p:spPr>
        <p:txBody>
          <a:bodyPr>
            <a:noAutofit/>
          </a:bodyPr>
          <a:lstStyle/>
          <a:p>
            <a:r>
              <a:rPr lang="en-CA" sz="1600"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p:txBody>
      </p:sp>
      <p:pic>
        <p:nvPicPr>
          <p:cNvPr id="12" name="Picture Placeholder 11">
            <a:extLst>
              <a:ext uri="{FF2B5EF4-FFF2-40B4-BE49-F238E27FC236}">
                <a16:creationId xmlns:a16="http://schemas.microsoft.com/office/drawing/2014/main" id="{EF515708-3DE6-5549-98B1-47BB9F8360A1}"/>
              </a:ext>
            </a:extLst>
          </p:cNvPr>
          <p:cNvPicPr>
            <a:picLocks noGrp="1" noChangeAspect="1"/>
          </p:cNvPicPr>
          <p:nvPr>
            <p:ph type="pic" idx="1"/>
          </p:nvPr>
        </p:nvPicPr>
        <p:blipFill>
          <a:blip r:embed="rId3"/>
          <a:srcRect t="12036" b="12036"/>
          <a:stretch>
            <a:fillRect/>
          </a:stretch>
        </p:blipFill>
        <p:spPr/>
      </p:pic>
      <p:sp>
        <p:nvSpPr>
          <p:cNvPr id="13" name="Rectangle 12">
            <a:extLst>
              <a:ext uri="{FF2B5EF4-FFF2-40B4-BE49-F238E27FC236}">
                <a16:creationId xmlns:a16="http://schemas.microsoft.com/office/drawing/2014/main" id="{11711019-3A00-8B46-AD9E-4EC84BAEA93F}"/>
              </a:ext>
            </a:extLst>
          </p:cNvPr>
          <p:cNvSpPr/>
          <p:nvPr/>
        </p:nvSpPr>
        <p:spPr>
          <a:xfrm>
            <a:off x="8006821" y="4215989"/>
            <a:ext cx="3731855" cy="276999"/>
          </a:xfrm>
          <a:prstGeom prst="rect">
            <a:avLst/>
          </a:prstGeom>
        </p:spPr>
        <p:txBody>
          <a:bodyPr wrap="none">
            <a:spAutoFit/>
          </a:bodyPr>
          <a:lstStyle/>
          <a:p>
            <a:pPr algn="just"/>
            <a:r>
              <a:rPr lang="en-CA" sz="1200" dirty="0">
                <a:solidFill>
                  <a:srgbClr val="58585B"/>
                </a:solidFill>
                <a:latin typeface="Roboto"/>
              </a:rPr>
              <a:t>“INFINITY” BY </a:t>
            </a:r>
            <a:r>
              <a:rPr lang="en-CA" sz="1200" dirty="0">
                <a:solidFill>
                  <a:srgbClr val="58585B"/>
                </a:solidFill>
              </a:rPr>
              <a:t>MÉTIS</a:t>
            </a:r>
            <a:r>
              <a:rPr lang="en-CA" sz="1200" dirty="0">
                <a:solidFill>
                  <a:srgbClr val="58585B"/>
                </a:solidFill>
                <a:latin typeface="Roboto"/>
              </a:rPr>
              <a:t> ARTIST CHRISTI BELCOURT</a:t>
            </a:r>
            <a:endParaRPr lang="en-US" sz="1200" dirty="0"/>
          </a:p>
        </p:txBody>
      </p:sp>
    </p:spTree>
    <p:extLst>
      <p:ext uri="{BB962C8B-B14F-4D97-AF65-F5344CB8AC3E}">
        <p14:creationId xmlns:p14="http://schemas.microsoft.com/office/powerpoint/2010/main" val="93914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METHODS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621280"/>
            <a:ext cx="11029615" cy="3438144"/>
          </a:xfrm>
        </p:spPr>
        <p:txBody>
          <a:bodyPr>
            <a:normAutofit fontScale="92500" lnSpcReduction="20000"/>
          </a:bodyPr>
          <a:lstStyle/>
          <a:p>
            <a:pPr marL="0" indent="0">
              <a:buNone/>
            </a:pPr>
            <a:r>
              <a:rPr lang="en-US" dirty="0"/>
              <a:t>On the </a:t>
            </a:r>
            <a:r>
              <a:rPr lang="en-US" dirty="0" err="1"/>
              <a:t>Statcan</a:t>
            </a:r>
            <a:r>
              <a:rPr lang="en-US" dirty="0"/>
              <a:t> API we needed data in two different levels, one in province level as a whole and two, for each aboriginal reserve. So, for each level of data we had to make two different calls API calls.</a:t>
            </a:r>
          </a:p>
          <a:p>
            <a:endParaRPr lang="en-US" dirty="0"/>
          </a:p>
          <a:p>
            <a:pPr marL="0" indent="0">
              <a:buNone/>
            </a:pPr>
            <a:r>
              <a:rPr lang="en-CA" b="1" dirty="0"/>
              <a:t>The parameters we used for these calls were:</a:t>
            </a:r>
          </a:p>
          <a:p>
            <a:endParaRPr lang="en-CA" dirty="0"/>
          </a:p>
          <a:p>
            <a:r>
              <a:rPr lang="en-CA" dirty="0"/>
              <a:t>Type = JSON</a:t>
            </a:r>
          </a:p>
          <a:p>
            <a:endParaRPr lang="en-CA" dirty="0"/>
          </a:p>
          <a:p>
            <a:r>
              <a:rPr lang="en-CA" dirty="0"/>
              <a:t>Lang = E (English)</a:t>
            </a:r>
          </a:p>
          <a:p>
            <a:endParaRPr lang="en-CA" dirty="0"/>
          </a:p>
          <a:p>
            <a:r>
              <a:rPr lang="en-CA" dirty="0"/>
              <a:t>Geos = CSD (municipalities) and PR (provinces)</a:t>
            </a:r>
            <a:endParaRPr lang="en-US" dirty="0"/>
          </a:p>
        </p:txBody>
      </p:sp>
    </p:spTree>
    <p:extLst>
      <p:ext uri="{BB962C8B-B14F-4D97-AF65-F5344CB8AC3E}">
        <p14:creationId xmlns:p14="http://schemas.microsoft.com/office/powerpoint/2010/main" val="214072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METHODS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11552"/>
            <a:ext cx="11029615" cy="3547872"/>
          </a:xfrm>
        </p:spPr>
        <p:txBody>
          <a:bodyPr numCol="2">
            <a:normAutofit fontScale="85000" lnSpcReduction="20000"/>
          </a:bodyPr>
          <a:lstStyle/>
          <a:p>
            <a:pPr marL="0" indent="0">
              <a:buNone/>
            </a:pPr>
            <a:r>
              <a:rPr lang="en-CA" b="1" dirty="0"/>
              <a:t>The parameters we used for these calls were:</a:t>
            </a:r>
          </a:p>
          <a:p>
            <a:pPr marL="0" indent="0">
              <a:buNone/>
            </a:pPr>
            <a:endParaRPr lang="en-CA" dirty="0"/>
          </a:p>
          <a:p>
            <a:r>
              <a:rPr lang="en-CA" dirty="0"/>
              <a:t>Type = JSON</a:t>
            </a:r>
          </a:p>
          <a:p>
            <a:endParaRPr lang="en-CA" dirty="0"/>
          </a:p>
          <a:p>
            <a:r>
              <a:rPr lang="en-CA" dirty="0"/>
              <a:t>Lang = E (English)</a:t>
            </a:r>
          </a:p>
          <a:p>
            <a:endParaRPr lang="en-CA" dirty="0"/>
          </a:p>
          <a:p>
            <a:r>
              <a:rPr lang="en-CA" dirty="0" err="1"/>
              <a:t>dguid</a:t>
            </a:r>
            <a:r>
              <a:rPr lang="en-CA" dirty="0"/>
              <a:t> = number we got in the first query</a:t>
            </a:r>
          </a:p>
          <a:p>
            <a:endParaRPr lang="en-CA" dirty="0"/>
          </a:p>
          <a:p>
            <a:br>
              <a:rPr lang="en-CA" dirty="0"/>
            </a:br>
            <a:endParaRPr lang="en-CA" dirty="0"/>
          </a:p>
          <a:p>
            <a:endParaRPr lang="en-CA" dirty="0"/>
          </a:p>
          <a:p>
            <a:endParaRPr lang="en-CA" dirty="0"/>
          </a:p>
          <a:p>
            <a:pPr marL="0" indent="0">
              <a:buNone/>
            </a:pPr>
            <a:r>
              <a:rPr lang="en-CA" b="1" dirty="0"/>
              <a:t>Topics: </a:t>
            </a:r>
          </a:p>
          <a:p>
            <a:r>
              <a:rPr lang="en-CA" dirty="0"/>
              <a:t>Aboriginal peoples - used for the aboriginal and non-aboriginal people living in each province</a:t>
            </a:r>
          </a:p>
          <a:p>
            <a:endParaRPr lang="en-CA" dirty="0"/>
          </a:p>
          <a:p>
            <a:r>
              <a:rPr lang="en-CA" dirty="0"/>
              <a:t>Education - used for the comparison of education level between people living in Indian reserves and in the province as a whole</a:t>
            </a:r>
          </a:p>
          <a:p>
            <a:endParaRPr lang="en-CA" dirty="0"/>
          </a:p>
          <a:p>
            <a:r>
              <a:rPr lang="en-CA" dirty="0"/>
              <a:t>Income - used for the comparison of average income between people living in Indian reserves and in the province as a whole</a:t>
            </a:r>
          </a:p>
          <a:p>
            <a:endParaRPr lang="en-CA" dirty="0"/>
          </a:p>
          <a:p>
            <a:r>
              <a:rPr lang="en-CA" dirty="0"/>
              <a:t>Population - used for the comparison of age between males and females living in Indian reserves and in the province as a whole and for the population growth table and charts</a:t>
            </a:r>
            <a:endParaRPr lang="en-US" dirty="0"/>
          </a:p>
        </p:txBody>
      </p:sp>
    </p:spTree>
    <p:extLst>
      <p:ext uri="{BB962C8B-B14F-4D97-AF65-F5344CB8AC3E}">
        <p14:creationId xmlns:p14="http://schemas.microsoft.com/office/powerpoint/2010/main" val="20614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POPULATION</a:t>
            </a:r>
            <a:endParaRPr lang="en-US" cap="none" dirty="0"/>
          </a:p>
        </p:txBody>
      </p:sp>
      <p:pic>
        <p:nvPicPr>
          <p:cNvPr id="4" name="Picture 3">
            <a:extLst>
              <a:ext uri="{FF2B5EF4-FFF2-40B4-BE49-F238E27FC236}">
                <a16:creationId xmlns:a16="http://schemas.microsoft.com/office/drawing/2014/main" id="{C738B83B-CED1-2F46-9AD6-A421E7AEF83F}"/>
              </a:ext>
            </a:extLst>
          </p:cNvPr>
          <p:cNvPicPr>
            <a:picLocks noChangeAspect="1"/>
          </p:cNvPicPr>
          <p:nvPr/>
        </p:nvPicPr>
        <p:blipFill>
          <a:blip r:embed="rId3"/>
          <a:stretch>
            <a:fillRect/>
          </a:stretch>
        </p:blipFill>
        <p:spPr>
          <a:xfrm>
            <a:off x="2060448" y="2174337"/>
            <a:ext cx="8071104" cy="4180470"/>
          </a:xfrm>
          <a:prstGeom prst="rect">
            <a:avLst/>
          </a:prstGeom>
        </p:spPr>
      </p:pic>
    </p:spTree>
    <p:extLst>
      <p:ext uri="{BB962C8B-B14F-4D97-AF65-F5344CB8AC3E}">
        <p14:creationId xmlns:p14="http://schemas.microsoft.com/office/powerpoint/2010/main" val="255310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INCOME</a:t>
            </a:r>
            <a:endParaRPr lang="en-US" cap="none" dirty="0"/>
          </a:p>
        </p:txBody>
      </p:sp>
      <p:pic>
        <p:nvPicPr>
          <p:cNvPr id="5" name="Picture 4">
            <a:extLst>
              <a:ext uri="{FF2B5EF4-FFF2-40B4-BE49-F238E27FC236}">
                <a16:creationId xmlns:a16="http://schemas.microsoft.com/office/drawing/2014/main" id="{31F14F7F-8EB1-604A-96FD-149E63B43974}"/>
              </a:ext>
            </a:extLst>
          </p:cNvPr>
          <p:cNvPicPr>
            <a:picLocks noChangeAspect="1"/>
          </p:cNvPicPr>
          <p:nvPr/>
        </p:nvPicPr>
        <p:blipFill>
          <a:blip r:embed="rId3"/>
          <a:stretch>
            <a:fillRect/>
          </a:stretch>
        </p:blipFill>
        <p:spPr>
          <a:xfrm>
            <a:off x="1769477" y="2121407"/>
            <a:ext cx="8653045" cy="4548667"/>
          </a:xfrm>
          <a:prstGeom prst="rect">
            <a:avLst/>
          </a:prstGeom>
        </p:spPr>
      </p:pic>
    </p:spTree>
    <p:extLst>
      <p:ext uri="{BB962C8B-B14F-4D97-AF65-F5344CB8AC3E}">
        <p14:creationId xmlns:p14="http://schemas.microsoft.com/office/powerpoint/2010/main" val="170748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err="1"/>
              <a:t>edUCATION</a:t>
            </a:r>
            <a:endParaRPr lang="en-US" dirty="0"/>
          </a:p>
        </p:txBody>
      </p:sp>
      <p:pic>
        <p:nvPicPr>
          <p:cNvPr id="4" name="Content Placeholder 3">
            <a:extLst>
              <a:ext uri="{FF2B5EF4-FFF2-40B4-BE49-F238E27FC236}">
                <a16:creationId xmlns:a16="http://schemas.microsoft.com/office/drawing/2014/main" id="{D18F45A2-B3B7-2D4A-A9EF-CB231914FD4B}"/>
              </a:ext>
            </a:extLst>
          </p:cNvPr>
          <p:cNvPicPr>
            <a:picLocks noGrp="1" noChangeAspect="1"/>
          </p:cNvPicPr>
          <p:nvPr>
            <p:ph idx="1"/>
          </p:nvPr>
        </p:nvPicPr>
        <p:blipFill>
          <a:blip r:embed="rId3"/>
          <a:stretch>
            <a:fillRect/>
          </a:stretch>
        </p:blipFill>
        <p:spPr>
          <a:xfrm>
            <a:off x="459600" y="2396185"/>
            <a:ext cx="5322094" cy="3548063"/>
          </a:xfrm>
        </p:spPr>
      </p:pic>
      <p:pic>
        <p:nvPicPr>
          <p:cNvPr id="6" name="Picture 5">
            <a:extLst>
              <a:ext uri="{FF2B5EF4-FFF2-40B4-BE49-F238E27FC236}">
                <a16:creationId xmlns:a16="http://schemas.microsoft.com/office/drawing/2014/main" id="{E7E273B5-C403-A24A-9287-6AC070AF03EA}"/>
              </a:ext>
            </a:extLst>
          </p:cNvPr>
          <p:cNvPicPr>
            <a:picLocks noChangeAspect="1"/>
          </p:cNvPicPr>
          <p:nvPr/>
        </p:nvPicPr>
        <p:blipFill>
          <a:blip r:embed="rId4"/>
          <a:stretch>
            <a:fillRect/>
          </a:stretch>
        </p:blipFill>
        <p:spPr>
          <a:xfrm>
            <a:off x="6124408" y="2396185"/>
            <a:ext cx="5486400" cy="3657600"/>
          </a:xfrm>
          <a:prstGeom prst="rect">
            <a:avLst/>
          </a:prstGeom>
        </p:spPr>
      </p:pic>
    </p:spTree>
    <p:extLst>
      <p:ext uri="{BB962C8B-B14F-4D97-AF65-F5344CB8AC3E}">
        <p14:creationId xmlns:p14="http://schemas.microsoft.com/office/powerpoint/2010/main" val="3889192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err="1"/>
              <a:t>edUCATION</a:t>
            </a:r>
            <a:endParaRPr lang="en-US" dirty="0"/>
          </a:p>
        </p:txBody>
      </p:sp>
      <p:pic>
        <p:nvPicPr>
          <p:cNvPr id="7" name="Content Placeholder 6">
            <a:extLst>
              <a:ext uri="{FF2B5EF4-FFF2-40B4-BE49-F238E27FC236}">
                <a16:creationId xmlns:a16="http://schemas.microsoft.com/office/drawing/2014/main" id="{2EBDE842-D504-304F-8BEB-0E74203D2559}"/>
              </a:ext>
            </a:extLst>
          </p:cNvPr>
          <p:cNvPicPr>
            <a:picLocks noGrp="1" noChangeAspect="1"/>
          </p:cNvPicPr>
          <p:nvPr>
            <p:ph idx="1"/>
          </p:nvPr>
        </p:nvPicPr>
        <p:blipFill>
          <a:blip r:embed="rId3"/>
          <a:stretch>
            <a:fillRect/>
          </a:stretch>
        </p:blipFill>
        <p:spPr>
          <a:xfrm>
            <a:off x="4785345" y="2164344"/>
            <a:ext cx="2885220" cy="1923480"/>
          </a:xfrm>
        </p:spPr>
      </p:pic>
      <p:pic>
        <p:nvPicPr>
          <p:cNvPr id="9" name="Picture 8">
            <a:extLst>
              <a:ext uri="{FF2B5EF4-FFF2-40B4-BE49-F238E27FC236}">
                <a16:creationId xmlns:a16="http://schemas.microsoft.com/office/drawing/2014/main" id="{BE6070F2-A74F-F948-9524-CC091C0C84CD}"/>
              </a:ext>
            </a:extLst>
          </p:cNvPr>
          <p:cNvPicPr>
            <a:picLocks noChangeAspect="1"/>
          </p:cNvPicPr>
          <p:nvPr/>
        </p:nvPicPr>
        <p:blipFill>
          <a:blip r:embed="rId4"/>
          <a:stretch>
            <a:fillRect/>
          </a:stretch>
        </p:blipFill>
        <p:spPr>
          <a:xfrm>
            <a:off x="581192" y="4290520"/>
            <a:ext cx="2885220" cy="1923480"/>
          </a:xfrm>
          <a:prstGeom prst="rect">
            <a:avLst/>
          </a:prstGeom>
        </p:spPr>
      </p:pic>
      <p:pic>
        <p:nvPicPr>
          <p:cNvPr id="13" name="Picture 12">
            <a:extLst>
              <a:ext uri="{FF2B5EF4-FFF2-40B4-BE49-F238E27FC236}">
                <a16:creationId xmlns:a16="http://schemas.microsoft.com/office/drawing/2014/main" id="{A9FFD610-0D5E-864A-B3D7-118F3675C368}"/>
              </a:ext>
            </a:extLst>
          </p:cNvPr>
          <p:cNvPicPr>
            <a:picLocks noChangeAspect="1"/>
          </p:cNvPicPr>
          <p:nvPr/>
        </p:nvPicPr>
        <p:blipFill>
          <a:blip r:embed="rId5"/>
          <a:stretch>
            <a:fillRect/>
          </a:stretch>
        </p:blipFill>
        <p:spPr>
          <a:xfrm>
            <a:off x="4785345" y="4290520"/>
            <a:ext cx="2885220" cy="1923480"/>
          </a:xfrm>
          <a:prstGeom prst="rect">
            <a:avLst/>
          </a:prstGeom>
        </p:spPr>
      </p:pic>
      <p:pic>
        <p:nvPicPr>
          <p:cNvPr id="15" name="Picture 14">
            <a:extLst>
              <a:ext uri="{FF2B5EF4-FFF2-40B4-BE49-F238E27FC236}">
                <a16:creationId xmlns:a16="http://schemas.microsoft.com/office/drawing/2014/main" id="{0186CF6A-59DC-0D4C-B83C-AA79153B91B3}"/>
              </a:ext>
            </a:extLst>
          </p:cNvPr>
          <p:cNvPicPr>
            <a:picLocks noChangeAspect="1"/>
          </p:cNvPicPr>
          <p:nvPr/>
        </p:nvPicPr>
        <p:blipFill>
          <a:blip r:embed="rId6"/>
          <a:stretch>
            <a:fillRect/>
          </a:stretch>
        </p:blipFill>
        <p:spPr>
          <a:xfrm>
            <a:off x="8554900" y="4290520"/>
            <a:ext cx="2885220" cy="1923480"/>
          </a:xfrm>
          <a:prstGeom prst="rect">
            <a:avLst/>
          </a:prstGeom>
        </p:spPr>
      </p:pic>
      <p:pic>
        <p:nvPicPr>
          <p:cNvPr id="17" name="Picture 16">
            <a:extLst>
              <a:ext uri="{FF2B5EF4-FFF2-40B4-BE49-F238E27FC236}">
                <a16:creationId xmlns:a16="http://schemas.microsoft.com/office/drawing/2014/main" id="{634600B1-1239-AC43-8083-D5EE5921F35B}"/>
              </a:ext>
            </a:extLst>
          </p:cNvPr>
          <p:cNvPicPr>
            <a:picLocks noChangeAspect="1"/>
          </p:cNvPicPr>
          <p:nvPr/>
        </p:nvPicPr>
        <p:blipFill>
          <a:blip r:embed="rId7"/>
          <a:stretch>
            <a:fillRect/>
          </a:stretch>
        </p:blipFill>
        <p:spPr>
          <a:xfrm>
            <a:off x="8554900" y="2041498"/>
            <a:ext cx="2885220" cy="1923480"/>
          </a:xfrm>
          <a:prstGeom prst="rect">
            <a:avLst/>
          </a:prstGeom>
        </p:spPr>
      </p:pic>
      <p:pic>
        <p:nvPicPr>
          <p:cNvPr id="21" name="Picture 20">
            <a:extLst>
              <a:ext uri="{FF2B5EF4-FFF2-40B4-BE49-F238E27FC236}">
                <a16:creationId xmlns:a16="http://schemas.microsoft.com/office/drawing/2014/main" id="{51531DF6-0F37-CC40-B314-781A5B0708BC}"/>
              </a:ext>
            </a:extLst>
          </p:cNvPr>
          <p:cNvPicPr>
            <a:picLocks noChangeAspect="1"/>
          </p:cNvPicPr>
          <p:nvPr/>
        </p:nvPicPr>
        <p:blipFill>
          <a:blip r:embed="rId8"/>
          <a:stretch>
            <a:fillRect/>
          </a:stretch>
        </p:blipFill>
        <p:spPr>
          <a:xfrm>
            <a:off x="751880" y="2155656"/>
            <a:ext cx="2885220" cy="1923480"/>
          </a:xfrm>
          <a:prstGeom prst="rect">
            <a:avLst/>
          </a:prstGeom>
        </p:spPr>
      </p:pic>
    </p:spTree>
    <p:extLst>
      <p:ext uri="{BB962C8B-B14F-4D97-AF65-F5344CB8AC3E}">
        <p14:creationId xmlns:p14="http://schemas.microsoft.com/office/powerpoint/2010/main" val="416819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AGE DISTRIBUTION</a:t>
            </a:r>
            <a:endParaRPr lang="en-US" dirty="0"/>
          </a:p>
        </p:txBody>
      </p:sp>
      <p:pic>
        <p:nvPicPr>
          <p:cNvPr id="4" name="Picture 3">
            <a:extLst>
              <a:ext uri="{FF2B5EF4-FFF2-40B4-BE49-F238E27FC236}">
                <a16:creationId xmlns:a16="http://schemas.microsoft.com/office/drawing/2014/main" id="{59D479E6-710F-7741-9D74-C44B80A6FFEC}"/>
              </a:ext>
            </a:extLst>
          </p:cNvPr>
          <p:cNvPicPr>
            <a:picLocks noChangeAspect="1"/>
          </p:cNvPicPr>
          <p:nvPr/>
        </p:nvPicPr>
        <p:blipFill>
          <a:blip r:embed="rId3"/>
          <a:stretch>
            <a:fillRect/>
          </a:stretch>
        </p:blipFill>
        <p:spPr>
          <a:xfrm>
            <a:off x="6096000" y="2326824"/>
            <a:ext cx="5486400" cy="3657600"/>
          </a:xfrm>
          <a:prstGeom prst="rect">
            <a:avLst/>
          </a:prstGeom>
        </p:spPr>
      </p:pic>
      <p:pic>
        <p:nvPicPr>
          <p:cNvPr id="6" name="Picture 5">
            <a:extLst>
              <a:ext uri="{FF2B5EF4-FFF2-40B4-BE49-F238E27FC236}">
                <a16:creationId xmlns:a16="http://schemas.microsoft.com/office/drawing/2014/main" id="{6C1FCF19-50E7-D94B-9F4E-CEB64A423925}"/>
              </a:ext>
            </a:extLst>
          </p:cNvPr>
          <p:cNvPicPr>
            <a:picLocks noChangeAspect="1"/>
          </p:cNvPicPr>
          <p:nvPr/>
        </p:nvPicPr>
        <p:blipFill>
          <a:blip r:embed="rId4"/>
          <a:stretch>
            <a:fillRect/>
          </a:stretch>
        </p:blipFill>
        <p:spPr>
          <a:xfrm>
            <a:off x="609600" y="2326824"/>
            <a:ext cx="5486400" cy="3657600"/>
          </a:xfrm>
          <a:prstGeom prst="rect">
            <a:avLst/>
          </a:prstGeom>
        </p:spPr>
      </p:pic>
    </p:spTree>
    <p:extLst>
      <p:ext uri="{BB962C8B-B14F-4D97-AF65-F5344CB8AC3E}">
        <p14:creationId xmlns:p14="http://schemas.microsoft.com/office/powerpoint/2010/main" val="327222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AGE DISTRIBUTION</a:t>
            </a:r>
            <a:endParaRPr lang="en-US" dirty="0"/>
          </a:p>
        </p:txBody>
      </p:sp>
      <p:pic>
        <p:nvPicPr>
          <p:cNvPr id="5" name="Picture 4">
            <a:extLst>
              <a:ext uri="{FF2B5EF4-FFF2-40B4-BE49-F238E27FC236}">
                <a16:creationId xmlns:a16="http://schemas.microsoft.com/office/drawing/2014/main" id="{7BFC1DA5-5931-DD48-BD4A-117D0A7D826F}"/>
              </a:ext>
            </a:extLst>
          </p:cNvPr>
          <p:cNvPicPr>
            <a:picLocks noChangeAspect="1"/>
          </p:cNvPicPr>
          <p:nvPr/>
        </p:nvPicPr>
        <p:blipFill>
          <a:blip r:embed="rId3"/>
          <a:stretch>
            <a:fillRect/>
          </a:stretch>
        </p:blipFill>
        <p:spPr>
          <a:xfrm>
            <a:off x="449782" y="1993358"/>
            <a:ext cx="2807259" cy="1871506"/>
          </a:xfrm>
          <a:prstGeom prst="rect">
            <a:avLst/>
          </a:prstGeom>
        </p:spPr>
      </p:pic>
      <p:pic>
        <p:nvPicPr>
          <p:cNvPr id="8" name="Picture 7">
            <a:extLst>
              <a:ext uri="{FF2B5EF4-FFF2-40B4-BE49-F238E27FC236}">
                <a16:creationId xmlns:a16="http://schemas.microsoft.com/office/drawing/2014/main" id="{8E047EE5-2653-9647-9ABD-635B83620529}"/>
              </a:ext>
            </a:extLst>
          </p:cNvPr>
          <p:cNvPicPr>
            <a:picLocks noChangeAspect="1"/>
          </p:cNvPicPr>
          <p:nvPr/>
        </p:nvPicPr>
        <p:blipFill>
          <a:blip r:embed="rId4"/>
          <a:stretch>
            <a:fillRect/>
          </a:stretch>
        </p:blipFill>
        <p:spPr>
          <a:xfrm>
            <a:off x="8934959" y="1967633"/>
            <a:ext cx="2807261" cy="1871507"/>
          </a:xfrm>
          <a:prstGeom prst="rect">
            <a:avLst/>
          </a:prstGeom>
        </p:spPr>
      </p:pic>
      <p:pic>
        <p:nvPicPr>
          <p:cNvPr id="10" name="Picture 9">
            <a:extLst>
              <a:ext uri="{FF2B5EF4-FFF2-40B4-BE49-F238E27FC236}">
                <a16:creationId xmlns:a16="http://schemas.microsoft.com/office/drawing/2014/main" id="{CD7DBEA9-34EA-5345-A180-56194A360299}"/>
              </a:ext>
            </a:extLst>
          </p:cNvPr>
          <p:cNvPicPr>
            <a:picLocks noChangeAspect="1"/>
          </p:cNvPicPr>
          <p:nvPr/>
        </p:nvPicPr>
        <p:blipFill>
          <a:blip r:embed="rId5"/>
          <a:stretch>
            <a:fillRect/>
          </a:stretch>
        </p:blipFill>
        <p:spPr>
          <a:xfrm>
            <a:off x="449782" y="4142266"/>
            <a:ext cx="2807259" cy="1871506"/>
          </a:xfrm>
          <a:prstGeom prst="rect">
            <a:avLst/>
          </a:prstGeom>
        </p:spPr>
      </p:pic>
      <p:pic>
        <p:nvPicPr>
          <p:cNvPr id="12" name="Picture 11">
            <a:extLst>
              <a:ext uri="{FF2B5EF4-FFF2-40B4-BE49-F238E27FC236}">
                <a16:creationId xmlns:a16="http://schemas.microsoft.com/office/drawing/2014/main" id="{AD6FB299-25CA-624A-9C3E-CA7AC22130E1}"/>
              </a:ext>
            </a:extLst>
          </p:cNvPr>
          <p:cNvPicPr>
            <a:picLocks noChangeAspect="1"/>
          </p:cNvPicPr>
          <p:nvPr/>
        </p:nvPicPr>
        <p:blipFill>
          <a:blip r:embed="rId6"/>
          <a:stretch>
            <a:fillRect/>
          </a:stretch>
        </p:blipFill>
        <p:spPr>
          <a:xfrm>
            <a:off x="8934956" y="4016413"/>
            <a:ext cx="2807262" cy="1871508"/>
          </a:xfrm>
          <a:prstGeom prst="rect">
            <a:avLst/>
          </a:prstGeom>
        </p:spPr>
      </p:pic>
      <p:pic>
        <p:nvPicPr>
          <p:cNvPr id="14" name="Picture 13">
            <a:extLst>
              <a:ext uri="{FF2B5EF4-FFF2-40B4-BE49-F238E27FC236}">
                <a16:creationId xmlns:a16="http://schemas.microsoft.com/office/drawing/2014/main" id="{3A7231A1-B60A-6E47-8B91-2DB06818AC54}"/>
              </a:ext>
            </a:extLst>
          </p:cNvPr>
          <p:cNvPicPr>
            <a:picLocks noChangeAspect="1"/>
          </p:cNvPicPr>
          <p:nvPr/>
        </p:nvPicPr>
        <p:blipFill>
          <a:blip r:embed="rId7"/>
          <a:stretch>
            <a:fillRect/>
          </a:stretch>
        </p:blipFill>
        <p:spPr>
          <a:xfrm>
            <a:off x="3288741" y="1993358"/>
            <a:ext cx="2807259" cy="1871506"/>
          </a:xfrm>
          <a:prstGeom prst="rect">
            <a:avLst/>
          </a:prstGeom>
        </p:spPr>
      </p:pic>
      <p:pic>
        <p:nvPicPr>
          <p:cNvPr id="16" name="Picture 15">
            <a:extLst>
              <a:ext uri="{FF2B5EF4-FFF2-40B4-BE49-F238E27FC236}">
                <a16:creationId xmlns:a16="http://schemas.microsoft.com/office/drawing/2014/main" id="{F1566AA3-D935-2441-B77D-7AD495AA0CB7}"/>
              </a:ext>
            </a:extLst>
          </p:cNvPr>
          <p:cNvPicPr>
            <a:picLocks noChangeAspect="1"/>
          </p:cNvPicPr>
          <p:nvPr/>
        </p:nvPicPr>
        <p:blipFill>
          <a:blip r:embed="rId8"/>
          <a:stretch>
            <a:fillRect/>
          </a:stretch>
        </p:blipFill>
        <p:spPr>
          <a:xfrm>
            <a:off x="6096000" y="1993359"/>
            <a:ext cx="2807258" cy="1871505"/>
          </a:xfrm>
          <a:prstGeom prst="rect">
            <a:avLst/>
          </a:prstGeom>
        </p:spPr>
      </p:pic>
      <p:pic>
        <p:nvPicPr>
          <p:cNvPr id="18" name="Picture 17">
            <a:extLst>
              <a:ext uri="{FF2B5EF4-FFF2-40B4-BE49-F238E27FC236}">
                <a16:creationId xmlns:a16="http://schemas.microsoft.com/office/drawing/2014/main" id="{B7D4BF81-B554-7848-A576-A7C4E674184D}"/>
              </a:ext>
            </a:extLst>
          </p:cNvPr>
          <p:cNvPicPr>
            <a:picLocks noChangeAspect="1"/>
          </p:cNvPicPr>
          <p:nvPr/>
        </p:nvPicPr>
        <p:blipFill>
          <a:blip r:embed="rId9"/>
          <a:stretch>
            <a:fillRect/>
          </a:stretch>
        </p:blipFill>
        <p:spPr>
          <a:xfrm>
            <a:off x="3288740" y="4142262"/>
            <a:ext cx="2807261" cy="1871507"/>
          </a:xfrm>
          <a:prstGeom prst="rect">
            <a:avLst/>
          </a:prstGeom>
        </p:spPr>
      </p:pic>
      <p:pic>
        <p:nvPicPr>
          <p:cNvPr id="20" name="Picture 19">
            <a:extLst>
              <a:ext uri="{FF2B5EF4-FFF2-40B4-BE49-F238E27FC236}">
                <a16:creationId xmlns:a16="http://schemas.microsoft.com/office/drawing/2014/main" id="{7074A1BE-7F65-7244-B096-B69B421FCE07}"/>
              </a:ext>
            </a:extLst>
          </p:cNvPr>
          <p:cNvPicPr>
            <a:picLocks noChangeAspect="1"/>
          </p:cNvPicPr>
          <p:nvPr/>
        </p:nvPicPr>
        <p:blipFill>
          <a:blip r:embed="rId10"/>
          <a:stretch>
            <a:fillRect/>
          </a:stretch>
        </p:blipFill>
        <p:spPr>
          <a:xfrm>
            <a:off x="6095994" y="4142262"/>
            <a:ext cx="2807263" cy="1871509"/>
          </a:xfrm>
          <a:prstGeom prst="rect">
            <a:avLst/>
          </a:prstGeom>
        </p:spPr>
      </p:pic>
    </p:spTree>
    <p:extLst>
      <p:ext uri="{BB962C8B-B14F-4D97-AF65-F5344CB8AC3E}">
        <p14:creationId xmlns:p14="http://schemas.microsoft.com/office/powerpoint/2010/main" val="30513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5" name="Content Placeholder 2">
            <a:extLst>
              <a:ext uri="{FF2B5EF4-FFF2-40B4-BE49-F238E27FC236}">
                <a16:creationId xmlns:a16="http://schemas.microsoft.com/office/drawing/2014/main" id="{407CB5BD-6B5E-6849-A070-1B0354672DA1}"/>
              </a:ext>
            </a:extLst>
          </p:cNvPr>
          <p:cNvSpPr txBox="1">
            <a:spLocks/>
          </p:cNvSpPr>
          <p:nvPr/>
        </p:nvSpPr>
        <p:spPr>
          <a:xfrm>
            <a:off x="838200" y="3182111"/>
            <a:ext cx="10515600" cy="299485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The Community Well-Being (CWB) index is a means of examining the well-being of individual Canadian communities.</a:t>
            </a:r>
          </a:p>
          <a:p>
            <a:pPr lvl="1"/>
            <a:r>
              <a:rPr lang="en-US" dirty="0"/>
              <a:t>The index is calculated using four components:</a:t>
            </a:r>
          </a:p>
          <a:p>
            <a:pPr lvl="1"/>
            <a:r>
              <a:rPr lang="en-US" dirty="0"/>
              <a:t>Income (income per capita)</a:t>
            </a:r>
          </a:p>
          <a:p>
            <a:pPr lvl="1"/>
            <a:r>
              <a:rPr lang="en-US" dirty="0"/>
              <a:t>Education (number of community members with higher </a:t>
            </a:r>
            <a:r>
              <a:rPr lang="en-US" dirty="0" err="1"/>
              <a:t>edication</a:t>
            </a:r>
            <a:r>
              <a:rPr lang="en-US" dirty="0"/>
              <a:t> levels)</a:t>
            </a:r>
          </a:p>
          <a:p>
            <a:pPr lvl="1"/>
            <a:r>
              <a:rPr lang="en-US" dirty="0"/>
              <a:t>Housing (number of community members living in good house conditions)</a:t>
            </a:r>
            <a:endParaRPr lang="pt-BR" dirty="0"/>
          </a:p>
          <a:p>
            <a:pPr lvl="1"/>
            <a:r>
              <a:rPr lang="en-US" dirty="0"/>
              <a:t>Labour (employment rates)</a:t>
            </a:r>
            <a:endParaRPr lang="pt-BR" dirty="0"/>
          </a:p>
          <a:p>
            <a:endParaRPr lang="en-US" dirty="0"/>
          </a:p>
          <a:p>
            <a:endParaRPr lang="en-US" dirty="0"/>
          </a:p>
          <a:p>
            <a:endParaRPr lang="pt-BR" dirty="0"/>
          </a:p>
        </p:txBody>
      </p:sp>
    </p:spTree>
    <p:extLst>
      <p:ext uri="{BB962C8B-B14F-4D97-AF65-F5344CB8AC3E}">
        <p14:creationId xmlns:p14="http://schemas.microsoft.com/office/powerpoint/2010/main" val="357277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5" name="Content Placeholder 2">
            <a:extLst>
              <a:ext uri="{FF2B5EF4-FFF2-40B4-BE49-F238E27FC236}">
                <a16:creationId xmlns:a16="http://schemas.microsoft.com/office/drawing/2014/main" id="{407CB5BD-6B5E-6849-A070-1B0354672DA1}"/>
              </a:ext>
            </a:extLst>
          </p:cNvPr>
          <p:cNvSpPr txBox="1">
            <a:spLocks/>
          </p:cNvSpPr>
          <p:nvPr/>
        </p:nvSpPr>
        <p:spPr>
          <a:xfrm>
            <a:off x="838200" y="3182111"/>
            <a:ext cx="10772608" cy="299485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Questions</a:t>
            </a:r>
            <a:r>
              <a:rPr lang="en-US" dirty="0"/>
              <a:t>: </a:t>
            </a:r>
          </a:p>
          <a:p>
            <a:pPr marL="0" indent="0">
              <a:buNone/>
            </a:pPr>
            <a:endParaRPr lang="en-US" dirty="0"/>
          </a:p>
          <a:p>
            <a:pPr marL="0" indent="0">
              <a:buNone/>
            </a:pPr>
            <a:r>
              <a:rPr lang="en-US" dirty="0"/>
              <a:t>What are the differences between First Nations and non-aboriginal communities across time at a province level</a:t>
            </a:r>
          </a:p>
          <a:p>
            <a:pPr marL="0" indent="0">
              <a:buNone/>
            </a:pPr>
            <a:endParaRPr lang="en-US" dirty="0"/>
          </a:p>
          <a:p>
            <a:pPr marL="0" indent="0">
              <a:buNone/>
            </a:pPr>
            <a:r>
              <a:rPr lang="en-US" dirty="0"/>
              <a:t>How the CWB index for non-aboriginal communities differs between province?</a:t>
            </a:r>
            <a:endParaRPr lang="pt-BR" dirty="0"/>
          </a:p>
          <a:p>
            <a:endParaRPr lang="en-US" dirty="0"/>
          </a:p>
          <a:p>
            <a:endParaRPr lang="en-US" dirty="0"/>
          </a:p>
          <a:p>
            <a:endParaRPr lang="pt-BR" dirty="0"/>
          </a:p>
        </p:txBody>
      </p:sp>
    </p:spTree>
    <p:extLst>
      <p:ext uri="{BB962C8B-B14F-4D97-AF65-F5344CB8AC3E}">
        <p14:creationId xmlns:p14="http://schemas.microsoft.com/office/powerpoint/2010/main" val="159918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420E-D825-8A46-8095-B39D78888C1A}"/>
              </a:ext>
            </a:extLst>
          </p:cNvPr>
          <p:cNvSpPr>
            <a:spLocks noGrp="1"/>
          </p:cNvSpPr>
          <p:nvPr>
            <p:ph type="ctrTitle"/>
          </p:nvPr>
        </p:nvSpPr>
        <p:spPr/>
        <p:txBody>
          <a:bodyPr/>
          <a:lstStyle/>
          <a:p>
            <a:r>
              <a:rPr lang="en-US" dirty="0"/>
              <a:t>ABORIGINALS IN CANADA</a:t>
            </a:r>
          </a:p>
        </p:txBody>
      </p:sp>
      <p:sp>
        <p:nvSpPr>
          <p:cNvPr id="3" name="Subtitle 2">
            <a:extLst>
              <a:ext uri="{FF2B5EF4-FFF2-40B4-BE49-F238E27FC236}">
                <a16:creationId xmlns:a16="http://schemas.microsoft.com/office/drawing/2014/main" id="{C0643345-8F30-B04F-8965-A75E0ACB511C}"/>
              </a:ext>
            </a:extLst>
          </p:cNvPr>
          <p:cNvSpPr>
            <a:spLocks noGrp="1"/>
          </p:cNvSpPr>
          <p:nvPr>
            <p:ph type="subTitle" idx="1"/>
          </p:nvPr>
        </p:nvSpPr>
        <p:spPr/>
        <p:txBody>
          <a:bodyPr>
            <a:normAutofit/>
          </a:bodyPr>
          <a:lstStyle/>
          <a:p>
            <a:r>
              <a:rPr lang="en-US" dirty="0"/>
              <a:t>A STUDY OF QUALITY OF LIFE INDICATORS FOR FIRST NATIONS, INUIT AND METIS PEOPLES</a:t>
            </a:r>
          </a:p>
        </p:txBody>
      </p:sp>
      <p:sp>
        <p:nvSpPr>
          <p:cNvPr id="4" name="Subtitle 2">
            <a:extLst>
              <a:ext uri="{FF2B5EF4-FFF2-40B4-BE49-F238E27FC236}">
                <a16:creationId xmlns:a16="http://schemas.microsoft.com/office/drawing/2014/main" id="{709ABFA6-2042-684E-93AB-E8B8D190E7BF}"/>
              </a:ext>
            </a:extLst>
          </p:cNvPr>
          <p:cNvSpPr txBox="1">
            <a:spLocks/>
          </p:cNvSpPr>
          <p:nvPr/>
        </p:nvSpPr>
        <p:spPr>
          <a:xfrm>
            <a:off x="581194" y="4183118"/>
            <a:ext cx="10993546" cy="20831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pt-BR" sz="1600" dirty="0">
                <a:solidFill>
                  <a:schemeClr val="bg1"/>
                </a:solidFill>
              </a:rPr>
              <a:t>JOÃO PAULO CAMPOS MAIA PINTO</a:t>
            </a:r>
            <a:endParaRPr lang="en-CA" sz="1600" dirty="0">
              <a:solidFill>
                <a:schemeClr val="bg1"/>
              </a:solidFill>
            </a:endParaRPr>
          </a:p>
          <a:p>
            <a:pPr marL="0" indent="0">
              <a:buNone/>
            </a:pPr>
            <a:r>
              <a:rPr lang="en-US" sz="1600" dirty="0">
                <a:solidFill>
                  <a:schemeClr val="bg1"/>
                </a:solidFill>
              </a:rPr>
              <a:t>LUCIANA BERTHOLIM NASCIBEN</a:t>
            </a:r>
          </a:p>
          <a:p>
            <a:pPr marL="0" indent="0">
              <a:buNone/>
            </a:pPr>
            <a:r>
              <a:rPr lang="en-US" sz="1600" dirty="0">
                <a:solidFill>
                  <a:schemeClr val="bg1"/>
                </a:solidFill>
              </a:rPr>
              <a:t>MAX LOUIS-JUSTE</a:t>
            </a:r>
          </a:p>
          <a:p>
            <a:pPr marL="0" indent="0">
              <a:buNone/>
            </a:pPr>
            <a:r>
              <a:rPr lang="en-US" sz="1600" dirty="0">
                <a:solidFill>
                  <a:schemeClr val="bg1"/>
                </a:solidFill>
              </a:rPr>
              <a:t>ELIZABETH LOUISE SANTONATO</a:t>
            </a:r>
          </a:p>
        </p:txBody>
      </p:sp>
    </p:spTree>
    <p:extLst>
      <p:ext uri="{BB962C8B-B14F-4D97-AF65-F5344CB8AC3E}">
        <p14:creationId xmlns:p14="http://schemas.microsoft.com/office/powerpoint/2010/main" val="70207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Community Well-Being (CWB) Index</a:t>
            </a:r>
          </a:p>
        </p:txBody>
      </p:sp>
      <p:sp>
        <p:nvSpPr>
          <p:cNvPr id="3" name="TextBox 2">
            <a:extLst>
              <a:ext uri="{FF2B5EF4-FFF2-40B4-BE49-F238E27FC236}">
                <a16:creationId xmlns:a16="http://schemas.microsoft.com/office/drawing/2014/main" id="{C0FB2F29-74B2-0649-931D-32FA26338F27}"/>
              </a:ext>
            </a:extLst>
          </p:cNvPr>
          <p:cNvSpPr txBox="1"/>
          <p:nvPr/>
        </p:nvSpPr>
        <p:spPr>
          <a:xfrm>
            <a:off x="581191" y="2383689"/>
            <a:ext cx="11029617" cy="3139321"/>
          </a:xfrm>
          <a:prstGeom prst="rect">
            <a:avLst/>
          </a:prstGeom>
          <a:noFill/>
        </p:spPr>
        <p:txBody>
          <a:bodyPr wrap="square" rtlCol="0">
            <a:spAutoFit/>
          </a:bodyPr>
          <a:lstStyle/>
          <a:p>
            <a:r>
              <a:rPr lang="en-US" b="1" dirty="0"/>
              <a:t>Methods</a:t>
            </a:r>
          </a:p>
          <a:p>
            <a:endParaRPr lang="en-US" dirty="0"/>
          </a:p>
          <a:p>
            <a:r>
              <a:rPr lang="en-US" dirty="0"/>
              <a:t>Csv files were available for 1996, 2001, 2006 and 2011</a:t>
            </a:r>
          </a:p>
          <a:p>
            <a:r>
              <a:rPr lang="en-US" dirty="0"/>
              <a:t>Each csv file had the CWB index calculated per census subdivision</a:t>
            </a:r>
          </a:p>
          <a:p>
            <a:r>
              <a:rPr lang="en-US" dirty="0"/>
              <a:t>Csv files were cleaned and merged the files into a unique </a:t>
            </a:r>
            <a:r>
              <a:rPr lang="en-US" dirty="0" err="1"/>
              <a:t>dataframe</a:t>
            </a:r>
            <a:r>
              <a:rPr lang="en-US" dirty="0"/>
              <a:t>, using census subdivision as the index</a:t>
            </a:r>
          </a:p>
          <a:p>
            <a:r>
              <a:rPr lang="en-US" dirty="0"/>
              <a:t>Census subdivision’s code were </a:t>
            </a:r>
            <a:r>
              <a:rPr lang="en-US" dirty="0" err="1"/>
              <a:t>splitted</a:t>
            </a:r>
            <a:r>
              <a:rPr lang="en-US" dirty="0"/>
              <a:t> to show the province part of the code (first and second character), which I've used to group census subdivision per province</a:t>
            </a:r>
          </a:p>
          <a:p>
            <a:r>
              <a:rPr lang="en-US" dirty="0"/>
              <a:t>Each Census subdivision is classified as "First Nation communities" or "non-aboriginal communities“</a:t>
            </a:r>
          </a:p>
          <a:p>
            <a:r>
              <a:rPr lang="en-US" dirty="0"/>
              <a:t>I used </a:t>
            </a:r>
            <a:r>
              <a:rPr lang="en-US" dirty="0" err="1"/>
              <a:t>groupby</a:t>
            </a:r>
            <a:r>
              <a:rPr lang="en-US" dirty="0"/>
              <a:t> function to group the table by Province, and then type of community</a:t>
            </a:r>
          </a:p>
          <a:p>
            <a:r>
              <a:rPr lang="en-US" dirty="0"/>
              <a:t>Calculated the weighted average CWB for each province, for first nation and non-aboriginal communities</a:t>
            </a:r>
            <a:endParaRPr lang="pt-BR" dirty="0"/>
          </a:p>
          <a:p>
            <a:endParaRPr lang="en-US" dirty="0"/>
          </a:p>
        </p:txBody>
      </p:sp>
    </p:spTree>
    <p:extLst>
      <p:ext uri="{BB962C8B-B14F-4D97-AF65-F5344CB8AC3E}">
        <p14:creationId xmlns:p14="http://schemas.microsoft.com/office/powerpoint/2010/main" val="25103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Increasing</a:t>
            </a:r>
            <a:r>
              <a:rPr lang="pt-BR" dirty="0"/>
              <a:t> </a:t>
            </a:r>
            <a:r>
              <a:rPr lang="pt-BR" dirty="0" err="1"/>
              <a:t>differences</a:t>
            </a:r>
            <a:endParaRPr lang="en-US" dirty="0"/>
          </a:p>
        </p:txBody>
      </p:sp>
      <p:pic>
        <p:nvPicPr>
          <p:cNvPr id="7" name="Picture 6">
            <a:extLst>
              <a:ext uri="{FF2B5EF4-FFF2-40B4-BE49-F238E27FC236}">
                <a16:creationId xmlns:a16="http://schemas.microsoft.com/office/drawing/2014/main" id="{E3FC57BD-2509-D24D-9201-25F91E9B6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33" y="1851039"/>
            <a:ext cx="4475552" cy="2237776"/>
          </a:xfrm>
          <a:prstGeom prst="rect">
            <a:avLst/>
          </a:prstGeom>
        </p:spPr>
      </p:pic>
      <p:pic>
        <p:nvPicPr>
          <p:cNvPr id="8" name="Picture 7">
            <a:extLst>
              <a:ext uri="{FF2B5EF4-FFF2-40B4-BE49-F238E27FC236}">
                <a16:creationId xmlns:a16="http://schemas.microsoft.com/office/drawing/2014/main" id="{41AD6927-FA81-7E4F-96E8-38993BF7C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16" y="1904923"/>
            <a:ext cx="4367784" cy="2183892"/>
          </a:xfrm>
          <a:prstGeom prst="rect">
            <a:avLst/>
          </a:prstGeom>
        </p:spPr>
      </p:pic>
      <p:pic>
        <p:nvPicPr>
          <p:cNvPr id="9" name="Picture 8">
            <a:extLst>
              <a:ext uri="{FF2B5EF4-FFF2-40B4-BE49-F238E27FC236}">
                <a16:creationId xmlns:a16="http://schemas.microsoft.com/office/drawing/2014/main" id="{8644F848-D3A4-9C48-9824-DF015D71E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2545" y="4223898"/>
            <a:ext cx="4475552" cy="2237776"/>
          </a:xfrm>
          <a:prstGeom prst="rect">
            <a:avLst/>
          </a:prstGeom>
        </p:spPr>
      </p:pic>
    </p:spTree>
    <p:extLst>
      <p:ext uri="{BB962C8B-B14F-4D97-AF65-F5344CB8AC3E}">
        <p14:creationId xmlns:p14="http://schemas.microsoft.com/office/powerpoint/2010/main" val="78518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Increasing</a:t>
            </a:r>
            <a:r>
              <a:rPr lang="pt-BR" dirty="0"/>
              <a:t> </a:t>
            </a:r>
            <a:r>
              <a:rPr lang="pt-BR" dirty="0" err="1"/>
              <a:t>differences</a:t>
            </a:r>
            <a:endParaRPr lang="en-US" dirty="0"/>
          </a:p>
        </p:txBody>
      </p:sp>
      <p:pic>
        <p:nvPicPr>
          <p:cNvPr id="6" name="Picture 5">
            <a:extLst>
              <a:ext uri="{FF2B5EF4-FFF2-40B4-BE49-F238E27FC236}">
                <a16:creationId xmlns:a16="http://schemas.microsoft.com/office/drawing/2014/main" id="{CE15C553-CA48-B24B-BA5C-635B72734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122" y="1988820"/>
            <a:ext cx="5760721" cy="2880360"/>
          </a:xfrm>
          <a:prstGeom prst="rect">
            <a:avLst/>
          </a:prstGeom>
        </p:spPr>
      </p:pic>
      <p:pic>
        <p:nvPicPr>
          <p:cNvPr id="10" name="Picture 9">
            <a:extLst>
              <a:ext uri="{FF2B5EF4-FFF2-40B4-BE49-F238E27FC236}">
                <a16:creationId xmlns:a16="http://schemas.microsoft.com/office/drawing/2014/main" id="{A198127B-9D26-F048-911D-B205963EF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57" y="1988820"/>
            <a:ext cx="5760721" cy="2880360"/>
          </a:xfrm>
          <a:prstGeom prst="rect">
            <a:avLst/>
          </a:prstGeom>
        </p:spPr>
      </p:pic>
    </p:spTree>
    <p:extLst>
      <p:ext uri="{BB962C8B-B14F-4D97-AF65-F5344CB8AC3E}">
        <p14:creationId xmlns:p14="http://schemas.microsoft.com/office/powerpoint/2010/main" val="307144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err="1"/>
              <a:t>Differences</a:t>
            </a:r>
            <a:r>
              <a:rPr lang="pt-BR" dirty="0"/>
              <a:t> are </a:t>
            </a:r>
            <a:r>
              <a:rPr lang="pt-BR" dirty="0" err="1"/>
              <a:t>stable</a:t>
            </a:r>
            <a:endParaRPr lang="en-US" dirty="0"/>
          </a:p>
        </p:txBody>
      </p:sp>
      <p:pic>
        <p:nvPicPr>
          <p:cNvPr id="5" name="Picture 4">
            <a:extLst>
              <a:ext uri="{FF2B5EF4-FFF2-40B4-BE49-F238E27FC236}">
                <a16:creationId xmlns:a16="http://schemas.microsoft.com/office/drawing/2014/main" id="{A054FF64-A817-8B4C-B7BE-EFC24A371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032" y="1994572"/>
            <a:ext cx="5014284" cy="2507142"/>
          </a:xfrm>
          <a:prstGeom prst="rect">
            <a:avLst/>
          </a:prstGeom>
        </p:spPr>
      </p:pic>
      <p:pic>
        <p:nvPicPr>
          <p:cNvPr id="7" name="Picture 6">
            <a:extLst>
              <a:ext uri="{FF2B5EF4-FFF2-40B4-BE49-F238E27FC236}">
                <a16:creationId xmlns:a16="http://schemas.microsoft.com/office/drawing/2014/main" id="{DDAAF71D-8DBB-D747-8FE1-F18AD0D18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79" y="1988820"/>
            <a:ext cx="4431793" cy="2215896"/>
          </a:xfrm>
          <a:prstGeom prst="rect">
            <a:avLst/>
          </a:prstGeom>
        </p:spPr>
      </p:pic>
      <p:pic>
        <p:nvPicPr>
          <p:cNvPr id="8" name="Picture 7">
            <a:extLst>
              <a:ext uri="{FF2B5EF4-FFF2-40B4-BE49-F238E27FC236}">
                <a16:creationId xmlns:a16="http://schemas.microsoft.com/office/drawing/2014/main" id="{2ABB0529-9766-AA4E-8D5B-CBE9F1410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79" y="4477580"/>
            <a:ext cx="4431793" cy="2215896"/>
          </a:xfrm>
          <a:prstGeom prst="rect">
            <a:avLst/>
          </a:prstGeom>
        </p:spPr>
      </p:pic>
      <p:pic>
        <p:nvPicPr>
          <p:cNvPr id="9" name="Picture 8">
            <a:extLst>
              <a:ext uri="{FF2B5EF4-FFF2-40B4-BE49-F238E27FC236}">
                <a16:creationId xmlns:a16="http://schemas.microsoft.com/office/drawing/2014/main" id="{7CFAE5AF-0469-8F47-B4A1-C15519C567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3277" y="4501714"/>
            <a:ext cx="4431793" cy="2215897"/>
          </a:xfrm>
          <a:prstGeom prst="rect">
            <a:avLst/>
          </a:prstGeom>
        </p:spPr>
      </p:pic>
    </p:spTree>
    <p:extLst>
      <p:ext uri="{BB962C8B-B14F-4D97-AF65-F5344CB8AC3E}">
        <p14:creationId xmlns:p14="http://schemas.microsoft.com/office/powerpoint/2010/main" val="363523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dirty="0"/>
              <a:t>CWB </a:t>
            </a:r>
            <a:r>
              <a:rPr lang="pt-BR" dirty="0" err="1"/>
              <a:t>indices</a:t>
            </a:r>
            <a:r>
              <a:rPr lang="pt-BR" dirty="0"/>
              <a:t> are </a:t>
            </a:r>
            <a:r>
              <a:rPr lang="pt-BR" dirty="0" err="1"/>
              <a:t>improving</a:t>
            </a:r>
            <a:endParaRPr lang="en-US" dirty="0"/>
          </a:p>
        </p:txBody>
      </p:sp>
      <p:pic>
        <p:nvPicPr>
          <p:cNvPr id="10" name="Picture 9">
            <a:extLst>
              <a:ext uri="{FF2B5EF4-FFF2-40B4-BE49-F238E27FC236}">
                <a16:creationId xmlns:a16="http://schemas.microsoft.com/office/drawing/2014/main" id="{CF4FEA1F-561E-A840-9276-947227445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3" y="1987875"/>
            <a:ext cx="4794505" cy="2397252"/>
          </a:xfrm>
          <a:prstGeom prst="rect">
            <a:avLst/>
          </a:prstGeom>
        </p:spPr>
      </p:pic>
      <p:pic>
        <p:nvPicPr>
          <p:cNvPr id="11" name="Picture 10">
            <a:extLst>
              <a:ext uri="{FF2B5EF4-FFF2-40B4-BE49-F238E27FC236}">
                <a16:creationId xmlns:a16="http://schemas.microsoft.com/office/drawing/2014/main" id="{14B4C89D-42D7-B648-925B-1E7A28479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986" y="1987875"/>
            <a:ext cx="4626755" cy="2313377"/>
          </a:xfrm>
          <a:prstGeom prst="rect">
            <a:avLst/>
          </a:prstGeom>
        </p:spPr>
      </p:pic>
      <p:pic>
        <p:nvPicPr>
          <p:cNvPr id="12" name="Picture 11">
            <a:extLst>
              <a:ext uri="{FF2B5EF4-FFF2-40B4-BE49-F238E27FC236}">
                <a16:creationId xmlns:a16="http://schemas.microsoft.com/office/drawing/2014/main" id="{CF4D1E10-39C1-8944-B06B-AABDFD277D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144" y="4301252"/>
            <a:ext cx="4794505" cy="2397252"/>
          </a:xfrm>
          <a:prstGeom prst="rect">
            <a:avLst/>
          </a:prstGeom>
        </p:spPr>
      </p:pic>
    </p:spTree>
    <p:extLst>
      <p:ext uri="{BB962C8B-B14F-4D97-AF65-F5344CB8AC3E}">
        <p14:creationId xmlns:p14="http://schemas.microsoft.com/office/powerpoint/2010/main" val="346033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pt-BR" altLang="pt-BR" cap="none" dirty="0">
                <a:latin typeface="Helvetica Neue"/>
              </a:rPr>
              <a:t>COMPARING FIRST NATIONS CWB INDEX SCORES OVER TIME</a:t>
            </a:r>
            <a:endParaRPr lang="en-US" cap="none" dirty="0"/>
          </a:p>
        </p:txBody>
      </p:sp>
      <p:pic>
        <p:nvPicPr>
          <p:cNvPr id="6" name="Picture 5">
            <a:extLst>
              <a:ext uri="{FF2B5EF4-FFF2-40B4-BE49-F238E27FC236}">
                <a16:creationId xmlns:a16="http://schemas.microsoft.com/office/drawing/2014/main" id="{3D339FFF-C49F-5F4B-AEC3-F7184A4EE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930337"/>
            <a:ext cx="5451912" cy="4361530"/>
          </a:xfrm>
          <a:prstGeom prst="rect">
            <a:avLst/>
          </a:prstGeom>
        </p:spPr>
      </p:pic>
      <p:sp>
        <p:nvSpPr>
          <p:cNvPr id="7" name="Rectangle 6">
            <a:extLst>
              <a:ext uri="{FF2B5EF4-FFF2-40B4-BE49-F238E27FC236}">
                <a16:creationId xmlns:a16="http://schemas.microsoft.com/office/drawing/2014/main" id="{EB9CE05D-49FE-9243-B232-655E22744541}"/>
              </a:ext>
            </a:extLst>
          </p:cNvPr>
          <p:cNvSpPr/>
          <p:nvPr/>
        </p:nvSpPr>
        <p:spPr>
          <a:xfrm>
            <a:off x="6158898" y="2377642"/>
            <a:ext cx="4749377" cy="954107"/>
          </a:xfrm>
          <a:prstGeom prst="rect">
            <a:avLst/>
          </a:prstGeom>
        </p:spPr>
        <p:txBody>
          <a:bodyPr wrap="none">
            <a:spAutoFit/>
          </a:bodyPr>
          <a:lstStyle/>
          <a:p>
            <a:r>
              <a:rPr lang="pt-BR" sz="1400" dirty="0"/>
              <a:t>Yukon </a:t>
            </a:r>
            <a:r>
              <a:rPr lang="pt-BR" sz="1400" dirty="0" err="1"/>
              <a:t>has</a:t>
            </a:r>
            <a:r>
              <a:rPr lang="pt-BR" sz="1400" dirty="0"/>
              <a:t> </a:t>
            </a:r>
            <a:r>
              <a:rPr lang="pt-BR" sz="1400" dirty="0" err="1"/>
              <a:t>the</a:t>
            </a:r>
            <a:r>
              <a:rPr lang="pt-BR" sz="1400" dirty="0"/>
              <a:t> </a:t>
            </a:r>
            <a:r>
              <a:rPr lang="pt-BR" sz="1400" dirty="0" err="1"/>
              <a:t>best</a:t>
            </a:r>
            <a:r>
              <a:rPr lang="pt-BR" sz="1400" dirty="0"/>
              <a:t> CWB index for </a:t>
            </a:r>
            <a:r>
              <a:rPr lang="pt-BR" sz="1400" dirty="0" err="1"/>
              <a:t>all</a:t>
            </a:r>
            <a:r>
              <a:rPr lang="pt-BR" sz="1400" dirty="0"/>
              <a:t> </a:t>
            </a:r>
            <a:r>
              <a:rPr lang="pt-BR" sz="1400" dirty="0" err="1"/>
              <a:t>provinces</a:t>
            </a:r>
            <a:endParaRPr lang="pt-BR" sz="1400" dirty="0"/>
          </a:p>
          <a:p>
            <a:r>
              <a:rPr lang="en-US" sz="1400" dirty="0"/>
              <a:t>Followed by Newfoundland and Labrador and British Columbia</a:t>
            </a:r>
          </a:p>
          <a:p>
            <a:r>
              <a:rPr lang="en-US" sz="1400" dirty="0"/>
              <a:t>Manitoba has the worst index</a:t>
            </a:r>
          </a:p>
          <a:p>
            <a:r>
              <a:rPr lang="en-US" sz="1400" dirty="0"/>
              <a:t>Second worst index was calculated for Saskatchewan</a:t>
            </a:r>
            <a:endParaRPr lang="pt-BR" sz="1400" dirty="0"/>
          </a:p>
        </p:txBody>
      </p:sp>
    </p:spTree>
    <p:extLst>
      <p:ext uri="{BB962C8B-B14F-4D97-AF65-F5344CB8AC3E}">
        <p14:creationId xmlns:p14="http://schemas.microsoft.com/office/powerpoint/2010/main" val="175444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sp>
        <p:nvSpPr>
          <p:cNvPr id="3" name="Rectangle 2">
            <a:extLst>
              <a:ext uri="{FF2B5EF4-FFF2-40B4-BE49-F238E27FC236}">
                <a16:creationId xmlns:a16="http://schemas.microsoft.com/office/drawing/2014/main" id="{661B279E-1EF2-3849-8E6B-6E2395A54DD0}"/>
              </a:ext>
            </a:extLst>
          </p:cNvPr>
          <p:cNvSpPr/>
          <p:nvPr/>
        </p:nvSpPr>
        <p:spPr>
          <a:xfrm>
            <a:off x="581192" y="2274838"/>
            <a:ext cx="11029616" cy="1200329"/>
          </a:xfrm>
          <a:prstGeom prst="rect">
            <a:avLst/>
          </a:prstGeom>
        </p:spPr>
        <p:txBody>
          <a:bodyPr wrap="square">
            <a:spAutoFit/>
          </a:bodyPr>
          <a:lstStyle/>
          <a:p>
            <a:r>
              <a:rPr lang="en-US" dirty="0"/>
              <a:t>As a result of a history of colonization, isolation, poverty and language barriers, abuse of substances — especially </a:t>
            </a:r>
            <a:r>
              <a:rPr lang="en-US" dirty="0">
                <a:hlinkClick r:id="rId3" tooltip="alcohol"/>
              </a:rPr>
              <a:t>alcohol</a:t>
            </a:r>
            <a:r>
              <a:rPr lang="en-US" dirty="0"/>
              <a:t> and </a:t>
            </a:r>
            <a:r>
              <a:rPr lang="en-US" dirty="0">
                <a:hlinkClick r:id="rId4" tooltip="solvents"/>
              </a:rPr>
              <a:t>solvents</a:t>
            </a:r>
            <a:r>
              <a:rPr lang="en-US" dirty="0"/>
              <a:t> — is more common in First Nation Communities</a:t>
            </a:r>
          </a:p>
          <a:p>
            <a:endParaRPr lang="en-US" dirty="0"/>
          </a:p>
          <a:p>
            <a:r>
              <a:rPr lang="en-US" dirty="0"/>
              <a:t>What are the differences between First Nations and non-aboriginal population in terms of alcohol abuse?</a:t>
            </a:r>
            <a:endParaRPr lang="pt-BR" dirty="0"/>
          </a:p>
        </p:txBody>
      </p:sp>
    </p:spTree>
    <p:extLst>
      <p:ext uri="{BB962C8B-B14F-4D97-AF65-F5344CB8AC3E}">
        <p14:creationId xmlns:p14="http://schemas.microsoft.com/office/powerpoint/2010/main" val="3429995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4" name="Picture 3">
            <a:extLst>
              <a:ext uri="{FF2B5EF4-FFF2-40B4-BE49-F238E27FC236}">
                <a16:creationId xmlns:a16="http://schemas.microsoft.com/office/drawing/2014/main" id="{8D586DE6-9867-564C-85E7-35949146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987" y="1974873"/>
            <a:ext cx="8350989" cy="4453861"/>
          </a:xfrm>
          <a:prstGeom prst="rect">
            <a:avLst/>
          </a:prstGeom>
        </p:spPr>
      </p:pic>
    </p:spTree>
    <p:extLst>
      <p:ext uri="{BB962C8B-B14F-4D97-AF65-F5344CB8AC3E}">
        <p14:creationId xmlns:p14="http://schemas.microsoft.com/office/powerpoint/2010/main" val="112476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5" name="Picture 4">
            <a:extLst>
              <a:ext uri="{FF2B5EF4-FFF2-40B4-BE49-F238E27FC236}">
                <a16:creationId xmlns:a16="http://schemas.microsoft.com/office/drawing/2014/main" id="{EB13B21C-30A0-EB46-A1AA-A0527BFA9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83" y="2001088"/>
            <a:ext cx="8681234" cy="4629992"/>
          </a:xfrm>
          <a:prstGeom prst="rect">
            <a:avLst/>
          </a:prstGeom>
        </p:spPr>
      </p:pic>
    </p:spTree>
    <p:extLst>
      <p:ext uri="{BB962C8B-B14F-4D97-AF65-F5344CB8AC3E}">
        <p14:creationId xmlns:p14="http://schemas.microsoft.com/office/powerpoint/2010/main" val="58653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Heavy Drinking</a:t>
            </a:r>
            <a:endParaRPr lang="en-US" cap="none" dirty="0"/>
          </a:p>
        </p:txBody>
      </p:sp>
      <p:pic>
        <p:nvPicPr>
          <p:cNvPr id="4" name="Picture 3">
            <a:extLst>
              <a:ext uri="{FF2B5EF4-FFF2-40B4-BE49-F238E27FC236}">
                <a16:creationId xmlns:a16="http://schemas.microsoft.com/office/drawing/2014/main" id="{C5165FA6-9B2F-074D-B17C-F61E40020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690" y="2004299"/>
            <a:ext cx="7336620" cy="4587664"/>
          </a:xfrm>
          <a:prstGeom prst="rect">
            <a:avLst/>
          </a:prstGeom>
        </p:spPr>
      </p:pic>
    </p:spTree>
    <p:extLst>
      <p:ext uri="{BB962C8B-B14F-4D97-AF65-F5344CB8AC3E}">
        <p14:creationId xmlns:p14="http://schemas.microsoft.com/office/powerpoint/2010/main" val="34982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dirty="0"/>
              <a:t>Introduction &amp; Problem Statement</a:t>
            </a:r>
          </a:p>
          <a:p>
            <a:pPr marL="342900" indent="-342900">
              <a:buFont typeface="+mj-lt"/>
              <a:buAutoNum type="arabicPeriod"/>
            </a:pPr>
            <a:r>
              <a:rPr lang="en-CA" dirty="0"/>
              <a:t>Methods </a:t>
            </a:r>
          </a:p>
          <a:p>
            <a:pPr marL="342900" indent="-342900">
              <a:buFont typeface="+mj-lt"/>
              <a:buAutoNum type="arabicPeriod"/>
            </a:pPr>
            <a:r>
              <a:rPr lang="en-CA" dirty="0"/>
              <a:t>Findings</a:t>
            </a:r>
          </a:p>
          <a:p>
            <a:pPr marL="342900" indent="-342900">
              <a:buFont typeface="+mj-lt"/>
              <a:buAutoNum type="arabicPeriod"/>
            </a:pPr>
            <a:r>
              <a:rPr lang="en-CA" dirty="0"/>
              <a:t>Conclusions</a:t>
            </a:r>
          </a:p>
          <a:p>
            <a:pPr marL="342900" indent="-342900">
              <a:buFont typeface="+mj-lt"/>
              <a:buAutoNum type="arabicPeriod"/>
            </a:pPr>
            <a:r>
              <a:rPr lang="en-CA" dirty="0"/>
              <a:t>Implications &amp; Discussion</a:t>
            </a:r>
          </a:p>
          <a:p>
            <a:endParaRPr lang="en-US" dirty="0"/>
          </a:p>
        </p:txBody>
      </p:sp>
    </p:spTree>
    <p:extLst>
      <p:ext uri="{BB962C8B-B14F-4D97-AF65-F5344CB8AC3E}">
        <p14:creationId xmlns:p14="http://schemas.microsoft.com/office/powerpoint/2010/main" val="529893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Health indicators: mental health and suicide</a:t>
            </a:r>
            <a:endParaRPr lang="en-US" cap="none" dirty="0"/>
          </a:p>
        </p:txBody>
      </p:sp>
      <p:pic>
        <p:nvPicPr>
          <p:cNvPr id="5" name="Picture 4">
            <a:extLst>
              <a:ext uri="{FF2B5EF4-FFF2-40B4-BE49-F238E27FC236}">
                <a16:creationId xmlns:a16="http://schemas.microsoft.com/office/drawing/2014/main" id="{7C68D8C4-B326-5144-8D35-50D3DD2E60A9}"/>
              </a:ext>
            </a:extLst>
          </p:cNvPr>
          <p:cNvPicPr>
            <a:picLocks noChangeAspect="1"/>
          </p:cNvPicPr>
          <p:nvPr/>
        </p:nvPicPr>
        <p:blipFill>
          <a:blip r:embed="rId3"/>
          <a:stretch>
            <a:fillRect/>
          </a:stretch>
        </p:blipFill>
        <p:spPr>
          <a:xfrm>
            <a:off x="3194050" y="2333144"/>
            <a:ext cx="5803900" cy="3822700"/>
          </a:xfrm>
          <a:prstGeom prst="rect">
            <a:avLst/>
          </a:prstGeom>
        </p:spPr>
      </p:pic>
    </p:spTree>
    <p:extLst>
      <p:ext uri="{BB962C8B-B14F-4D97-AF65-F5344CB8AC3E}">
        <p14:creationId xmlns:p14="http://schemas.microsoft.com/office/powerpoint/2010/main" val="1558081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FINDINGS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a:normAutofit/>
          </a:bodyPr>
          <a:lstStyle/>
          <a:p>
            <a:r>
              <a:rPr lang="en-CA" dirty="0"/>
              <a:t>Population Per Province</a:t>
            </a:r>
          </a:p>
          <a:p>
            <a:r>
              <a:rPr lang="en-CA" dirty="0"/>
              <a:t>Population YOY increase (pending)</a:t>
            </a:r>
          </a:p>
          <a:p>
            <a:r>
              <a:rPr lang="en-CA" dirty="0"/>
              <a:t>Population Age Per Province/Reserve</a:t>
            </a:r>
          </a:p>
          <a:p>
            <a:r>
              <a:rPr lang="en-CA" dirty="0"/>
              <a:t>Education per Province/Reserve</a:t>
            </a:r>
          </a:p>
          <a:p>
            <a:r>
              <a:rPr lang="en-CA" dirty="0"/>
              <a:t>Income Per Province/Reserve</a:t>
            </a:r>
          </a:p>
          <a:p>
            <a:r>
              <a:rPr lang="en-CA" dirty="0"/>
              <a:t>Community Well-Being Index</a:t>
            </a:r>
          </a:p>
          <a:p>
            <a:r>
              <a:rPr lang="en-CA" dirty="0"/>
              <a:t>Health</a:t>
            </a:r>
          </a:p>
          <a:p>
            <a:r>
              <a:rPr lang="en-CA" dirty="0"/>
              <a:t>Access to Food</a:t>
            </a:r>
          </a:p>
          <a:p>
            <a:r>
              <a:rPr lang="en-CA" dirty="0"/>
              <a:t>Suicide (pending)</a:t>
            </a:r>
          </a:p>
        </p:txBody>
      </p:sp>
    </p:spTree>
    <p:extLst>
      <p:ext uri="{BB962C8B-B14F-4D97-AF65-F5344CB8AC3E}">
        <p14:creationId xmlns:p14="http://schemas.microsoft.com/office/powerpoint/2010/main" val="306502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2446-33EF-A947-8DB4-BA9EC213A754}"/>
              </a:ext>
            </a:extLst>
          </p:cNvPr>
          <p:cNvSpPr>
            <a:spLocks noGrp="1"/>
          </p:cNvSpPr>
          <p:nvPr>
            <p:ph type="title"/>
          </p:nvPr>
        </p:nvSpPr>
        <p:spPr/>
        <p:txBody>
          <a:bodyPr/>
          <a:lstStyle/>
          <a:p>
            <a:r>
              <a:rPr lang="en-US" dirty="0"/>
              <a:t>LIMITATIONS</a:t>
            </a:r>
          </a:p>
        </p:txBody>
      </p:sp>
      <p:sp>
        <p:nvSpPr>
          <p:cNvPr id="4" name="Content Placeholder 2">
            <a:extLst>
              <a:ext uri="{FF2B5EF4-FFF2-40B4-BE49-F238E27FC236}">
                <a16:creationId xmlns:a16="http://schemas.microsoft.com/office/drawing/2014/main" id="{E0E5E56C-66F8-C443-B29B-0773E8F1CFE3}"/>
              </a:ext>
            </a:extLst>
          </p:cNvPr>
          <p:cNvSpPr txBox="1">
            <a:spLocks/>
          </p:cNvSpPr>
          <p:nvPr/>
        </p:nvSpPr>
        <p:spPr>
          <a:xfrm>
            <a:off x="581192" y="2180496"/>
            <a:ext cx="11029615" cy="367830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Health indicators are for aboriginal and non-aboriginal populations while all other data sets are for </a:t>
            </a:r>
          </a:p>
          <a:p>
            <a:r>
              <a:rPr lang="en-CA" dirty="0"/>
              <a:t>Challenges of limited data </a:t>
            </a:r>
          </a:p>
          <a:p>
            <a:r>
              <a:rPr lang="en-CA" dirty="0"/>
              <a:t>Lacking data for some areas on reserves - Nunavut and Yukon</a:t>
            </a:r>
          </a:p>
          <a:p>
            <a:r>
              <a:rPr lang="en-CA" dirty="0"/>
              <a:t>Coverage of all types of indigenous peoples</a:t>
            </a:r>
          </a:p>
          <a:p>
            <a:r>
              <a:rPr lang="en-CA" dirty="0"/>
              <a:t>Issues of non-response leads to missing data</a:t>
            </a:r>
          </a:p>
          <a:p>
            <a:r>
              <a:rPr lang="en-CA" dirty="0"/>
              <a:t>Working with sets prepared by Statistics Canada, cannot cross-reference</a:t>
            </a:r>
          </a:p>
          <a:p>
            <a:r>
              <a:rPr lang="en-CA" dirty="0"/>
              <a:t>Limitations in structure and language over survey questions </a:t>
            </a:r>
          </a:p>
          <a:p>
            <a:r>
              <a:rPr lang="en-CA" dirty="0"/>
              <a:t>We don’t have access to the data behind the work </a:t>
            </a:r>
          </a:p>
          <a:p>
            <a:endParaRPr lang="en-CA" dirty="0"/>
          </a:p>
        </p:txBody>
      </p:sp>
    </p:spTree>
    <p:extLst>
      <p:ext uri="{BB962C8B-B14F-4D97-AF65-F5344CB8AC3E}">
        <p14:creationId xmlns:p14="http://schemas.microsoft.com/office/powerpoint/2010/main" val="1764761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8EC4-7BB4-6C48-B075-48D45E077B3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8D9040-ED3D-9A4C-8377-04C6EF094D3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B31D3CF-F5F9-D042-8CD7-E89524C614B2}"/>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108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b="1" dirty="0"/>
              <a:t>Introduction &amp; Problem Statement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95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0EF43D26-796E-E246-9752-551147298DC6}"/>
              </a:ext>
            </a:extLst>
          </p:cNvPr>
          <p:cNvSpPr>
            <a:spLocks noGrp="1"/>
          </p:cNvSpPr>
          <p:nvPr>
            <p:ph idx="1"/>
          </p:nvPr>
        </p:nvSpPr>
        <p:spPr>
          <a:xfrm>
            <a:off x="581192" y="2477541"/>
            <a:ext cx="11029615" cy="3678303"/>
          </a:xfrm>
        </p:spPr>
        <p:txBody>
          <a:bodyPr/>
          <a:lstStyle/>
          <a:p>
            <a:r>
              <a:rPr lang="en-US" dirty="0">
                <a:latin typeface="Calibri" panose="020F0502020204030204" pitchFamily="34" charset="0"/>
                <a:ea typeface="Calibri" panose="020F0502020204030204" pitchFamily="34" charset="0"/>
                <a:cs typeface="Arial" panose="020B0604020202020204" pitchFamily="34" charset="0"/>
              </a:rPr>
              <a:t>The purpose of our study is to analyze the differences between the Aboriginal, and Non-Aboriginal, identity population in Canada in terms of specific quality of life indicators such as: access to health care services, perceived health status, frequency of diseases, and socioeconomic aspects (income, education, age structure). </a:t>
            </a:r>
            <a:endParaRPr lang="en-US" dirty="0"/>
          </a:p>
          <a:p>
            <a:endParaRPr lang="en-US" dirty="0"/>
          </a:p>
        </p:txBody>
      </p:sp>
    </p:spTree>
    <p:extLst>
      <p:ext uri="{BB962C8B-B14F-4D97-AF65-F5344CB8AC3E}">
        <p14:creationId xmlns:p14="http://schemas.microsoft.com/office/powerpoint/2010/main" val="126813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In 2016, there were 1,673,785 Aboriginal people in Canada, accounting for </a:t>
            </a:r>
            <a:r>
              <a:rPr lang="en-CA" b="1" dirty="0"/>
              <a:t>4.9%</a:t>
            </a:r>
            <a:r>
              <a:rPr lang="en-CA" dirty="0"/>
              <a:t> of the total population. This was up from </a:t>
            </a:r>
            <a:r>
              <a:rPr lang="en-CA" b="1" dirty="0"/>
              <a:t>3.8% </a:t>
            </a:r>
            <a:r>
              <a:rPr lang="en-CA" dirty="0"/>
              <a:t>in 2006 and </a:t>
            </a:r>
            <a:r>
              <a:rPr lang="en-CA" b="1" dirty="0"/>
              <a:t>2.8%</a:t>
            </a:r>
            <a:r>
              <a:rPr lang="en-CA" dirty="0"/>
              <a:t> in 1996.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356036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Since 2006, the Aboriginal population has grown by </a:t>
            </a:r>
            <a:r>
              <a:rPr lang="en-CA" b="1" dirty="0"/>
              <a:t>42.5%</a:t>
            </a:r>
            <a:r>
              <a:rPr lang="en-CA" dirty="0"/>
              <a:t>—more than four times the growth rate of the non-Aboriginal population over the same period.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223301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80B329-0301-A146-B8A5-A6B8FE444BB2}"/>
              </a:ext>
            </a:extLst>
          </p:cNvPr>
          <p:cNvPicPr>
            <a:picLocks noChangeAspect="1"/>
          </p:cNvPicPr>
          <p:nvPr/>
        </p:nvPicPr>
        <p:blipFill>
          <a:blip r:embed="rId3"/>
          <a:stretch>
            <a:fillRect/>
          </a:stretch>
        </p:blipFill>
        <p:spPr>
          <a:xfrm>
            <a:off x="7059167" y="1874381"/>
            <a:ext cx="3868886" cy="4281463"/>
          </a:xfrm>
          <a:prstGeom prst="rect">
            <a:avLst/>
          </a:prstGeom>
        </p:spPr>
      </p:pic>
      <p:sp>
        <p:nvSpPr>
          <p:cNvPr id="5" name="TextBox 4">
            <a:extLst>
              <a:ext uri="{FF2B5EF4-FFF2-40B4-BE49-F238E27FC236}">
                <a16:creationId xmlns:a16="http://schemas.microsoft.com/office/drawing/2014/main" id="{87D86627-1452-F84B-A746-F5DFF18B44CD}"/>
              </a:ext>
            </a:extLst>
          </p:cNvPr>
          <p:cNvSpPr txBox="1"/>
          <p:nvPr/>
        </p:nvSpPr>
        <p:spPr>
          <a:xfrm>
            <a:off x="581192" y="4650177"/>
            <a:ext cx="10241280" cy="1477328"/>
          </a:xfrm>
          <a:prstGeom prst="rect">
            <a:avLst/>
          </a:prstGeom>
          <a:noFill/>
        </p:spPr>
        <p:txBody>
          <a:bodyPr wrap="square" rtlCol="0">
            <a:spAutoFit/>
          </a:bodyPr>
          <a:lstStyle/>
          <a:p>
            <a:r>
              <a:rPr lang="en-US" dirty="0"/>
              <a:t>What does the future look like for aboriginal peoples in Canada? </a:t>
            </a:r>
          </a:p>
          <a:p>
            <a:r>
              <a:rPr lang="en-US" dirty="0"/>
              <a:t>What key quality of life indicators can we look to for analysis?</a:t>
            </a:r>
          </a:p>
          <a:p>
            <a:r>
              <a:rPr lang="en-US" dirty="0"/>
              <a:t>What dataset information is publicly available for study?</a:t>
            </a:r>
          </a:p>
          <a:p>
            <a:r>
              <a:rPr lang="en-US" dirty="0"/>
              <a:t>Who has jurisdiction over the areas where people live?</a:t>
            </a:r>
          </a:p>
          <a:p>
            <a:r>
              <a:rPr lang="en-US" dirty="0"/>
              <a:t>Who has jurisdiction over the data </a:t>
            </a:r>
          </a:p>
        </p:txBody>
      </p:sp>
      <p:sp>
        <p:nvSpPr>
          <p:cNvPr id="7" name="Title 6">
            <a:extLst>
              <a:ext uri="{FF2B5EF4-FFF2-40B4-BE49-F238E27FC236}">
                <a16:creationId xmlns:a16="http://schemas.microsoft.com/office/drawing/2014/main" id="{33946617-7A57-8741-ABB0-FDFB2138191A}"/>
              </a:ext>
            </a:extLst>
          </p:cNvPr>
          <p:cNvSpPr>
            <a:spLocks noGrp="1"/>
          </p:cNvSpPr>
          <p:nvPr>
            <p:ph type="title"/>
          </p:nvPr>
        </p:nvSpPr>
        <p:spPr/>
        <p:txBody>
          <a:bodyPr/>
          <a:lstStyle/>
          <a:p>
            <a:r>
              <a:rPr lang="en-US" dirty="0"/>
              <a:t>Questions and concerns</a:t>
            </a:r>
          </a:p>
        </p:txBody>
      </p:sp>
      <p:sp>
        <p:nvSpPr>
          <p:cNvPr id="8" name="Rectangle 7">
            <a:extLst>
              <a:ext uri="{FF2B5EF4-FFF2-40B4-BE49-F238E27FC236}">
                <a16:creationId xmlns:a16="http://schemas.microsoft.com/office/drawing/2014/main" id="{CA275EEC-4F83-9146-B13B-3F02A63CEA90}"/>
              </a:ext>
            </a:extLst>
          </p:cNvPr>
          <p:cNvSpPr/>
          <p:nvPr/>
        </p:nvSpPr>
        <p:spPr>
          <a:xfrm>
            <a:off x="8115941" y="6114197"/>
            <a:ext cx="3494867" cy="307777"/>
          </a:xfrm>
          <a:prstGeom prst="rect">
            <a:avLst/>
          </a:prstGeom>
        </p:spPr>
        <p:txBody>
          <a:bodyPr wrap="none">
            <a:spAutoFit/>
          </a:bodyPr>
          <a:lstStyle/>
          <a:p>
            <a:r>
              <a:rPr lang="en-US" sz="1400" dirty="0"/>
              <a:t>Map of Aboriginal Ancestry survey responses </a:t>
            </a:r>
          </a:p>
        </p:txBody>
      </p:sp>
    </p:spTree>
    <p:extLst>
      <p:ext uri="{BB962C8B-B14F-4D97-AF65-F5344CB8AC3E}">
        <p14:creationId xmlns:p14="http://schemas.microsoft.com/office/powerpoint/2010/main" val="428030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numCol="3">
            <a:normAutofit fontScale="77500" lnSpcReduction="20000"/>
          </a:bodyPr>
          <a:lstStyle/>
          <a:p>
            <a:pPr>
              <a:lnSpc>
                <a:spcPct val="107000"/>
              </a:lnSpc>
              <a:spcAft>
                <a:spcPts val="800"/>
              </a:spcAft>
            </a:pPr>
            <a:r>
              <a:rPr lang="en-US" dirty="0">
                <a:ea typeface="Calibri" panose="020F0502020204030204" pitchFamily="34" charset="0"/>
                <a:cs typeface="Arial" panose="020B0604020202020204" pitchFamily="34" charset="0"/>
              </a:rPr>
              <a:t>What is the distribution of aboriginal population throughout the national provinces?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is the proportion of aboriginal population on and off reserves</a:t>
            </a:r>
          </a:p>
          <a:p>
            <a:pPr>
              <a:lnSpc>
                <a:spcPct val="107000"/>
              </a:lnSpc>
              <a:spcAft>
                <a:spcPts val="800"/>
              </a:spcAft>
            </a:pPr>
            <a:r>
              <a:rPr lang="en-US" dirty="0">
                <a:ea typeface="Calibri" panose="020F0502020204030204" pitchFamily="34" charset="0"/>
                <a:cs typeface="Arial" panose="020B0604020202020204" pitchFamily="34" charset="0"/>
              </a:rPr>
              <a:t>What is the income disparity</a:t>
            </a:r>
          </a:p>
          <a:p>
            <a:pPr>
              <a:lnSpc>
                <a:spcPct val="107000"/>
              </a:lnSpc>
              <a:spcAft>
                <a:spcPts val="800"/>
              </a:spcAft>
            </a:pPr>
            <a:r>
              <a:rPr lang="en-US" dirty="0">
                <a:ea typeface="Calibri" panose="020F0502020204030204" pitchFamily="34" charset="0"/>
                <a:cs typeface="Arial" panose="020B0604020202020204" pitchFamily="34" charset="0"/>
              </a:rPr>
              <a:t>How do we compare the access to healthcare services (medical doctor for example) for both population?</a:t>
            </a:r>
            <a:endParaRPr lang="en-CA" dirty="0">
              <a:ea typeface="Calibri" panose="020F0502020204030204" pitchFamily="34" charset="0"/>
              <a:cs typeface="Arial" panose="020B0604020202020204" pitchFamily="34" charset="0"/>
            </a:endParaRPr>
          </a:p>
          <a:p>
            <a:pPr marL="342900" lvl="0" indent="-342900">
              <a:lnSpc>
                <a:spcPct val="107000"/>
              </a:lnSpc>
              <a:spcAft>
                <a:spcPts val="0"/>
              </a:spcAft>
              <a:buFont typeface="Symbol" pitchFamily="2" charset="2"/>
              <a:buChar char=""/>
            </a:pPr>
            <a:r>
              <a:rPr lang="en-US" dirty="0">
                <a:ea typeface="Calibri" panose="020F0502020204030204" pitchFamily="34" charset="0"/>
                <a:cs typeface="Arial" panose="020B0604020202020204" pitchFamily="34" charset="0"/>
              </a:rPr>
              <a:t>Contact with a medical doctor in the </a:t>
            </a:r>
            <a:br>
              <a:rPr lang="en-US" dirty="0">
                <a:ea typeface="Calibri" panose="020F0502020204030204" pitchFamily="34" charset="0"/>
                <a:cs typeface="Arial" panose="020B0604020202020204" pitchFamily="34" charset="0"/>
              </a:rPr>
            </a:br>
            <a:r>
              <a:rPr lang="en-US" dirty="0">
                <a:ea typeface="Calibri" panose="020F0502020204030204" pitchFamily="34" charset="0"/>
                <a:cs typeface="Arial" panose="020B0604020202020204" pitchFamily="34" charset="0"/>
              </a:rPr>
              <a:t>past 12 months</a:t>
            </a:r>
            <a:endParaRPr lang="en-CA" dirty="0">
              <a:ea typeface="Calibri" panose="020F0502020204030204" pitchFamily="34" charset="0"/>
              <a:cs typeface="Arial" panose="020B0604020202020204" pitchFamily="34" charset="0"/>
            </a:endParaRPr>
          </a:p>
          <a:p>
            <a:pPr marL="342900" lvl="0" indent="-342900">
              <a:lnSpc>
                <a:spcPct val="107000"/>
              </a:lnSpc>
              <a:spcAft>
                <a:spcPts val="800"/>
              </a:spcAft>
              <a:buFont typeface="Symbol" pitchFamily="2" charset="2"/>
              <a:buChar char=""/>
            </a:pPr>
            <a:r>
              <a:rPr lang="en-US" dirty="0">
                <a:ea typeface="Calibri" panose="020F0502020204030204" pitchFamily="34" charset="0"/>
                <a:cs typeface="Arial" panose="020B0604020202020204" pitchFamily="34" charset="0"/>
              </a:rPr>
              <a:t>Has a regular medical doctor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Health habits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Identify 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Current smoker, daily or occasional</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Food Insecurity, moderate or severe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Fruit and vegetable consumption, 5 times or more per day</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Chronic diseases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Diabetes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5 or more drinks on one occasion, at least once a month in the past year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Never had alcoholic drinks in the past 12 months </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High blood pressure, heart disease or suffering from effects of stroke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One or more chronic conditions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Respiratory problems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very good or excellent</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fair or poor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are the difference in terms of age structure, income and education for all groups?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How do we compare Influenza immunization for both population?</a:t>
            </a:r>
          </a:p>
          <a:p>
            <a:pPr>
              <a:lnSpc>
                <a:spcPct val="107000"/>
              </a:lnSpc>
              <a:spcAft>
                <a:spcPts val="800"/>
              </a:spcAft>
            </a:pPr>
            <a:r>
              <a:rPr lang="en-CA" dirty="0">
                <a:ea typeface="Calibri" panose="020F0502020204030204" pitchFamily="34" charset="0"/>
                <a:cs typeface="Arial" panose="020B0604020202020204" pitchFamily="34" charset="0"/>
              </a:rPr>
              <a:t> </a:t>
            </a:r>
            <a:r>
              <a:rPr lang="en-US" dirty="0">
                <a:ea typeface="Calibri" panose="020F0502020204030204" pitchFamily="34" charset="0"/>
                <a:cs typeface="Arial" panose="020B0604020202020204" pitchFamily="34" charset="0"/>
              </a:rPr>
              <a:t>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Influenza immunization, less than one year ago</a:t>
            </a:r>
            <a:endParaRPr lang="en-CA"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0286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488</TotalTime>
  <Words>1743</Words>
  <Application>Microsoft Macintosh PowerPoint</Application>
  <PresentationFormat>Widescreen</PresentationFormat>
  <Paragraphs>216</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Gill Sans MT</vt:lpstr>
      <vt:lpstr>Helvetica Neue</vt:lpstr>
      <vt:lpstr>Roboto</vt:lpstr>
      <vt:lpstr>Symbol</vt:lpstr>
      <vt:lpstr>Wingdings 2</vt:lpstr>
      <vt:lpstr>Dividend</vt:lpstr>
      <vt:lpstr>Statement of Acknowledgement of Traditional Land </vt:lpstr>
      <vt:lpstr>ABORIGINALS IN CANADA</vt:lpstr>
      <vt:lpstr>AGENDA</vt:lpstr>
      <vt:lpstr>INTRODUCTION</vt:lpstr>
      <vt:lpstr>INTRODUCTION</vt:lpstr>
      <vt:lpstr>CURRENT STATISTICS</vt:lpstr>
      <vt:lpstr>CURRENT STATISTICS</vt:lpstr>
      <vt:lpstr>Questions and concerns</vt:lpstr>
      <vt:lpstr>RESEARCH QUESTIONS</vt:lpstr>
      <vt:lpstr>METHODS</vt:lpstr>
      <vt:lpstr>METHODS</vt:lpstr>
      <vt:lpstr>POPULATION</vt:lpstr>
      <vt:lpstr>INCOME</vt:lpstr>
      <vt:lpstr>edUCATION</vt:lpstr>
      <vt:lpstr>edUCATION</vt:lpstr>
      <vt:lpstr>AGE DISTRIBUTION</vt:lpstr>
      <vt:lpstr>AGE DISTRIBUTION</vt:lpstr>
      <vt:lpstr>Community Well-Being (CWB) Index</vt:lpstr>
      <vt:lpstr>Community Well-Being (CWB) Index</vt:lpstr>
      <vt:lpstr>Community Well-Being (CWB) Index</vt:lpstr>
      <vt:lpstr>Increasing differences</vt:lpstr>
      <vt:lpstr>Increasing differences</vt:lpstr>
      <vt:lpstr>Differences are stable</vt:lpstr>
      <vt:lpstr>CWB indices are improving</vt:lpstr>
      <vt:lpstr>COMPARING FIRST NATIONS CWB INDEX SCORES OVER TIME</vt:lpstr>
      <vt:lpstr>Health indicators: Heavy Drinking</vt:lpstr>
      <vt:lpstr>Health indicators: Heavy Drinking</vt:lpstr>
      <vt:lpstr>Health indicators: Heavy Drinking</vt:lpstr>
      <vt:lpstr>Health indicators: Heavy Drinking</vt:lpstr>
      <vt:lpstr>Health indicators: mental health and suicide</vt:lpstr>
      <vt:lpstr>RESEARCH FINDINGS</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ABORIGINALS IN CANADA</dc:title>
  <dc:creator>Lisa Santonato</dc:creator>
  <cp:lastModifiedBy>Lisa Santonato</cp:lastModifiedBy>
  <cp:revision>42</cp:revision>
  <dcterms:created xsi:type="dcterms:W3CDTF">2018-11-29T16:21:16Z</dcterms:created>
  <dcterms:modified xsi:type="dcterms:W3CDTF">2018-11-30T00:29:54Z</dcterms:modified>
</cp:coreProperties>
</file>