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9" r:id="rId4"/>
    <p:sldId id="257" r:id="rId5"/>
    <p:sldId id="264" r:id="rId6"/>
    <p:sldId id="258" r:id="rId7"/>
    <p:sldId id="259" r:id="rId8"/>
    <p:sldId id="263" r:id="rId9"/>
    <p:sldId id="266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5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08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6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72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7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7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95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02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FED70-BA93-4FB5-A3B5-1E58EA9F2937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7AA3-90BF-4512-A3A6-F0662ACC20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3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dus.ca/Resource%20Library/ccsa-011326-2006.pdf" TargetMode="External"/><Relationship Id="rId2" Type="http://schemas.openxmlformats.org/officeDocument/2006/relationships/hyperlink" Target="http://www.ccdus.ca/Eng/topics/alcohol/Pages/default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CCF1EB-9009-442D-B210-69FABB9DB24A}"/>
              </a:ext>
            </a:extLst>
          </p:cNvPr>
          <p:cNvSpPr/>
          <p:nvPr/>
        </p:nvSpPr>
        <p:spPr>
          <a:xfrm>
            <a:off x="3810000" y="18593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pt-BR" dirty="0"/>
              <a:t>- </a:t>
            </a:r>
            <a:r>
              <a:rPr lang="pt-BR" dirty="0" err="1"/>
              <a:t>an</a:t>
            </a:r>
            <a:r>
              <a:rPr lang="pt-BR" dirty="0"/>
              <a:t> overview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which</a:t>
            </a:r>
            <a:r>
              <a:rPr lang="pt-BR" dirty="0"/>
              <a:t> includes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question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statement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addressing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research</a:t>
            </a:r>
            <a:r>
              <a:rPr lang="pt-BR" dirty="0"/>
              <a:t>/</a:t>
            </a:r>
            <a:r>
              <a:rPr lang="pt-BR" dirty="0" err="1"/>
              <a:t>work</a:t>
            </a:r>
            <a:r>
              <a:rPr lang="pt-BR" dirty="0"/>
              <a:t>-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sources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findings</a:t>
            </a:r>
            <a:r>
              <a:rPr lang="pt-BR" dirty="0"/>
              <a:t>/</a:t>
            </a:r>
            <a:r>
              <a:rPr lang="pt-BR" dirty="0" err="1"/>
              <a:t>results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conclusions</a:t>
            </a:r>
            <a:r>
              <a:rPr lang="pt-BR" dirty="0"/>
              <a:t> </a:t>
            </a:r>
            <a:r>
              <a:rPr lang="pt-BR" dirty="0" err="1"/>
              <a:t>drawn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 </a:t>
            </a:r>
            <a:r>
              <a:rPr lang="pt-BR" dirty="0" err="1"/>
              <a:t>limitations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encountered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2D8F-40CA-404B-9A9E-51F0CA81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indicators: Heavy Drinking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F7A59-4B66-4380-B9DC-D3A1813EB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7" y="1470831"/>
            <a:ext cx="9684688" cy="51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4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8885-7E66-45DE-A0B1-D394C4BB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indicators: Heavy Drinking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C1B38-71C0-40E6-AF49-16DBF8F7A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4" y="1362545"/>
            <a:ext cx="9947082" cy="53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1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3BA6-0E1D-4E4A-B424-E805BB4E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indicators: Heavy Drinking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D5728-E094-4415-84A9-7D116FEE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72" y="1584671"/>
            <a:ext cx="8183170" cy="51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463C-2346-4244-844E-8BD317D0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Community Well-Being (CWB) Index</a:t>
            </a:r>
            <a:br>
              <a:rPr lang="en-US" b="1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2148-0012-4015-86AF-A326A2AD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Community Well-Being (CWB) index is a means of examining the well-being of individual Canadian communities.</a:t>
            </a:r>
          </a:p>
          <a:p>
            <a:pPr lvl="1"/>
            <a:r>
              <a:rPr lang="en-US" dirty="0"/>
              <a:t>The index is calculated using four components:</a:t>
            </a:r>
          </a:p>
          <a:p>
            <a:pPr lvl="1"/>
            <a:r>
              <a:rPr lang="en-US" dirty="0"/>
              <a:t>Income (income per capita)</a:t>
            </a:r>
          </a:p>
          <a:p>
            <a:pPr lvl="1"/>
            <a:r>
              <a:rPr lang="en-US" dirty="0"/>
              <a:t>Education (number of community members with higher </a:t>
            </a:r>
            <a:r>
              <a:rPr lang="en-US" dirty="0" err="1"/>
              <a:t>edication</a:t>
            </a:r>
            <a:r>
              <a:rPr lang="en-US" dirty="0"/>
              <a:t> levels)</a:t>
            </a:r>
          </a:p>
          <a:p>
            <a:pPr lvl="1"/>
            <a:r>
              <a:rPr lang="en-US" dirty="0"/>
              <a:t>Housing (number of community members living in good house conditions)</a:t>
            </a:r>
            <a:endParaRPr lang="pt-BR" dirty="0"/>
          </a:p>
          <a:p>
            <a:pPr lvl="1"/>
            <a:r>
              <a:rPr lang="en-US" dirty="0" err="1"/>
              <a:t>Labour</a:t>
            </a:r>
            <a:r>
              <a:rPr lang="en-US" dirty="0"/>
              <a:t> (employment rates)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differences between First Nations and non-aboriginal communities across time at a province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the CWB index for non-aboriginal communities differs between provinces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F48F3C-8B3E-4180-ADD4-E73F6A578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The 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CWB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index is made up of the following four components, 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1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144E-5BB9-4068-A482-B3C4ED12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A069-E93C-494C-A862-034B9F3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Csv files were available for 1996, 2001, 2006 and 2011</a:t>
            </a:r>
          </a:p>
          <a:p>
            <a:r>
              <a:rPr lang="en-US" dirty="0"/>
              <a:t>Each csv file had the CWB index calculated per census subdivision</a:t>
            </a:r>
          </a:p>
          <a:p>
            <a:r>
              <a:rPr lang="en-US" dirty="0"/>
              <a:t>Csv files were cleaned and merged the files into a unique </a:t>
            </a:r>
            <a:r>
              <a:rPr lang="en-US" dirty="0" err="1"/>
              <a:t>dataframe</a:t>
            </a:r>
            <a:r>
              <a:rPr lang="en-US" dirty="0"/>
              <a:t>, using census subdivision as the index</a:t>
            </a:r>
          </a:p>
          <a:p>
            <a:r>
              <a:rPr lang="en-US" dirty="0"/>
              <a:t>Census subdivision’s code were </a:t>
            </a:r>
            <a:r>
              <a:rPr lang="en-US" dirty="0" err="1"/>
              <a:t>splitted</a:t>
            </a:r>
            <a:r>
              <a:rPr lang="en-US" dirty="0"/>
              <a:t> to show the province part of the code (first and second character), which I've used to group census subdivision per province</a:t>
            </a:r>
          </a:p>
          <a:p>
            <a:r>
              <a:rPr lang="en-US" dirty="0"/>
              <a:t>Each Census subdivision is classified as "First Nation communities" or "non-aboriginal communities“</a:t>
            </a:r>
          </a:p>
          <a:p>
            <a:r>
              <a:rPr lang="en-US" dirty="0"/>
              <a:t>I used </a:t>
            </a:r>
            <a:r>
              <a:rPr lang="en-US" dirty="0" err="1"/>
              <a:t>groupby</a:t>
            </a:r>
            <a:r>
              <a:rPr lang="en-US" dirty="0"/>
              <a:t> function to group the table by Province, and then type of community</a:t>
            </a:r>
          </a:p>
          <a:p>
            <a:r>
              <a:rPr lang="en-US" dirty="0"/>
              <a:t>Calculated the weighted average CWB for each province, for first nation and non-aboriginal communities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43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D93B-709A-4EF9-B8B2-FD03C2F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pt-BR" dirty="0" err="1"/>
              <a:t>Increasing</a:t>
            </a:r>
            <a:r>
              <a:rPr lang="pt-BR" dirty="0"/>
              <a:t> </a:t>
            </a:r>
            <a:r>
              <a:rPr lang="pt-BR" dirty="0" err="1"/>
              <a:t>differences</a:t>
            </a:r>
            <a:endParaRPr lang="pt-B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C1BAFD-4660-4E57-991C-ED215981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6" y="1204863"/>
            <a:ext cx="5767904" cy="2883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D78224-6626-4F17-B54D-C045A7555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79" y="1208455"/>
            <a:ext cx="5760721" cy="28803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6B7E54-4063-4A19-ACD5-D0F6B00EA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48" y="3977640"/>
            <a:ext cx="5760721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3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5917-2F31-4E8A-A237-E65C0810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Increasing</a:t>
            </a:r>
            <a:r>
              <a:rPr lang="pt-BR" dirty="0"/>
              <a:t> </a:t>
            </a:r>
            <a:r>
              <a:rPr lang="pt-BR" dirty="0" err="1"/>
              <a:t>differences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8767C-AFAD-444A-B109-2E6944C6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22" y="1988820"/>
            <a:ext cx="5760721" cy="2880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D4AB3-48A8-4F25-8198-C99BA27BD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7" y="1988820"/>
            <a:ext cx="5760721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9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9A1-43C8-41E6-8F8E-50AA99BE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Differences</a:t>
            </a:r>
            <a:r>
              <a:rPr lang="pt-BR" dirty="0"/>
              <a:t> are </a:t>
            </a:r>
            <a:r>
              <a:rPr lang="pt-BR" dirty="0" err="1"/>
              <a:t>stable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16C63D-B9CE-47A7-A7CA-1F424C5D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47" y="1204863"/>
            <a:ext cx="5767905" cy="2883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92627A-E577-4FD8-8918-9973C1730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" y="1204863"/>
            <a:ext cx="5760721" cy="2880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9D0C71-7CD7-4BCD-B639-C6A2E21AD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" y="3939083"/>
            <a:ext cx="5760721" cy="28803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C48B4-6E58-48A0-ABE5-013D42D23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47" y="3939083"/>
            <a:ext cx="5760721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7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A1B9-D976-439D-BA84-416AFD57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CWB </a:t>
            </a:r>
            <a:r>
              <a:rPr lang="pt-BR" dirty="0" err="1"/>
              <a:t>indices</a:t>
            </a:r>
            <a:r>
              <a:rPr lang="pt-BR" dirty="0"/>
              <a:t> are </a:t>
            </a:r>
            <a:r>
              <a:rPr lang="pt-BR" dirty="0" err="1"/>
              <a:t>improving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350549-8F17-4EFF-B777-E296F90E7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" y="1378275"/>
            <a:ext cx="5760721" cy="2880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24AF1E-F337-4EB3-ACDA-C82D3E619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1378275"/>
            <a:ext cx="5760721" cy="28803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EFB6FA-683E-48A3-926D-60A1B07AA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3954835"/>
            <a:ext cx="5760721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858F8C-7FA6-4EF3-8DF0-1A9F0B2A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4" y="1440467"/>
            <a:ext cx="6612890" cy="529031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4AD647B-45B8-43E4-A5AC-A762D66CD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95162"/>
            <a:ext cx="7272130" cy="1465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03136" rIns="91440" bIns="7300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Comparing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First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Nations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CWB Index Scores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across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5F81C-A069-41A8-8E67-B265FFD3EB55}"/>
              </a:ext>
            </a:extLst>
          </p:cNvPr>
          <p:cNvSpPr/>
          <p:nvPr/>
        </p:nvSpPr>
        <p:spPr>
          <a:xfrm>
            <a:off x="6950947" y="2377642"/>
            <a:ext cx="47493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Yukon </a:t>
            </a:r>
            <a:r>
              <a:rPr lang="pt-BR" sz="1400" dirty="0" err="1"/>
              <a:t>has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best</a:t>
            </a:r>
            <a:r>
              <a:rPr lang="pt-BR" sz="1400" dirty="0"/>
              <a:t> CWB index for </a:t>
            </a:r>
            <a:r>
              <a:rPr lang="pt-BR" sz="1400" dirty="0" err="1"/>
              <a:t>all</a:t>
            </a:r>
            <a:r>
              <a:rPr lang="pt-BR" sz="1400" dirty="0"/>
              <a:t> </a:t>
            </a:r>
            <a:r>
              <a:rPr lang="pt-BR" sz="1400" dirty="0" err="1"/>
              <a:t>provinces</a:t>
            </a:r>
            <a:endParaRPr lang="pt-BR" sz="1400" dirty="0"/>
          </a:p>
          <a:p>
            <a:r>
              <a:rPr lang="en-US" sz="1400" dirty="0"/>
              <a:t>Followed by Newfoundland and Labrador and British Columbia</a:t>
            </a:r>
          </a:p>
          <a:p>
            <a:r>
              <a:rPr lang="en-US" sz="1400" dirty="0"/>
              <a:t>Manitoba has the worst index</a:t>
            </a:r>
          </a:p>
          <a:p>
            <a:r>
              <a:rPr lang="en-US" sz="1400" dirty="0"/>
              <a:t>Second worst index was calculated for Saskatchewan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4389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2D8F-40CA-404B-9A9E-51F0CA81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indicators: Heavy Drinking</a:t>
            </a: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4240B-3952-46A7-A10E-5CCE81493D93}"/>
              </a:ext>
            </a:extLst>
          </p:cNvPr>
          <p:cNvSpPr/>
          <p:nvPr/>
        </p:nvSpPr>
        <p:spPr>
          <a:xfrm>
            <a:off x="646706" y="1690688"/>
            <a:ext cx="10119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a result of a history of colonization, isolation, poverty and language barriers, abuse of substances — especially </a:t>
            </a:r>
            <a:r>
              <a:rPr lang="en-US" dirty="0">
                <a:hlinkClick r:id="rId2" tooltip="alcohol"/>
              </a:rPr>
              <a:t>alcohol</a:t>
            </a:r>
            <a:r>
              <a:rPr lang="en-US" dirty="0"/>
              <a:t> and </a:t>
            </a:r>
            <a:r>
              <a:rPr lang="en-US" dirty="0">
                <a:hlinkClick r:id="rId3" tooltip="solvents"/>
              </a:rPr>
              <a:t>solvents</a:t>
            </a:r>
            <a:r>
              <a:rPr lang="en-US" dirty="0"/>
              <a:t> — is more common in First Nation Communities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differences between First Nations and non-aboriginal population in terms of alcohol abuse?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13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336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PowerPoint Presentation</vt:lpstr>
      <vt:lpstr>Community Well-Being (CWB) Index </vt:lpstr>
      <vt:lpstr>Methods:</vt:lpstr>
      <vt:lpstr>Increasing differences</vt:lpstr>
      <vt:lpstr>Increasing differences</vt:lpstr>
      <vt:lpstr>Differences are stable</vt:lpstr>
      <vt:lpstr>CWB indices are improving</vt:lpstr>
      <vt:lpstr>Comparing First Nations CWB Index Scores across Time </vt:lpstr>
      <vt:lpstr>Health indicators: Heavy Drinking</vt:lpstr>
      <vt:lpstr>Health indicators: Heavy Drinking</vt:lpstr>
      <vt:lpstr>Health indicators: Heavy Drinking</vt:lpstr>
      <vt:lpstr>Health indicators: Heavy Drinking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Luciana Bertholim</dc:creator>
  <cp:lastModifiedBy>Luciana Bertholim</cp:lastModifiedBy>
  <cp:revision>12</cp:revision>
  <dcterms:created xsi:type="dcterms:W3CDTF">2018-11-29T19:37:44Z</dcterms:created>
  <dcterms:modified xsi:type="dcterms:W3CDTF">2018-11-29T22:25:27Z</dcterms:modified>
</cp:coreProperties>
</file>