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66" r:id="rId2"/>
    <p:sldId id="256" r:id="rId3"/>
    <p:sldId id="257" r:id="rId4"/>
    <p:sldId id="271" r:id="rId5"/>
    <p:sldId id="270" r:id="rId6"/>
    <p:sldId id="272" r:id="rId7"/>
    <p:sldId id="267" r:id="rId8"/>
    <p:sldId id="273" r:id="rId9"/>
    <p:sldId id="264" r:id="rId10"/>
    <p:sldId id="268" r:id="rId11"/>
    <p:sldId id="275" r:id="rId12"/>
    <p:sldId id="276" r:id="rId13"/>
    <p:sldId id="269" r:id="rId14"/>
    <p:sldId id="274" r:id="rId15"/>
    <p:sldId id="258" r:id="rId16"/>
    <p:sldId id="263" r:id="rId17"/>
    <p:sldId id="259" r:id="rId18"/>
    <p:sldId id="260" r:id="rId19"/>
    <p:sldId id="261" r:id="rId20"/>
    <p:sldId id="262"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17992"/>
    <p:restoredTop sz="86401"/>
  </p:normalViewPr>
  <p:slideViewPr>
    <p:cSldViewPr snapToGrid="0" snapToObjects="1">
      <p:cViewPr>
        <p:scale>
          <a:sx n="105" d="100"/>
          <a:sy n="105" d="100"/>
        </p:scale>
        <p:origin x="704" y="264"/>
      </p:cViewPr>
      <p:guideLst/>
    </p:cSldViewPr>
  </p:slideViewPr>
  <p:outlineViewPr>
    <p:cViewPr>
      <p:scale>
        <a:sx n="33" d="100"/>
        <a:sy n="33" d="100"/>
      </p:scale>
      <p:origin x="0" y="-1113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B4FBF-ACAA-B24E-BA85-532BD8DD4D5D}" type="datetimeFigureOut">
              <a:rPr lang="en-US" smtClean="0"/>
              <a:t>11/29/18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9E2E0-538E-0241-BB63-985255CCB608}" type="slidenum">
              <a:rPr lang="en-US" smtClean="0"/>
              <a:t>‹#›</a:t>
            </a:fld>
            <a:endParaRPr lang="en-US" dirty="0"/>
          </a:p>
        </p:txBody>
      </p:sp>
    </p:spTree>
    <p:extLst>
      <p:ext uri="{BB962C8B-B14F-4D97-AF65-F5344CB8AC3E}">
        <p14:creationId xmlns:p14="http://schemas.microsoft.com/office/powerpoint/2010/main" val="333692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I (we) wish to acknowledge this land on which the University of Toronto operates. For thousands of years it has been the traditional land of the Huron-Wendat, the Seneca, and most recently, the Mississaugas of the Credit River. Today, this meeting place is still the home to many Indigenous people from across Turtle Island and we are grateful to have the opportunity to work on this land.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“Acknowledging territory shows recognition of and respect for Aboriginal Peoples, which is key to reconciliation.” It is a statement of respect and a statement that provokes further thought and reflection. Purpose of acknowledgement also to acknowledge our</a:t>
            </a:r>
            <a:r>
              <a:rPr lang="en-CA" sz="1200" b="0" i="0" u="none" strike="noStrike" kern="1200" baseline="0" dirty="0">
                <a:solidFill>
                  <a:schemeClr val="tx1"/>
                </a:solidFill>
                <a:effectLst/>
                <a:latin typeface="+mn-lt"/>
                <a:ea typeface="+mn-ea"/>
                <a:cs typeface="+mn-cs"/>
              </a:rPr>
              <a:t> position as newly arrived guests</a:t>
            </a:r>
            <a:r>
              <a:rPr lang="en-CA" sz="1200" b="0" i="0" u="none" strike="noStrike" kern="1200" dirty="0">
                <a:solidFill>
                  <a:schemeClr val="tx1"/>
                </a:solidFill>
                <a:effectLst/>
                <a:latin typeface="+mn-lt"/>
                <a:ea typeface="+mn-ea"/>
                <a:cs typeface="+mn-cs"/>
              </a:rPr>
              <a:t> on this land, and to underscore our intent to highlight</a:t>
            </a:r>
            <a:r>
              <a:rPr lang="en-CA" sz="1200" b="0" i="0" u="none" strike="noStrike" kern="1200" baseline="0" dirty="0">
                <a:solidFill>
                  <a:schemeClr val="tx1"/>
                </a:solidFill>
                <a:effectLst/>
                <a:latin typeface="+mn-lt"/>
                <a:ea typeface="+mn-ea"/>
                <a:cs typeface="+mn-cs"/>
              </a:rPr>
              <a:t> the impacts of </a:t>
            </a:r>
            <a:r>
              <a:rPr lang="en-CA" sz="1200" b="0" i="0" u="none" strike="noStrike" kern="1200" dirty="0">
                <a:solidFill>
                  <a:schemeClr val="tx1"/>
                </a:solidFill>
                <a:effectLst/>
                <a:latin typeface="+mn-lt"/>
                <a:ea typeface="+mn-ea"/>
                <a:cs typeface="+mn-cs"/>
              </a:rPr>
              <a:t>settler colonialism</a:t>
            </a:r>
            <a:r>
              <a:rPr lang="en-CA" sz="1200" b="0" i="0" u="none" strike="noStrike" kern="1200" baseline="0" dirty="0">
                <a:solidFill>
                  <a:schemeClr val="tx1"/>
                </a:solidFill>
                <a:effectLst/>
                <a:latin typeface="+mn-lt"/>
                <a:ea typeface="+mn-ea"/>
                <a:cs typeface="+mn-cs"/>
              </a:rPr>
              <a:t> on native peoples. </a:t>
            </a:r>
            <a:endParaRPr lang="en-US" dirty="0"/>
          </a:p>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a:t>
            </a:fld>
            <a:endParaRPr lang="en-US" dirty="0"/>
          </a:p>
        </p:txBody>
      </p:sp>
    </p:spTree>
    <p:extLst>
      <p:ext uri="{BB962C8B-B14F-4D97-AF65-F5344CB8AC3E}">
        <p14:creationId xmlns:p14="http://schemas.microsoft.com/office/powerpoint/2010/main" val="2745436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Legacy of colonialism continues as communities are marginalized and segregated via reserves</a:t>
            </a:r>
          </a:p>
        </p:txBody>
      </p:sp>
      <p:sp>
        <p:nvSpPr>
          <p:cNvPr id="4" name="Slide Number Placeholder 3"/>
          <p:cNvSpPr>
            <a:spLocks noGrp="1"/>
          </p:cNvSpPr>
          <p:nvPr>
            <p:ph type="sldNum" sz="quarter" idx="5"/>
          </p:nvPr>
        </p:nvSpPr>
        <p:spPr/>
        <p:txBody>
          <a:bodyPr/>
          <a:lstStyle/>
          <a:p>
            <a:fld id="{5F29E2E0-538E-0241-BB63-985255CCB608}" type="slidenum">
              <a:rPr lang="en-US" smtClean="0"/>
              <a:t>10</a:t>
            </a:fld>
            <a:endParaRPr lang="en-US" dirty="0"/>
          </a:p>
        </p:txBody>
      </p:sp>
    </p:spTree>
    <p:extLst>
      <p:ext uri="{BB962C8B-B14F-4D97-AF65-F5344CB8AC3E}">
        <p14:creationId xmlns:p14="http://schemas.microsoft.com/office/powerpoint/2010/main" val="63113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11</a:t>
            </a:fld>
            <a:endParaRPr lang="en-US" dirty="0"/>
          </a:p>
        </p:txBody>
      </p:sp>
    </p:spTree>
    <p:extLst>
      <p:ext uri="{BB962C8B-B14F-4D97-AF65-F5344CB8AC3E}">
        <p14:creationId xmlns:p14="http://schemas.microsoft.com/office/powerpoint/2010/main" val="2134825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29E2E0-538E-0241-BB63-985255CCB608}" type="slidenum">
              <a:rPr lang="en-US" smtClean="0"/>
              <a:t>12</a:t>
            </a:fld>
            <a:endParaRPr lang="en-US" dirty="0"/>
          </a:p>
        </p:txBody>
      </p:sp>
    </p:spTree>
    <p:extLst>
      <p:ext uri="{BB962C8B-B14F-4D97-AF65-F5344CB8AC3E}">
        <p14:creationId xmlns:p14="http://schemas.microsoft.com/office/powerpoint/2010/main" val="3714913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13</a:t>
            </a:fld>
            <a:endParaRPr lang="en-US" dirty="0"/>
          </a:p>
        </p:txBody>
      </p:sp>
    </p:spTree>
    <p:extLst>
      <p:ext uri="{BB962C8B-B14F-4D97-AF65-F5344CB8AC3E}">
        <p14:creationId xmlns:p14="http://schemas.microsoft.com/office/powerpoint/2010/main" val="24523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Distribution of funds</a:t>
            </a:r>
            <a:r>
              <a:rPr lang="en-US" baseline="0" dirty="0"/>
              <a:t> to reserves, no data on how funds are spent within reserves </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14</a:t>
            </a:fld>
            <a:endParaRPr lang="en-US" dirty="0"/>
          </a:p>
        </p:txBody>
      </p:sp>
    </p:spTree>
    <p:extLst>
      <p:ext uri="{BB962C8B-B14F-4D97-AF65-F5344CB8AC3E}">
        <p14:creationId xmlns:p14="http://schemas.microsoft.com/office/powerpoint/2010/main" val="3645981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15</a:t>
            </a:fld>
            <a:endParaRPr lang="en-US" dirty="0"/>
          </a:p>
        </p:txBody>
      </p:sp>
    </p:spTree>
    <p:extLst>
      <p:ext uri="{BB962C8B-B14F-4D97-AF65-F5344CB8AC3E}">
        <p14:creationId xmlns:p14="http://schemas.microsoft.com/office/powerpoint/2010/main" val="3706762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16</a:t>
            </a:fld>
            <a:endParaRPr lang="en-US" dirty="0"/>
          </a:p>
        </p:txBody>
      </p:sp>
    </p:spTree>
    <p:extLst>
      <p:ext uri="{BB962C8B-B14F-4D97-AF65-F5344CB8AC3E}">
        <p14:creationId xmlns:p14="http://schemas.microsoft.com/office/powerpoint/2010/main" val="3534107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17</a:t>
            </a:fld>
            <a:endParaRPr lang="en-US" dirty="0"/>
          </a:p>
        </p:txBody>
      </p:sp>
    </p:spTree>
    <p:extLst>
      <p:ext uri="{BB962C8B-B14F-4D97-AF65-F5344CB8AC3E}">
        <p14:creationId xmlns:p14="http://schemas.microsoft.com/office/powerpoint/2010/main" val="2692566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18</a:t>
            </a:fld>
            <a:endParaRPr lang="en-US" dirty="0"/>
          </a:p>
        </p:txBody>
      </p:sp>
    </p:spTree>
    <p:extLst>
      <p:ext uri="{BB962C8B-B14F-4D97-AF65-F5344CB8AC3E}">
        <p14:creationId xmlns:p14="http://schemas.microsoft.com/office/powerpoint/2010/main" val="2334361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19</a:t>
            </a:fld>
            <a:endParaRPr lang="en-US" dirty="0"/>
          </a:p>
        </p:txBody>
      </p:sp>
    </p:spTree>
    <p:extLst>
      <p:ext uri="{BB962C8B-B14F-4D97-AF65-F5344CB8AC3E}">
        <p14:creationId xmlns:p14="http://schemas.microsoft.com/office/powerpoint/2010/main" val="999940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a:t>
            </a:r>
            <a:r>
              <a:rPr lang="en-US" baseline="0" dirty="0"/>
              <a:t> taken as our subject the study of aboriginals in Canada… </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2</a:t>
            </a:fld>
            <a:endParaRPr lang="en-US" dirty="0"/>
          </a:p>
        </p:txBody>
      </p:sp>
    </p:spTree>
    <p:extLst>
      <p:ext uri="{BB962C8B-B14F-4D97-AF65-F5344CB8AC3E}">
        <p14:creationId xmlns:p14="http://schemas.microsoft.com/office/powerpoint/2010/main" val="75260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20</a:t>
            </a:fld>
            <a:endParaRPr lang="en-US" dirty="0"/>
          </a:p>
        </p:txBody>
      </p:sp>
    </p:spTree>
    <p:extLst>
      <p:ext uri="{BB962C8B-B14F-4D97-AF65-F5344CB8AC3E}">
        <p14:creationId xmlns:p14="http://schemas.microsoft.com/office/powerpoint/2010/main" val="1994510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21</a:t>
            </a:fld>
            <a:endParaRPr lang="en-US" dirty="0"/>
          </a:p>
        </p:txBody>
      </p:sp>
    </p:spTree>
    <p:extLst>
      <p:ext uri="{BB962C8B-B14F-4D97-AF65-F5344CB8AC3E}">
        <p14:creationId xmlns:p14="http://schemas.microsoft.com/office/powerpoint/2010/main" val="4193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3</a:t>
            </a:fld>
            <a:endParaRPr lang="en-US" dirty="0"/>
          </a:p>
        </p:txBody>
      </p:sp>
    </p:spTree>
    <p:extLst>
      <p:ext uri="{BB962C8B-B14F-4D97-AF65-F5344CB8AC3E}">
        <p14:creationId xmlns:p14="http://schemas.microsoft.com/office/powerpoint/2010/main" val="358788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There is a huge and growing problem within the aboriginal populations of Canada. We know this because we see it across the country, in our cities, on our streets, and the news media is frequently reporting stories of boil water advisories on First Nations reserves, Prime Minister Trudeau campaigned on a series of promises for reconciliation with the First Nations, Inuit and Métis peoples of Canada, the Missing and Murdered Indigenous Women’s campaign received a lot of attention and has largely disappeared from the news although women continue to go missing or are found murdered in lakes and rivers across the country, we know that alcoholism and substance abuse is prevalent, a result of systemic abuse and suffering caused by the residential school system which removed children from their families by placing them in residential schools where they suffered physical, sexual and emotional abuses, punished for speaking their language or practicing their customs… yet today the First Nations peoples of Canada are beginning to thrive as the 7</a:t>
            </a:r>
            <a:r>
              <a:rPr lang="en-US" i="1" baseline="30000" dirty="0"/>
              <a:t>th</a:t>
            </a:r>
            <a:r>
              <a:rPr lang="en-US" i="1" dirty="0"/>
              <a:t> generation is rising. A look at the Statistics Canada data reveals: </a:t>
            </a:r>
          </a:p>
        </p:txBody>
      </p:sp>
      <p:sp>
        <p:nvSpPr>
          <p:cNvPr id="4" name="Slide Number Placeholder 3"/>
          <p:cNvSpPr>
            <a:spLocks noGrp="1"/>
          </p:cNvSpPr>
          <p:nvPr>
            <p:ph type="sldNum" sz="quarter" idx="5"/>
          </p:nvPr>
        </p:nvSpPr>
        <p:spPr/>
        <p:txBody>
          <a:bodyPr/>
          <a:lstStyle/>
          <a:p>
            <a:fld id="{5F29E2E0-538E-0241-BB63-985255CCB608}" type="slidenum">
              <a:rPr lang="en-US" smtClean="0"/>
              <a:t>4</a:t>
            </a:fld>
            <a:endParaRPr lang="en-US" dirty="0"/>
          </a:p>
        </p:txBody>
      </p:sp>
    </p:spTree>
    <p:extLst>
      <p:ext uri="{BB962C8B-B14F-4D97-AF65-F5344CB8AC3E}">
        <p14:creationId xmlns:p14="http://schemas.microsoft.com/office/powerpoint/2010/main" val="345588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5</a:t>
            </a:fld>
            <a:endParaRPr lang="en-US" dirty="0"/>
          </a:p>
        </p:txBody>
      </p:sp>
    </p:spTree>
    <p:extLst>
      <p:ext uri="{BB962C8B-B14F-4D97-AF65-F5344CB8AC3E}">
        <p14:creationId xmlns:p14="http://schemas.microsoft.com/office/powerpoint/2010/main" val="15820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encountered many</a:t>
            </a:r>
            <a:r>
              <a:rPr lang="en-US" baseline="0" dirty="0"/>
              <a:t> issues in locating and analyzing our data…. </a:t>
            </a:r>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6</a:t>
            </a:fld>
            <a:endParaRPr lang="en-US" dirty="0"/>
          </a:p>
        </p:txBody>
      </p:sp>
    </p:spTree>
    <p:extLst>
      <p:ext uri="{BB962C8B-B14F-4D97-AF65-F5344CB8AC3E}">
        <p14:creationId xmlns:p14="http://schemas.microsoft.com/office/powerpoint/2010/main" val="912141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F29E2E0-538E-0241-BB63-985255CCB608}" type="slidenum">
              <a:rPr lang="en-US" smtClean="0"/>
              <a:t>7</a:t>
            </a:fld>
            <a:endParaRPr lang="en-US" dirty="0"/>
          </a:p>
        </p:txBody>
      </p:sp>
    </p:spTree>
    <p:extLst>
      <p:ext uri="{BB962C8B-B14F-4D97-AF65-F5344CB8AC3E}">
        <p14:creationId xmlns:p14="http://schemas.microsoft.com/office/powerpoint/2010/main" val="119160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F29E2E0-538E-0241-BB63-985255CCB608}" type="slidenum">
              <a:rPr lang="en-US" smtClean="0"/>
              <a:t>8</a:t>
            </a:fld>
            <a:endParaRPr lang="en-US" dirty="0"/>
          </a:p>
        </p:txBody>
      </p:sp>
    </p:spTree>
    <p:extLst>
      <p:ext uri="{BB962C8B-B14F-4D97-AF65-F5344CB8AC3E}">
        <p14:creationId xmlns:p14="http://schemas.microsoft.com/office/powerpoint/2010/main" val="204330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9E2E0-538E-0241-BB63-985255CCB608}" type="slidenum">
              <a:rPr lang="en-US" smtClean="0"/>
              <a:t>9</a:t>
            </a:fld>
            <a:endParaRPr lang="en-US" dirty="0"/>
          </a:p>
        </p:txBody>
      </p:sp>
    </p:spTree>
    <p:extLst>
      <p:ext uri="{BB962C8B-B14F-4D97-AF65-F5344CB8AC3E}">
        <p14:creationId xmlns:p14="http://schemas.microsoft.com/office/powerpoint/2010/main" val="48475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11/29/18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pPr/>
              <a:t>11/29/18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AC62-4551-8E4F-A430-2347BE7551D2}"/>
              </a:ext>
            </a:extLst>
          </p:cNvPr>
          <p:cNvSpPr>
            <a:spLocks noGrp="1"/>
          </p:cNvSpPr>
          <p:nvPr>
            <p:ph type="title"/>
          </p:nvPr>
        </p:nvSpPr>
        <p:spPr/>
        <p:txBody>
          <a:bodyPr/>
          <a:lstStyle/>
          <a:p>
            <a:r>
              <a:rPr lang="en-CA" dirty="0"/>
              <a:t>Statement of Acknowledgement of Traditional Land </a:t>
            </a:r>
          </a:p>
        </p:txBody>
      </p:sp>
      <p:sp>
        <p:nvSpPr>
          <p:cNvPr id="4" name="Text Placeholder 3">
            <a:extLst>
              <a:ext uri="{FF2B5EF4-FFF2-40B4-BE49-F238E27FC236}">
                <a16:creationId xmlns:a16="http://schemas.microsoft.com/office/drawing/2014/main" id="{FFD9E068-EB7C-C743-AB35-DB6991B86D6C}"/>
              </a:ext>
            </a:extLst>
          </p:cNvPr>
          <p:cNvSpPr>
            <a:spLocks noGrp="1"/>
          </p:cNvSpPr>
          <p:nvPr>
            <p:ph type="body" sz="half" idx="2"/>
          </p:nvPr>
        </p:nvSpPr>
        <p:spPr>
          <a:xfrm>
            <a:off x="581192" y="5392715"/>
            <a:ext cx="11029617" cy="598671"/>
          </a:xfrm>
        </p:spPr>
        <p:txBody>
          <a:bodyPr>
            <a:noAutofit/>
          </a:bodyPr>
          <a:lstStyle/>
          <a:p>
            <a:r>
              <a:rPr lang="en-CA" sz="1600" i="1" dirty="0"/>
              <a:t>I (we) wish to acknowledge this land on which the University of Toronto operates. For thousands of years it has been the traditional land of the Huron-Wendat, the Seneca, and most recently, the Mississaugas of the Credit River. Today, this meeting place is still the home to many Indigenous people from across Turtle Island and we are grateful to have the opportunity to work on this land. </a:t>
            </a:r>
          </a:p>
        </p:txBody>
      </p:sp>
      <p:pic>
        <p:nvPicPr>
          <p:cNvPr id="12" name="Picture Placeholder 11">
            <a:extLst>
              <a:ext uri="{FF2B5EF4-FFF2-40B4-BE49-F238E27FC236}">
                <a16:creationId xmlns:a16="http://schemas.microsoft.com/office/drawing/2014/main" id="{EF515708-3DE6-5549-98B1-47BB9F8360A1}"/>
              </a:ext>
            </a:extLst>
          </p:cNvPr>
          <p:cNvPicPr>
            <a:picLocks noGrp="1" noChangeAspect="1"/>
          </p:cNvPicPr>
          <p:nvPr>
            <p:ph type="pic" idx="1"/>
          </p:nvPr>
        </p:nvPicPr>
        <p:blipFill>
          <a:blip r:embed="rId3"/>
          <a:srcRect t="12036" b="12036"/>
          <a:stretch>
            <a:fillRect/>
          </a:stretch>
        </p:blipFill>
        <p:spPr/>
      </p:pic>
      <p:sp>
        <p:nvSpPr>
          <p:cNvPr id="13" name="Rectangle 12">
            <a:extLst>
              <a:ext uri="{FF2B5EF4-FFF2-40B4-BE49-F238E27FC236}">
                <a16:creationId xmlns:a16="http://schemas.microsoft.com/office/drawing/2014/main" id="{11711019-3A00-8B46-AD9E-4EC84BAEA93F}"/>
              </a:ext>
            </a:extLst>
          </p:cNvPr>
          <p:cNvSpPr/>
          <p:nvPr/>
        </p:nvSpPr>
        <p:spPr>
          <a:xfrm>
            <a:off x="8006821" y="4215989"/>
            <a:ext cx="3731855" cy="276999"/>
          </a:xfrm>
          <a:prstGeom prst="rect">
            <a:avLst/>
          </a:prstGeom>
        </p:spPr>
        <p:txBody>
          <a:bodyPr wrap="none">
            <a:spAutoFit/>
          </a:bodyPr>
          <a:lstStyle/>
          <a:p>
            <a:pPr algn="just"/>
            <a:r>
              <a:rPr lang="en-CA" sz="1200" dirty="0">
                <a:solidFill>
                  <a:srgbClr val="58585B"/>
                </a:solidFill>
                <a:latin typeface="Roboto"/>
              </a:rPr>
              <a:t>“INFINITY” BY </a:t>
            </a:r>
            <a:r>
              <a:rPr lang="en-CA" sz="1200" dirty="0">
                <a:solidFill>
                  <a:srgbClr val="58585B"/>
                </a:solidFill>
              </a:rPr>
              <a:t>MÉTIS</a:t>
            </a:r>
            <a:r>
              <a:rPr lang="en-CA" sz="1200" dirty="0">
                <a:solidFill>
                  <a:srgbClr val="58585B"/>
                </a:solidFill>
                <a:latin typeface="Roboto"/>
              </a:rPr>
              <a:t> ARTIST CHRISTI BELCOURT</a:t>
            </a:r>
            <a:endParaRPr lang="en-US" sz="1200" dirty="0"/>
          </a:p>
        </p:txBody>
      </p:sp>
    </p:spTree>
    <p:extLst>
      <p:ext uri="{BB962C8B-B14F-4D97-AF65-F5344CB8AC3E}">
        <p14:creationId xmlns:p14="http://schemas.microsoft.com/office/powerpoint/2010/main" val="93914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80B329-0301-A146-B8A5-A6B8FE444BB2}"/>
              </a:ext>
            </a:extLst>
          </p:cNvPr>
          <p:cNvPicPr>
            <a:picLocks noChangeAspect="1"/>
          </p:cNvPicPr>
          <p:nvPr/>
        </p:nvPicPr>
        <p:blipFill>
          <a:blip r:embed="rId3"/>
          <a:stretch>
            <a:fillRect/>
          </a:stretch>
        </p:blipFill>
        <p:spPr>
          <a:xfrm>
            <a:off x="7059167" y="1874381"/>
            <a:ext cx="3868886" cy="4281463"/>
          </a:xfrm>
          <a:prstGeom prst="rect">
            <a:avLst/>
          </a:prstGeom>
        </p:spPr>
      </p:pic>
      <p:sp>
        <p:nvSpPr>
          <p:cNvPr id="5" name="TextBox 4">
            <a:extLst>
              <a:ext uri="{FF2B5EF4-FFF2-40B4-BE49-F238E27FC236}">
                <a16:creationId xmlns:a16="http://schemas.microsoft.com/office/drawing/2014/main" id="{87D86627-1452-F84B-A746-F5DFF18B44CD}"/>
              </a:ext>
            </a:extLst>
          </p:cNvPr>
          <p:cNvSpPr txBox="1"/>
          <p:nvPr/>
        </p:nvSpPr>
        <p:spPr>
          <a:xfrm>
            <a:off x="581192" y="4650177"/>
            <a:ext cx="10241280" cy="1477328"/>
          </a:xfrm>
          <a:prstGeom prst="rect">
            <a:avLst/>
          </a:prstGeom>
          <a:noFill/>
        </p:spPr>
        <p:txBody>
          <a:bodyPr wrap="square" rtlCol="0">
            <a:spAutoFit/>
          </a:bodyPr>
          <a:lstStyle/>
          <a:p>
            <a:r>
              <a:rPr lang="en-US" dirty="0"/>
              <a:t>What does the future look like for aboriginal peoples in Canada? </a:t>
            </a:r>
          </a:p>
          <a:p>
            <a:r>
              <a:rPr lang="en-US" dirty="0"/>
              <a:t>What key quality of life indicators can we look to for analysis?</a:t>
            </a:r>
          </a:p>
          <a:p>
            <a:r>
              <a:rPr lang="en-US" dirty="0"/>
              <a:t>What dataset information is publicly available for study?</a:t>
            </a:r>
          </a:p>
          <a:p>
            <a:r>
              <a:rPr lang="en-US" dirty="0"/>
              <a:t>Who has jurisdiction over the areas where people live?</a:t>
            </a:r>
          </a:p>
          <a:p>
            <a:r>
              <a:rPr lang="en-US" dirty="0"/>
              <a:t>Who has jurisdiction over the data </a:t>
            </a:r>
          </a:p>
        </p:txBody>
      </p:sp>
      <p:sp>
        <p:nvSpPr>
          <p:cNvPr id="7" name="Title 6">
            <a:extLst>
              <a:ext uri="{FF2B5EF4-FFF2-40B4-BE49-F238E27FC236}">
                <a16:creationId xmlns:a16="http://schemas.microsoft.com/office/drawing/2014/main" id="{33946617-7A57-8741-ABB0-FDFB2138191A}"/>
              </a:ext>
            </a:extLst>
          </p:cNvPr>
          <p:cNvSpPr>
            <a:spLocks noGrp="1"/>
          </p:cNvSpPr>
          <p:nvPr>
            <p:ph type="title"/>
          </p:nvPr>
        </p:nvSpPr>
        <p:spPr/>
        <p:txBody>
          <a:bodyPr/>
          <a:lstStyle/>
          <a:p>
            <a:r>
              <a:rPr lang="en-US" dirty="0"/>
              <a:t>Questions and concerns</a:t>
            </a:r>
          </a:p>
        </p:txBody>
      </p:sp>
    </p:spTree>
    <p:extLst>
      <p:ext uri="{BB962C8B-B14F-4D97-AF65-F5344CB8AC3E}">
        <p14:creationId xmlns:p14="http://schemas.microsoft.com/office/powerpoint/2010/main" val="428030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A6D8-4BBA-7148-A1A2-067C54FD71B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CACD73E-ECC7-AA45-B2A1-473B264E5EE4}"/>
              </a:ext>
            </a:extLst>
          </p:cNvPr>
          <p:cNvSpPr>
            <a:spLocks noGrp="1"/>
          </p:cNvSpPr>
          <p:nvPr>
            <p:ph idx="1"/>
          </p:nvPr>
        </p:nvSpPr>
        <p:spPr/>
        <p:txBody>
          <a:bodyPr numCol="3">
            <a:normAutofit fontScale="77500" lnSpcReduction="20000"/>
          </a:bodyPr>
          <a:lstStyle/>
          <a:p>
            <a:pPr>
              <a:lnSpc>
                <a:spcPct val="107000"/>
              </a:lnSpc>
              <a:spcAft>
                <a:spcPts val="800"/>
              </a:spcAft>
            </a:pPr>
            <a:r>
              <a:rPr lang="en-US" dirty="0">
                <a:ea typeface="Calibri" panose="020F0502020204030204" pitchFamily="34" charset="0"/>
                <a:cs typeface="Arial" panose="020B0604020202020204" pitchFamily="34" charset="0"/>
              </a:rPr>
              <a:t>What is the distribution of aboriginal population throughout the national provinces?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What is the proportion of aboriginal population on and off reserves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How do we compare the access to healthcare services (medical doctor for example) for both population?</a:t>
            </a:r>
            <a:endParaRPr lang="en-CA" dirty="0">
              <a:ea typeface="Calibri" panose="020F0502020204030204" pitchFamily="34" charset="0"/>
              <a:cs typeface="Arial" panose="020B0604020202020204" pitchFamily="34" charset="0"/>
            </a:endParaRPr>
          </a:p>
          <a:p>
            <a:pPr marL="342900" lvl="0" indent="-342900">
              <a:lnSpc>
                <a:spcPct val="107000"/>
              </a:lnSpc>
              <a:spcAft>
                <a:spcPts val="0"/>
              </a:spcAft>
              <a:buFont typeface="Symbol" pitchFamily="2" charset="2"/>
              <a:buChar char=""/>
            </a:pPr>
            <a:r>
              <a:rPr lang="en-US" dirty="0">
                <a:ea typeface="Calibri" panose="020F0502020204030204" pitchFamily="34" charset="0"/>
                <a:cs typeface="Arial" panose="020B0604020202020204" pitchFamily="34" charset="0"/>
              </a:rPr>
              <a:t>Contact with a medical doctor in the </a:t>
            </a:r>
            <a:br>
              <a:rPr lang="en-US" dirty="0">
                <a:ea typeface="Calibri" panose="020F0502020204030204" pitchFamily="34" charset="0"/>
                <a:cs typeface="Arial" panose="020B0604020202020204" pitchFamily="34" charset="0"/>
              </a:rPr>
            </a:br>
            <a:r>
              <a:rPr lang="en-US" dirty="0">
                <a:ea typeface="Calibri" panose="020F0502020204030204" pitchFamily="34" charset="0"/>
                <a:cs typeface="Arial" panose="020B0604020202020204" pitchFamily="34" charset="0"/>
              </a:rPr>
              <a:t>past 12 months</a:t>
            </a:r>
            <a:endParaRPr lang="en-CA" dirty="0">
              <a:ea typeface="Calibri" panose="020F0502020204030204" pitchFamily="34" charset="0"/>
              <a:cs typeface="Arial" panose="020B0604020202020204" pitchFamily="34" charset="0"/>
            </a:endParaRPr>
          </a:p>
          <a:p>
            <a:pPr marL="342900" lvl="0" indent="-342900">
              <a:lnSpc>
                <a:spcPct val="107000"/>
              </a:lnSpc>
              <a:spcAft>
                <a:spcPts val="800"/>
              </a:spcAft>
              <a:buFont typeface="Symbol" pitchFamily="2" charset="2"/>
              <a:buChar char=""/>
            </a:pPr>
            <a:r>
              <a:rPr lang="en-US" dirty="0">
                <a:ea typeface="Calibri" panose="020F0502020204030204" pitchFamily="34" charset="0"/>
                <a:cs typeface="Arial" panose="020B0604020202020204" pitchFamily="34" charset="0"/>
              </a:rPr>
              <a:t>Has a regular medical doctor</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Health habits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Identify Variables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 Current smoker, daily or occasional</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Food Insecurity, moderate or severe</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Fruit and vegetable consumption, 5 times or more per day</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Chronic diseases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Diabetes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5 or more drinks on one occasion, at least once a month in the past year</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Never had alcoholic drinks in the past 12 months </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High blood pressure, heart disease or suffering from effects of stroke</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One or more chronic conditions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Respiratory problems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Perceived health</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Perceived health, very good or excellent</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Perceived health, fair or poor</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What are the difference in terms of age structure, income and education for all groups?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How do we compare Influenza immunization for both population?</a:t>
            </a:r>
          </a:p>
          <a:p>
            <a:pPr>
              <a:lnSpc>
                <a:spcPct val="107000"/>
              </a:lnSpc>
              <a:spcAft>
                <a:spcPts val="800"/>
              </a:spcAft>
            </a:pPr>
            <a:r>
              <a:rPr lang="en-CA" dirty="0">
                <a:ea typeface="Calibri" panose="020F0502020204030204" pitchFamily="34" charset="0"/>
                <a:cs typeface="Arial" panose="020B0604020202020204" pitchFamily="34" charset="0"/>
              </a:rPr>
              <a:t> </a:t>
            </a:r>
            <a:r>
              <a:rPr lang="en-US" dirty="0">
                <a:ea typeface="Calibri" panose="020F0502020204030204" pitchFamily="34" charset="0"/>
                <a:cs typeface="Arial" panose="020B0604020202020204" pitchFamily="34" charset="0"/>
              </a:rPr>
              <a:t>Variables</a:t>
            </a:r>
            <a:endParaRPr lang="en-CA" dirty="0">
              <a:ea typeface="Calibri" panose="020F0502020204030204" pitchFamily="34" charset="0"/>
              <a:cs typeface="Arial" panose="020B0604020202020204" pitchFamily="34" charset="0"/>
            </a:endParaRPr>
          </a:p>
          <a:p>
            <a:pPr>
              <a:lnSpc>
                <a:spcPct val="107000"/>
              </a:lnSpc>
              <a:spcAft>
                <a:spcPts val="800"/>
              </a:spcAft>
            </a:pPr>
            <a:r>
              <a:rPr lang="en-US" dirty="0">
                <a:ea typeface="Calibri" panose="020F0502020204030204" pitchFamily="34" charset="0"/>
                <a:cs typeface="Arial" panose="020B0604020202020204" pitchFamily="34" charset="0"/>
              </a:rPr>
              <a:t>Influenza immunization, less than one year ago</a:t>
            </a:r>
            <a:endParaRPr lang="en-CA"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102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A6D8-4BBA-7148-A1A2-067C54FD71B7}"/>
              </a:ext>
            </a:extLst>
          </p:cNvPr>
          <p:cNvSpPr>
            <a:spLocks noGrp="1"/>
          </p:cNvSpPr>
          <p:nvPr>
            <p:ph type="title"/>
          </p:nvPr>
        </p:nvSpPr>
        <p:spPr/>
        <p:txBody>
          <a:bodyPr/>
          <a:lstStyle/>
          <a:p>
            <a:r>
              <a:rPr lang="en-US" dirty="0"/>
              <a:t>RESEARCH FINDINGS</a:t>
            </a:r>
          </a:p>
        </p:txBody>
      </p:sp>
      <p:sp>
        <p:nvSpPr>
          <p:cNvPr id="3" name="Content Placeholder 2">
            <a:extLst>
              <a:ext uri="{FF2B5EF4-FFF2-40B4-BE49-F238E27FC236}">
                <a16:creationId xmlns:a16="http://schemas.microsoft.com/office/drawing/2014/main" id="{DCACD73E-ECC7-AA45-B2A1-473B264E5EE4}"/>
              </a:ext>
            </a:extLst>
          </p:cNvPr>
          <p:cNvSpPr>
            <a:spLocks noGrp="1"/>
          </p:cNvSpPr>
          <p:nvPr>
            <p:ph idx="1"/>
          </p:nvPr>
        </p:nvSpPr>
        <p:spPr/>
        <p:txBody>
          <a:bodyPr>
            <a:normAutofit/>
          </a:bodyPr>
          <a:lstStyle/>
          <a:p>
            <a:r>
              <a:rPr lang="en-CA" dirty="0"/>
              <a:t>Population Per Province</a:t>
            </a:r>
          </a:p>
          <a:p>
            <a:r>
              <a:rPr lang="en-CA" dirty="0"/>
              <a:t>Population YOY increase (pending)</a:t>
            </a:r>
          </a:p>
          <a:p>
            <a:r>
              <a:rPr lang="en-CA" dirty="0"/>
              <a:t>Population Age Per Province/Reserve</a:t>
            </a:r>
          </a:p>
          <a:p>
            <a:r>
              <a:rPr lang="en-CA" dirty="0"/>
              <a:t>Education per Province/Reserve</a:t>
            </a:r>
          </a:p>
          <a:p>
            <a:r>
              <a:rPr lang="en-CA" dirty="0"/>
              <a:t>Income Per Province/Reserve</a:t>
            </a:r>
          </a:p>
          <a:p>
            <a:r>
              <a:rPr lang="en-CA" dirty="0"/>
              <a:t>Community Well-Being Index</a:t>
            </a:r>
          </a:p>
          <a:p>
            <a:r>
              <a:rPr lang="en-CA" dirty="0"/>
              <a:t>Health</a:t>
            </a:r>
          </a:p>
          <a:p>
            <a:r>
              <a:rPr lang="en-CA" dirty="0"/>
              <a:t>Access to Food</a:t>
            </a:r>
          </a:p>
          <a:p>
            <a:r>
              <a:rPr lang="en-CA" dirty="0"/>
              <a:t>Suicide (pending)</a:t>
            </a:r>
          </a:p>
        </p:txBody>
      </p:sp>
    </p:spTree>
    <p:extLst>
      <p:ext uri="{BB962C8B-B14F-4D97-AF65-F5344CB8AC3E}">
        <p14:creationId xmlns:p14="http://schemas.microsoft.com/office/powerpoint/2010/main" val="306502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25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39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3622-F7B6-FE4D-9003-523D8ABEED3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3E6B918-5168-BA45-B08C-612F228265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399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C44B81-8C37-DE4A-951D-FB022F1C4C77}"/>
              </a:ext>
            </a:extLst>
          </p:cNvPr>
          <p:cNvPicPr>
            <a:picLocks noChangeAspect="1"/>
          </p:cNvPicPr>
          <p:nvPr/>
        </p:nvPicPr>
        <p:blipFill>
          <a:blip r:embed="rId3"/>
          <a:stretch>
            <a:fillRect/>
          </a:stretch>
        </p:blipFill>
        <p:spPr>
          <a:xfrm>
            <a:off x="3322881" y="720313"/>
            <a:ext cx="5546237" cy="6137687"/>
          </a:xfrm>
          <a:prstGeom prst="rect">
            <a:avLst/>
          </a:prstGeom>
        </p:spPr>
      </p:pic>
      <p:sp>
        <p:nvSpPr>
          <p:cNvPr id="3" name="Rectangle 2">
            <a:extLst>
              <a:ext uri="{FF2B5EF4-FFF2-40B4-BE49-F238E27FC236}">
                <a16:creationId xmlns:a16="http://schemas.microsoft.com/office/drawing/2014/main" id="{BE3F6FCB-3CF2-1945-A2F0-598AFD5C8A0D}"/>
              </a:ext>
            </a:extLst>
          </p:cNvPr>
          <p:cNvSpPr/>
          <p:nvPr/>
        </p:nvSpPr>
        <p:spPr>
          <a:xfrm>
            <a:off x="7580598" y="5953021"/>
            <a:ext cx="4431726" cy="369332"/>
          </a:xfrm>
          <a:prstGeom prst="rect">
            <a:avLst/>
          </a:prstGeom>
        </p:spPr>
        <p:txBody>
          <a:bodyPr wrap="none">
            <a:spAutoFit/>
          </a:bodyPr>
          <a:lstStyle/>
          <a:p>
            <a:r>
              <a:rPr lang="en-US" dirty="0"/>
              <a:t>Map of Aboriginal Ancestry survey responses </a:t>
            </a:r>
          </a:p>
        </p:txBody>
      </p:sp>
      <p:sp>
        <p:nvSpPr>
          <p:cNvPr id="4" name="Text Placeholder 3">
            <a:extLst>
              <a:ext uri="{FF2B5EF4-FFF2-40B4-BE49-F238E27FC236}">
                <a16:creationId xmlns:a16="http://schemas.microsoft.com/office/drawing/2014/main" id="{285D6CAF-0430-3B46-A755-26D8D908271F}"/>
              </a:ext>
            </a:extLst>
          </p:cNvPr>
          <p:cNvSpPr>
            <a:spLocks noGrp="1"/>
          </p:cNvSpPr>
          <p:nvPr>
            <p:ph type="body" idx="4294967295"/>
          </p:nvPr>
        </p:nvSpPr>
        <p:spPr/>
        <p:txBody>
          <a:bodyPr/>
          <a:lstStyle/>
          <a:p>
            <a:pPr marL="342900" indent="-342900">
              <a:buFont typeface="+mj-lt"/>
              <a:buAutoNum type="arabicPeriod"/>
            </a:pPr>
            <a:endParaRPr lang="en-CA" dirty="0"/>
          </a:p>
          <a:p>
            <a:pPr marL="342900" indent="-342900">
              <a:buFont typeface="+mj-lt"/>
              <a:buAutoNum type="arabicPeriod"/>
            </a:pPr>
            <a:endParaRPr lang="en-CA" dirty="0"/>
          </a:p>
          <a:p>
            <a:pPr marL="342900" indent="-342900">
              <a:buFont typeface="+mj-lt"/>
              <a:buAutoNum type="arabicPeriod"/>
            </a:pPr>
            <a:endParaRPr lang="en-CA" dirty="0"/>
          </a:p>
          <a:p>
            <a:pPr marL="342900" indent="-342900">
              <a:buFont typeface="+mj-lt"/>
              <a:buAutoNum type="arabicPeriod"/>
            </a:pPr>
            <a:endParaRPr lang="en-CA" dirty="0"/>
          </a:p>
        </p:txBody>
      </p:sp>
    </p:spTree>
    <p:extLst>
      <p:ext uri="{BB962C8B-B14F-4D97-AF65-F5344CB8AC3E}">
        <p14:creationId xmlns:p14="http://schemas.microsoft.com/office/powerpoint/2010/main" val="103225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EFCC-2B92-D24F-9A1F-FB8C8FD961A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11500EF-D80B-8446-8046-CBC3A717D4DF}"/>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541BA41E-0976-B146-953F-33041AF3B86D}"/>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015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1898-1EC0-9945-9CF2-9287673701D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785B32E-5B96-3240-B00A-9D229F7BFBA9}"/>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3FD92A30-39C5-5F47-86D1-852C560F1D17}"/>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0092489C-BB5E-704C-A943-2E4A4D28ECF3}"/>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F8E18364-DA64-FB47-8D5E-E37C3C9BE630}"/>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2660519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F327-68A3-F54D-B5D5-FA5D646986B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F78D171-16CB-5343-8577-6A361EE65A45}"/>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0090E72A-8391-7D4A-A6BC-9401D267228C}"/>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E28549A9-E6B0-8041-A337-403A5029DA17}"/>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C28DC296-EB76-AA4E-91D1-E1DE85D5DA8E}"/>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61037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420E-D825-8A46-8095-B39D78888C1A}"/>
              </a:ext>
            </a:extLst>
          </p:cNvPr>
          <p:cNvSpPr>
            <a:spLocks noGrp="1"/>
          </p:cNvSpPr>
          <p:nvPr>
            <p:ph type="ctrTitle"/>
          </p:nvPr>
        </p:nvSpPr>
        <p:spPr/>
        <p:txBody>
          <a:bodyPr/>
          <a:lstStyle/>
          <a:p>
            <a:r>
              <a:rPr lang="en-US" dirty="0"/>
              <a:t>ABORIGINALS IN CANADA</a:t>
            </a:r>
          </a:p>
        </p:txBody>
      </p:sp>
      <p:sp>
        <p:nvSpPr>
          <p:cNvPr id="3" name="Subtitle 2">
            <a:extLst>
              <a:ext uri="{FF2B5EF4-FFF2-40B4-BE49-F238E27FC236}">
                <a16:creationId xmlns:a16="http://schemas.microsoft.com/office/drawing/2014/main" id="{C0643345-8F30-B04F-8965-A75E0ACB511C}"/>
              </a:ext>
            </a:extLst>
          </p:cNvPr>
          <p:cNvSpPr>
            <a:spLocks noGrp="1"/>
          </p:cNvSpPr>
          <p:nvPr>
            <p:ph type="subTitle" idx="1"/>
          </p:nvPr>
        </p:nvSpPr>
        <p:spPr/>
        <p:txBody>
          <a:bodyPr>
            <a:normAutofit/>
          </a:bodyPr>
          <a:lstStyle/>
          <a:p>
            <a:r>
              <a:rPr lang="en-US" dirty="0"/>
              <a:t>A STUDY OF QUALITY OF LIFE INDICATORS FOR FIRST NATIONS, INUIT AND METIS PEOPLES</a:t>
            </a:r>
          </a:p>
        </p:txBody>
      </p:sp>
      <p:sp>
        <p:nvSpPr>
          <p:cNvPr id="4" name="Subtitle 2">
            <a:extLst>
              <a:ext uri="{FF2B5EF4-FFF2-40B4-BE49-F238E27FC236}">
                <a16:creationId xmlns:a16="http://schemas.microsoft.com/office/drawing/2014/main" id="{709ABFA6-2042-684E-93AB-E8B8D190E7BF}"/>
              </a:ext>
            </a:extLst>
          </p:cNvPr>
          <p:cNvSpPr txBox="1">
            <a:spLocks/>
          </p:cNvSpPr>
          <p:nvPr/>
        </p:nvSpPr>
        <p:spPr>
          <a:xfrm>
            <a:off x="581194" y="4183118"/>
            <a:ext cx="10993546" cy="20831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pt-BR" sz="1600" dirty="0">
                <a:solidFill>
                  <a:schemeClr val="bg1"/>
                </a:solidFill>
              </a:rPr>
              <a:t>JOÃO PAULO CAMPOS MAIA PINTO</a:t>
            </a:r>
            <a:endParaRPr lang="en-CA" sz="1600" dirty="0">
              <a:solidFill>
                <a:schemeClr val="bg1"/>
              </a:solidFill>
            </a:endParaRPr>
          </a:p>
          <a:p>
            <a:pPr marL="0" indent="0">
              <a:buNone/>
            </a:pPr>
            <a:r>
              <a:rPr lang="en-US" sz="1600" dirty="0">
                <a:solidFill>
                  <a:schemeClr val="bg1"/>
                </a:solidFill>
              </a:rPr>
              <a:t>LUCIANA BERTHOLIM NASCIBEN</a:t>
            </a:r>
          </a:p>
          <a:p>
            <a:pPr marL="0" indent="0">
              <a:buNone/>
            </a:pPr>
            <a:r>
              <a:rPr lang="en-US" sz="1600" dirty="0">
                <a:solidFill>
                  <a:schemeClr val="bg1"/>
                </a:solidFill>
              </a:rPr>
              <a:t>MAX LOUIS-JUSTE</a:t>
            </a:r>
          </a:p>
          <a:p>
            <a:pPr marL="0" indent="0">
              <a:buNone/>
            </a:pPr>
            <a:r>
              <a:rPr lang="en-US" sz="1600" dirty="0">
                <a:solidFill>
                  <a:schemeClr val="bg1"/>
                </a:solidFill>
              </a:rPr>
              <a:t>ELIZABETH LOUISE SANTONATO</a:t>
            </a:r>
          </a:p>
        </p:txBody>
      </p:sp>
    </p:spTree>
    <p:extLst>
      <p:ext uri="{BB962C8B-B14F-4D97-AF65-F5344CB8AC3E}">
        <p14:creationId xmlns:p14="http://schemas.microsoft.com/office/powerpoint/2010/main" val="70207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2446-33EF-A947-8DB4-BA9EC213A75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764761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8EC4-7BB4-6C48-B075-48D45E077B3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68D9040-ED3D-9A4C-8377-04C6EF094D3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B31D3CF-F5F9-D042-8CD7-E89524C614B2}"/>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1086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00FE8D-B43E-F340-ACCA-A87C4C0F9F6B}"/>
              </a:ext>
            </a:extLst>
          </p:cNvPr>
          <p:cNvSpPr>
            <a:spLocks noGrp="1"/>
          </p:cNvSpPr>
          <p:nvPr>
            <p:ph idx="1"/>
          </p:nvPr>
        </p:nvSpPr>
        <p:spPr/>
        <p:txBody>
          <a:bodyPr/>
          <a:lstStyle/>
          <a:p>
            <a:pPr marL="342900" indent="-342900">
              <a:buFont typeface="+mj-lt"/>
              <a:buAutoNum type="arabicPeriod"/>
            </a:pPr>
            <a:r>
              <a:rPr lang="en-CA" dirty="0"/>
              <a:t>Introduction &amp; Problem Statement</a:t>
            </a:r>
          </a:p>
          <a:p>
            <a:pPr marL="342900" indent="-342900">
              <a:buFont typeface="+mj-lt"/>
              <a:buAutoNum type="arabicPeriod"/>
            </a:pPr>
            <a:r>
              <a:rPr lang="en-CA" dirty="0"/>
              <a:t>Methods </a:t>
            </a:r>
          </a:p>
          <a:p>
            <a:pPr marL="342900" indent="-342900">
              <a:buFont typeface="+mj-lt"/>
              <a:buAutoNum type="arabicPeriod"/>
            </a:pPr>
            <a:r>
              <a:rPr lang="en-CA" dirty="0"/>
              <a:t>Findings</a:t>
            </a:r>
          </a:p>
          <a:p>
            <a:pPr marL="342900" indent="-342900">
              <a:buFont typeface="+mj-lt"/>
              <a:buAutoNum type="arabicPeriod"/>
            </a:pPr>
            <a:r>
              <a:rPr lang="en-CA" dirty="0"/>
              <a:t>Conclusions</a:t>
            </a:r>
          </a:p>
          <a:p>
            <a:pPr marL="342900" indent="-342900">
              <a:buFont typeface="+mj-lt"/>
              <a:buAutoNum type="arabicPeriod"/>
            </a:pPr>
            <a:r>
              <a:rPr lang="en-CA" dirty="0"/>
              <a:t>Implications &amp; Discussion</a:t>
            </a:r>
          </a:p>
          <a:p>
            <a:endParaRPr lang="en-US" dirty="0"/>
          </a:p>
        </p:txBody>
      </p:sp>
    </p:spTree>
    <p:extLst>
      <p:ext uri="{BB962C8B-B14F-4D97-AF65-F5344CB8AC3E}">
        <p14:creationId xmlns:p14="http://schemas.microsoft.com/office/powerpoint/2010/main" val="52989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200FE8D-B43E-F340-ACCA-A87C4C0F9F6B}"/>
              </a:ext>
            </a:extLst>
          </p:cNvPr>
          <p:cNvSpPr>
            <a:spLocks noGrp="1"/>
          </p:cNvSpPr>
          <p:nvPr>
            <p:ph idx="1"/>
          </p:nvPr>
        </p:nvSpPr>
        <p:spPr/>
        <p:txBody>
          <a:bodyPr/>
          <a:lstStyle/>
          <a:p>
            <a:pPr marL="342900" indent="-342900">
              <a:buFont typeface="+mj-lt"/>
              <a:buAutoNum type="arabicPeriod"/>
            </a:pPr>
            <a:r>
              <a:rPr lang="en-CA" b="1" dirty="0"/>
              <a:t>Introduction &amp; Problem Statement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2695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0EF43D26-796E-E246-9752-551147298DC6}"/>
              </a:ext>
            </a:extLst>
          </p:cNvPr>
          <p:cNvSpPr>
            <a:spLocks noGrp="1"/>
          </p:cNvSpPr>
          <p:nvPr>
            <p:ph idx="1"/>
          </p:nvPr>
        </p:nvSpPr>
        <p:spPr>
          <a:xfrm>
            <a:off x="581192" y="2477541"/>
            <a:ext cx="11029615" cy="3678303"/>
          </a:xfrm>
        </p:spPr>
        <p:txBody>
          <a:bodyPr/>
          <a:lstStyle/>
          <a:p>
            <a:r>
              <a:rPr lang="en-US" dirty="0">
                <a:latin typeface="Calibri" panose="020F0502020204030204" pitchFamily="34" charset="0"/>
                <a:ea typeface="Calibri" panose="020F0502020204030204" pitchFamily="34" charset="0"/>
                <a:cs typeface="Arial" panose="020B0604020202020204" pitchFamily="34" charset="0"/>
              </a:rPr>
              <a:t>The purpose of our study is to analyze the differences between the Aboriginal, and Non-Aboriginal, identity population in Canada in terms of specific quality of life indicators such as: access to health care services, perceived health status, frequency of diseases, and socioeconomic aspects (income, education, age structure). </a:t>
            </a:r>
            <a:endParaRPr lang="en-US" dirty="0"/>
          </a:p>
          <a:p>
            <a:endParaRPr lang="en-US" dirty="0"/>
          </a:p>
        </p:txBody>
      </p:sp>
    </p:spTree>
    <p:extLst>
      <p:ext uri="{BB962C8B-B14F-4D97-AF65-F5344CB8AC3E}">
        <p14:creationId xmlns:p14="http://schemas.microsoft.com/office/powerpoint/2010/main" val="126813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US" dirty="0"/>
              <a:t>PROBLEM STATEMENT</a:t>
            </a:r>
          </a:p>
        </p:txBody>
      </p:sp>
      <p:sp>
        <p:nvSpPr>
          <p:cNvPr id="6" name="Content Placeholder 5">
            <a:extLst>
              <a:ext uri="{FF2B5EF4-FFF2-40B4-BE49-F238E27FC236}">
                <a16:creationId xmlns:a16="http://schemas.microsoft.com/office/drawing/2014/main" id="{0EF43D26-796E-E246-9752-551147298DC6}"/>
              </a:ext>
            </a:extLst>
          </p:cNvPr>
          <p:cNvSpPr>
            <a:spLocks noGrp="1"/>
          </p:cNvSpPr>
          <p:nvPr>
            <p:ph idx="1"/>
          </p:nvPr>
        </p:nvSpPr>
        <p:spPr>
          <a:xfrm>
            <a:off x="581192" y="2477541"/>
            <a:ext cx="11029615" cy="3678303"/>
          </a:xfrm>
        </p:spPr>
        <p:txBody>
          <a:bodyPr/>
          <a:lstStyle/>
          <a:p>
            <a:r>
              <a:rPr lang="en-US" dirty="0">
                <a:latin typeface="Calibri" panose="020F0502020204030204" pitchFamily="34" charset="0"/>
                <a:ea typeface="Calibri" panose="020F0502020204030204" pitchFamily="34" charset="0"/>
                <a:cs typeface="Arial" panose="020B0604020202020204" pitchFamily="34" charset="0"/>
              </a:rPr>
              <a:t>Problem statement</a:t>
            </a:r>
            <a:endParaRPr lang="en-US" dirty="0"/>
          </a:p>
          <a:p>
            <a:endParaRPr lang="en-US" dirty="0"/>
          </a:p>
        </p:txBody>
      </p:sp>
    </p:spTree>
    <p:extLst>
      <p:ext uri="{BB962C8B-B14F-4D97-AF65-F5344CB8AC3E}">
        <p14:creationId xmlns:p14="http://schemas.microsoft.com/office/powerpoint/2010/main" val="195240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CURRENT STATISTICS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536334"/>
            <a:ext cx="11029615" cy="2429799"/>
          </a:xfrm>
        </p:spPr>
        <p:txBody>
          <a:bodyPr/>
          <a:lstStyle/>
          <a:p>
            <a:r>
              <a:rPr lang="en-CA" dirty="0"/>
              <a:t>In 2016, there were 1,673,785 Aboriginal people in Canada, accounting for </a:t>
            </a:r>
            <a:r>
              <a:rPr lang="en-CA" b="1" dirty="0"/>
              <a:t>4.9%</a:t>
            </a:r>
            <a:r>
              <a:rPr lang="en-CA" dirty="0"/>
              <a:t> of the total population. This was up from </a:t>
            </a:r>
            <a:r>
              <a:rPr lang="en-CA" b="1" dirty="0"/>
              <a:t>3.8% </a:t>
            </a:r>
            <a:r>
              <a:rPr lang="en-CA" dirty="0"/>
              <a:t>in 2006 and </a:t>
            </a:r>
            <a:r>
              <a:rPr lang="en-CA" b="1" dirty="0"/>
              <a:t>2.8%</a:t>
            </a:r>
            <a:r>
              <a:rPr lang="en-CA" dirty="0"/>
              <a:t> in 1996. </a:t>
            </a:r>
          </a:p>
        </p:txBody>
      </p:sp>
      <p:sp>
        <p:nvSpPr>
          <p:cNvPr id="9" name="Rectangle 8">
            <a:extLst>
              <a:ext uri="{FF2B5EF4-FFF2-40B4-BE49-F238E27FC236}">
                <a16:creationId xmlns:a16="http://schemas.microsoft.com/office/drawing/2014/main" id="{E5062153-63B9-6840-9806-FAF74E91F395}"/>
              </a:ext>
            </a:extLst>
          </p:cNvPr>
          <p:cNvSpPr/>
          <p:nvPr/>
        </p:nvSpPr>
        <p:spPr>
          <a:xfrm>
            <a:off x="7258333" y="5786512"/>
            <a:ext cx="4352474" cy="369332"/>
          </a:xfrm>
          <a:prstGeom prst="rect">
            <a:avLst/>
          </a:prstGeom>
        </p:spPr>
        <p:txBody>
          <a:bodyPr wrap="none">
            <a:spAutoFit/>
          </a:bodyPr>
          <a:lstStyle/>
          <a:p>
            <a:r>
              <a:rPr lang="en-CA" dirty="0"/>
              <a:t>Statistics Canada, 2016 Census of Population</a:t>
            </a:r>
            <a:endParaRPr lang="en-US" dirty="0"/>
          </a:p>
        </p:txBody>
      </p:sp>
    </p:spTree>
    <p:extLst>
      <p:ext uri="{BB962C8B-B14F-4D97-AF65-F5344CB8AC3E}">
        <p14:creationId xmlns:p14="http://schemas.microsoft.com/office/powerpoint/2010/main" val="356036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2D55-30BA-E24C-86F7-7FA388AD70CB}"/>
              </a:ext>
            </a:extLst>
          </p:cNvPr>
          <p:cNvSpPr>
            <a:spLocks noGrp="1"/>
          </p:cNvSpPr>
          <p:nvPr>
            <p:ph type="title"/>
          </p:nvPr>
        </p:nvSpPr>
        <p:spPr/>
        <p:txBody>
          <a:bodyPr/>
          <a:lstStyle/>
          <a:p>
            <a:r>
              <a:rPr lang="en-CA" dirty="0"/>
              <a:t>CURRENT STATISTICS</a:t>
            </a:r>
            <a:endParaRPr lang="en-US" dirty="0"/>
          </a:p>
        </p:txBody>
      </p:sp>
      <p:sp>
        <p:nvSpPr>
          <p:cNvPr id="7" name="Content Placeholder 6">
            <a:extLst>
              <a:ext uri="{FF2B5EF4-FFF2-40B4-BE49-F238E27FC236}">
                <a16:creationId xmlns:a16="http://schemas.microsoft.com/office/drawing/2014/main" id="{BCB20040-493A-664C-9C95-88CD65E35580}"/>
              </a:ext>
            </a:extLst>
          </p:cNvPr>
          <p:cNvSpPr>
            <a:spLocks noGrp="1"/>
          </p:cNvSpPr>
          <p:nvPr>
            <p:ph idx="1"/>
          </p:nvPr>
        </p:nvSpPr>
        <p:spPr>
          <a:xfrm>
            <a:off x="581193" y="2536334"/>
            <a:ext cx="11029615" cy="2429799"/>
          </a:xfrm>
        </p:spPr>
        <p:txBody>
          <a:bodyPr/>
          <a:lstStyle/>
          <a:p>
            <a:r>
              <a:rPr lang="en-CA" dirty="0"/>
              <a:t>Since 2006, the Aboriginal population has grown by </a:t>
            </a:r>
            <a:r>
              <a:rPr lang="en-CA" b="1" dirty="0"/>
              <a:t>42.5%</a:t>
            </a:r>
            <a:r>
              <a:rPr lang="en-CA" dirty="0"/>
              <a:t>—more than four times the growth rate of the non-Aboriginal population over the same period. </a:t>
            </a:r>
          </a:p>
        </p:txBody>
      </p:sp>
      <p:sp>
        <p:nvSpPr>
          <p:cNvPr id="9" name="Rectangle 8">
            <a:extLst>
              <a:ext uri="{FF2B5EF4-FFF2-40B4-BE49-F238E27FC236}">
                <a16:creationId xmlns:a16="http://schemas.microsoft.com/office/drawing/2014/main" id="{E5062153-63B9-6840-9806-FAF74E91F395}"/>
              </a:ext>
            </a:extLst>
          </p:cNvPr>
          <p:cNvSpPr/>
          <p:nvPr/>
        </p:nvSpPr>
        <p:spPr>
          <a:xfrm>
            <a:off x="7258333" y="5786512"/>
            <a:ext cx="4352474" cy="369332"/>
          </a:xfrm>
          <a:prstGeom prst="rect">
            <a:avLst/>
          </a:prstGeom>
        </p:spPr>
        <p:txBody>
          <a:bodyPr wrap="none">
            <a:spAutoFit/>
          </a:bodyPr>
          <a:lstStyle/>
          <a:p>
            <a:r>
              <a:rPr lang="en-CA" dirty="0"/>
              <a:t>Statistics Canada, 2016 Census of Population</a:t>
            </a:r>
            <a:endParaRPr lang="en-US" dirty="0"/>
          </a:p>
        </p:txBody>
      </p:sp>
    </p:spTree>
    <p:extLst>
      <p:ext uri="{BB962C8B-B14F-4D97-AF65-F5344CB8AC3E}">
        <p14:creationId xmlns:p14="http://schemas.microsoft.com/office/powerpoint/2010/main" val="223301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FD0EF9-3148-1348-B5FD-264B2A4A3A92}"/>
              </a:ext>
            </a:extLst>
          </p:cNvPr>
          <p:cNvSpPr txBox="1"/>
          <p:nvPr/>
        </p:nvSpPr>
        <p:spPr>
          <a:xfrm>
            <a:off x="4373028" y="2738504"/>
            <a:ext cx="3445943" cy="646331"/>
          </a:xfrm>
          <a:prstGeom prst="rect">
            <a:avLst/>
          </a:prstGeom>
          <a:noFill/>
        </p:spPr>
        <p:txBody>
          <a:bodyPr wrap="none" rtlCol="0">
            <a:spAutoFit/>
          </a:bodyPr>
          <a:lstStyle/>
          <a:p>
            <a:pPr algn="ctr"/>
            <a:r>
              <a:rPr lang="en-US" dirty="0">
                <a:solidFill>
                  <a:srgbClr val="FF0000"/>
                </a:solidFill>
              </a:rPr>
              <a:t>Insert population breakdown chart</a:t>
            </a:r>
          </a:p>
          <a:p>
            <a:pPr algn="ctr"/>
            <a:r>
              <a:rPr lang="en-US" dirty="0">
                <a:solidFill>
                  <a:srgbClr val="FF0000"/>
                </a:solidFill>
              </a:rPr>
              <a:t>(new visualization needed)</a:t>
            </a:r>
          </a:p>
        </p:txBody>
      </p:sp>
      <p:sp>
        <p:nvSpPr>
          <p:cNvPr id="7" name="Text Placeholder 6">
            <a:extLst>
              <a:ext uri="{FF2B5EF4-FFF2-40B4-BE49-F238E27FC236}">
                <a16:creationId xmlns:a16="http://schemas.microsoft.com/office/drawing/2014/main" id="{F69CFAD7-7953-DF42-848B-4E3F34E7B562}"/>
              </a:ext>
            </a:extLst>
          </p:cNvPr>
          <p:cNvSpPr>
            <a:spLocks noGrp="1"/>
          </p:cNvSpPr>
          <p:nvPr>
            <p:ph type="body" idx="4294967295"/>
          </p:nvPr>
        </p:nvSpPr>
        <p:spPr/>
        <p:txBody>
          <a:bodyPr/>
          <a:lstStyle/>
          <a:p>
            <a:pPr marL="342900" indent="-342900">
              <a:buFont typeface="+mj-lt"/>
              <a:buAutoNum type="arabicPeriod"/>
            </a:pPr>
            <a:endParaRPr lang="en-CA" dirty="0"/>
          </a:p>
        </p:txBody>
      </p:sp>
    </p:spTree>
    <p:extLst>
      <p:ext uri="{BB962C8B-B14F-4D97-AF65-F5344CB8AC3E}">
        <p14:creationId xmlns:p14="http://schemas.microsoft.com/office/powerpoint/2010/main" val="25967690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357</TotalTime>
  <Words>776</Words>
  <Application>Microsoft Macintosh PowerPoint</Application>
  <PresentationFormat>Widescreen</PresentationFormat>
  <Paragraphs>105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Gill Sans MT</vt:lpstr>
      <vt:lpstr>Roboto</vt:lpstr>
      <vt:lpstr>Symbol</vt:lpstr>
      <vt:lpstr>Wingdings 2</vt:lpstr>
      <vt:lpstr>Dividend</vt:lpstr>
      <vt:lpstr>Statement of Acknowledgement of Traditional Land </vt:lpstr>
      <vt:lpstr>ABORIGINALS IN CANADA</vt:lpstr>
      <vt:lpstr>AGENDA</vt:lpstr>
      <vt:lpstr>INTRODUCTION</vt:lpstr>
      <vt:lpstr>INTRODUCTION</vt:lpstr>
      <vt:lpstr>PROBLEM STATEMENT</vt:lpstr>
      <vt:lpstr>CURRENT STATISTICS</vt:lpstr>
      <vt:lpstr>CURRENT STATISTICS</vt:lpstr>
      <vt:lpstr>PowerPoint Presentation</vt:lpstr>
      <vt:lpstr>Questions and concerns</vt:lpstr>
      <vt:lpstr>RESEARCH QUESTIONS</vt:lpstr>
      <vt:lpstr>RESEARCH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ABORIGINALS IN CANADA</dc:title>
  <dc:creator>Lisa Santonato</dc:creator>
  <cp:lastModifiedBy>Lisa Santonato</cp:lastModifiedBy>
  <cp:revision>32</cp:revision>
  <dcterms:created xsi:type="dcterms:W3CDTF">2018-11-29T16:21:16Z</dcterms:created>
  <dcterms:modified xsi:type="dcterms:W3CDTF">2018-11-29T22:18:27Z</dcterms:modified>
</cp:coreProperties>
</file>