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69" r:id="rId8"/>
    <p:sldId id="265" r:id="rId9"/>
    <p:sldId id="268" r:id="rId10"/>
    <p:sldId id="267"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57"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8FEC-93E9-4F7C-8F78-B4B2D4C24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2EF39-32B3-4EC2-B8F9-7E5A28C43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F0B944-1BF2-4EF0-990E-31CB8ED9316E}"/>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BB6A611C-5F93-4C75-A5F2-0D78280C7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638F8-816B-4D86-8D0B-234E83B448F7}"/>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05978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522B-DB2C-47DE-93AE-B5D1962BA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048C55-F83A-4884-9599-8D20346099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A8D81-AA48-4AB4-8A27-F5A3D533E4D9}"/>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FD9B1436-A08E-4A7A-AAD5-3A194BF6E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65825-BFB9-4FEC-B5FB-6742BFD9D020}"/>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41705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70A14-936D-44BB-AA63-43CA33DF9E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1013E-2269-4109-8B9C-623EEF71C1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0C3C7-4AD2-463E-ADCB-A98EE978640B}"/>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A739F39A-A56D-40E6-82E3-59E71A883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DC7DA-59B6-4104-A9BC-9BCFE8FA12F8}"/>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273352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C93F-A2C1-4566-BBEB-9353B8AFF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5EC0-3840-4F61-A9A4-5C0650DF77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B751E-31F7-42EC-9678-37B74AA613B9}"/>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629D42DD-A8B7-435E-9AFF-7E5358277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7AF42-D973-4207-99DA-707341C0D504}"/>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87346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9ECE-6193-4F85-84ED-1CAC1ED47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656B5A-321F-4962-B091-7600D5773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73D907-8D55-49FF-AFBD-A1B1E5E7FCF7}"/>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3D686E6E-6256-40EA-A8E9-4F15B087C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A76B4-030F-406A-ADFB-E3D86BDB8FA5}"/>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62997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B5E8-2EEB-4D5A-858D-1D0F5F082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33A49-ECFA-4AE4-9953-0941F729F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C295BE-27FB-4C73-A0E5-D928B60A94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2FBE5-BA3B-46E0-8B67-877C625814AE}"/>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6" name="Footer Placeholder 5">
            <a:extLst>
              <a:ext uri="{FF2B5EF4-FFF2-40B4-BE49-F238E27FC236}">
                <a16:creationId xmlns:a16="http://schemas.microsoft.com/office/drawing/2014/main" id="{2D1586F3-9F54-40E0-9029-8B9ACCC2C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703AD-645B-4EDD-A56A-51E8EFFFE169}"/>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1588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8C49-810A-44D3-9365-1297DFFDED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E5802F-208B-43B0-B9A7-884A5BCAE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2604F-403A-4B64-9853-AFCBB409D7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8B26A-196E-4DAC-AD1E-66E4AC495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A0285E-B5B8-4095-8A8F-DEF8AAD489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68C82-B2F2-4967-817A-FFE7F839C67D}"/>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8" name="Footer Placeholder 7">
            <a:extLst>
              <a:ext uri="{FF2B5EF4-FFF2-40B4-BE49-F238E27FC236}">
                <a16:creationId xmlns:a16="http://schemas.microsoft.com/office/drawing/2014/main" id="{69AD808C-C9DF-4B1C-A4AC-D128F06766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4A2E9-A90F-4C4F-8C4B-3F5EEB62636B}"/>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12903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AF71-D4FF-4EDF-96D2-72DD73DFB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F0FD2-1ABA-4EB1-863A-0CFE64418DD8}"/>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4" name="Footer Placeholder 3">
            <a:extLst>
              <a:ext uri="{FF2B5EF4-FFF2-40B4-BE49-F238E27FC236}">
                <a16:creationId xmlns:a16="http://schemas.microsoft.com/office/drawing/2014/main" id="{F06E7B7E-8D09-441B-A8A1-4F98B0DDB5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CCB4C3-C07B-402D-8161-967BF75C657B}"/>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170135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104D6-B82B-430C-9510-44E8A4132CA7}"/>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3" name="Footer Placeholder 2">
            <a:extLst>
              <a:ext uri="{FF2B5EF4-FFF2-40B4-BE49-F238E27FC236}">
                <a16:creationId xmlns:a16="http://schemas.microsoft.com/office/drawing/2014/main" id="{6634815F-4826-45E0-A9C6-60BD483D8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B000C-0C00-4F7C-84BE-DAF79341385E}"/>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423305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734-487F-4145-AD74-648CEFD20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E36756-9778-41C9-8356-0C86F0E0C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B66FB-870C-41F3-BFFD-210BE198D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A078B7-06FB-42E2-B2F2-61EB1D740C69}"/>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6" name="Footer Placeholder 5">
            <a:extLst>
              <a:ext uri="{FF2B5EF4-FFF2-40B4-BE49-F238E27FC236}">
                <a16:creationId xmlns:a16="http://schemas.microsoft.com/office/drawing/2014/main" id="{785BC2DA-1748-42DB-B0FA-1864E1CE8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EAE01-BF36-433B-B9F4-F29CA76C2416}"/>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170970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0ECD-6550-4B3A-85EB-AE3A4D317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D8DB9-8B51-4519-9D0A-4C46766FD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9FBFB-3AAF-4E17-A327-AA5A6DE95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BD9D7B-FB92-4E2C-BC11-5E79D839FCD5}"/>
              </a:ext>
            </a:extLst>
          </p:cNvPr>
          <p:cNvSpPr>
            <a:spLocks noGrp="1"/>
          </p:cNvSpPr>
          <p:nvPr>
            <p:ph type="dt" sz="half" idx="10"/>
          </p:nvPr>
        </p:nvSpPr>
        <p:spPr/>
        <p:txBody>
          <a:bodyPr/>
          <a:lstStyle/>
          <a:p>
            <a:fld id="{A88D0113-4A59-4CAE-9FC6-A0B89D880C39}" type="datetimeFigureOut">
              <a:rPr lang="en-US" smtClean="0"/>
              <a:t>3/27/2019</a:t>
            </a:fld>
            <a:endParaRPr lang="en-US"/>
          </a:p>
        </p:txBody>
      </p:sp>
      <p:sp>
        <p:nvSpPr>
          <p:cNvPr id="6" name="Footer Placeholder 5">
            <a:extLst>
              <a:ext uri="{FF2B5EF4-FFF2-40B4-BE49-F238E27FC236}">
                <a16:creationId xmlns:a16="http://schemas.microsoft.com/office/drawing/2014/main" id="{3F49C65F-F8FE-4E06-9EC4-7B0007BBC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A98C2-094B-41E0-BACC-CD39134C2394}"/>
              </a:ext>
            </a:extLst>
          </p:cNvPr>
          <p:cNvSpPr>
            <a:spLocks noGrp="1"/>
          </p:cNvSpPr>
          <p:nvPr>
            <p:ph type="sldNum" sz="quarter" idx="12"/>
          </p:nvPr>
        </p:nvSpPr>
        <p:spPr/>
        <p:txBody>
          <a:bodyPr/>
          <a:lstStyle/>
          <a:p>
            <a:fld id="{81726518-EF96-487C-8767-4A458132D566}" type="slidenum">
              <a:rPr lang="en-US" smtClean="0"/>
              <a:t>‹#›</a:t>
            </a:fld>
            <a:endParaRPr lang="en-US"/>
          </a:p>
        </p:txBody>
      </p:sp>
    </p:spTree>
    <p:extLst>
      <p:ext uri="{BB962C8B-B14F-4D97-AF65-F5344CB8AC3E}">
        <p14:creationId xmlns:p14="http://schemas.microsoft.com/office/powerpoint/2010/main" val="3134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FE4BD-5F9E-45CF-886C-935C449E8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D4E194-DA13-4573-B44B-78B8C58C9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ADE74-3BC6-4F0A-97A9-004A898A8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0113-4A59-4CAE-9FC6-A0B89D880C39}" type="datetimeFigureOut">
              <a:rPr lang="en-US" smtClean="0"/>
              <a:t>3/27/2019</a:t>
            </a:fld>
            <a:endParaRPr lang="en-US"/>
          </a:p>
        </p:txBody>
      </p:sp>
      <p:sp>
        <p:nvSpPr>
          <p:cNvPr id="5" name="Footer Placeholder 4">
            <a:extLst>
              <a:ext uri="{FF2B5EF4-FFF2-40B4-BE49-F238E27FC236}">
                <a16:creationId xmlns:a16="http://schemas.microsoft.com/office/drawing/2014/main" id="{84E8F593-431E-496A-BFFE-4716F7C67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EBFE4-F772-45B6-BBFB-694CD8267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26518-EF96-487C-8767-4A458132D566}" type="slidenum">
              <a:rPr lang="en-US" smtClean="0"/>
              <a:t>‹#›</a:t>
            </a:fld>
            <a:endParaRPr lang="en-US"/>
          </a:p>
        </p:txBody>
      </p:sp>
    </p:spTree>
    <p:extLst>
      <p:ext uri="{BB962C8B-B14F-4D97-AF65-F5344CB8AC3E}">
        <p14:creationId xmlns:p14="http://schemas.microsoft.com/office/powerpoint/2010/main" val="102749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EA4F-0CBD-424D-9328-340F6C818F56}"/>
              </a:ext>
            </a:extLst>
          </p:cNvPr>
          <p:cNvSpPr>
            <a:spLocks noGrp="1"/>
          </p:cNvSpPr>
          <p:nvPr>
            <p:ph type="ctrTitle"/>
          </p:nvPr>
        </p:nvSpPr>
        <p:spPr>
          <a:xfrm>
            <a:off x="521110" y="1122363"/>
            <a:ext cx="11228438" cy="2387600"/>
          </a:xfrm>
        </p:spPr>
        <p:txBody>
          <a:bodyPr anchor="ctr">
            <a:normAutofit/>
          </a:bodyPr>
          <a:lstStyle/>
          <a:p>
            <a:r>
              <a:rPr lang="en-US" sz="4000" b="1" dirty="0"/>
              <a:t>Popularity of Words in Songs Through the Decades</a:t>
            </a:r>
          </a:p>
        </p:txBody>
      </p:sp>
      <p:sp>
        <p:nvSpPr>
          <p:cNvPr id="3" name="Subtitle 2">
            <a:extLst>
              <a:ext uri="{FF2B5EF4-FFF2-40B4-BE49-F238E27FC236}">
                <a16:creationId xmlns:a16="http://schemas.microsoft.com/office/drawing/2014/main" id="{628F9DDD-33F7-4C41-9378-D9959E20E2FC}"/>
              </a:ext>
            </a:extLst>
          </p:cNvPr>
          <p:cNvSpPr>
            <a:spLocks noGrp="1"/>
          </p:cNvSpPr>
          <p:nvPr>
            <p:ph type="subTitle" idx="1"/>
          </p:nvPr>
        </p:nvSpPr>
        <p:spPr/>
        <p:txBody>
          <a:bodyPr>
            <a:normAutofit lnSpcReduction="10000"/>
          </a:bodyPr>
          <a:lstStyle/>
          <a:p>
            <a:r>
              <a:rPr lang="en-US" dirty="0"/>
              <a:t>Andrea Cicero</a:t>
            </a:r>
          </a:p>
          <a:p>
            <a:r>
              <a:rPr lang="en-US" dirty="0" err="1"/>
              <a:t>Devynn</a:t>
            </a:r>
            <a:r>
              <a:rPr lang="en-US" dirty="0"/>
              <a:t> Moreno</a:t>
            </a:r>
          </a:p>
          <a:p>
            <a:r>
              <a:rPr lang="en-US" dirty="0"/>
              <a:t>Elsa </a:t>
            </a:r>
            <a:r>
              <a:rPr lang="en-US" dirty="0" err="1"/>
              <a:t>Schieffelin</a:t>
            </a:r>
            <a:endParaRPr lang="en-US" dirty="0"/>
          </a:p>
          <a:p>
            <a:r>
              <a:rPr lang="en-US" dirty="0"/>
              <a:t>Avery Thompson</a:t>
            </a:r>
          </a:p>
        </p:txBody>
      </p:sp>
    </p:spTree>
    <p:extLst>
      <p:ext uri="{BB962C8B-B14F-4D97-AF65-F5344CB8AC3E}">
        <p14:creationId xmlns:p14="http://schemas.microsoft.com/office/powerpoint/2010/main" val="37592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A41332-E51E-4D91-8CB5-31E4F3163406}"/>
              </a:ext>
            </a:extLst>
          </p:cNvPr>
          <p:cNvSpPr txBox="1">
            <a:spLocks/>
          </p:cNvSpPr>
          <p:nvPr/>
        </p:nvSpPr>
        <p:spPr>
          <a:xfrm>
            <a:off x="167149" y="125129"/>
            <a:ext cx="10515600" cy="540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Data Analysis – All Decades</a:t>
            </a:r>
          </a:p>
        </p:txBody>
      </p:sp>
    </p:spTree>
    <p:extLst>
      <p:ext uri="{BB962C8B-B14F-4D97-AF65-F5344CB8AC3E}">
        <p14:creationId xmlns:p14="http://schemas.microsoft.com/office/powerpoint/2010/main" val="169433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p:txBody>
          <a:bodyPr>
            <a:normAutofit/>
          </a:bodyPr>
          <a:lstStyle/>
          <a:p>
            <a:r>
              <a:rPr lang="en-US" sz="3200" b="1" dirty="0"/>
              <a:t>Discussion</a:t>
            </a:r>
          </a:p>
        </p:txBody>
      </p:sp>
      <p:sp>
        <p:nvSpPr>
          <p:cNvPr id="3" name="Content Placeholder 2">
            <a:extLst>
              <a:ext uri="{FF2B5EF4-FFF2-40B4-BE49-F238E27FC236}">
                <a16:creationId xmlns:a16="http://schemas.microsoft.com/office/drawing/2014/main" id="{E2D64B1C-9619-48A7-8484-CBDEDE3FAC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0149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a:xfrm>
            <a:off x="838200" y="365125"/>
            <a:ext cx="10623755" cy="1325563"/>
          </a:xfrm>
        </p:spPr>
        <p:txBody>
          <a:bodyPr>
            <a:normAutofit/>
          </a:bodyPr>
          <a:lstStyle/>
          <a:p>
            <a:r>
              <a:rPr lang="en-US" sz="3200" b="1" dirty="0"/>
              <a:t>Questions</a:t>
            </a:r>
          </a:p>
        </p:txBody>
      </p:sp>
      <p:sp>
        <p:nvSpPr>
          <p:cNvPr id="3" name="Content Placeholder 2">
            <a:extLst>
              <a:ext uri="{FF2B5EF4-FFF2-40B4-BE49-F238E27FC236}">
                <a16:creationId xmlns:a16="http://schemas.microsoft.com/office/drawing/2014/main" id="{E2D64B1C-9619-48A7-8484-CBDEDE3FAC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0551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p:txBody>
          <a:bodyPr>
            <a:normAutofit/>
          </a:bodyPr>
          <a:lstStyle/>
          <a:p>
            <a:r>
              <a:rPr lang="en-US" sz="3200" b="1" dirty="0"/>
              <a:t>Objectives</a:t>
            </a:r>
          </a:p>
        </p:txBody>
      </p:sp>
      <p:sp>
        <p:nvSpPr>
          <p:cNvPr id="3" name="Content Placeholder 2">
            <a:extLst>
              <a:ext uri="{FF2B5EF4-FFF2-40B4-BE49-F238E27FC236}">
                <a16:creationId xmlns:a16="http://schemas.microsoft.com/office/drawing/2014/main" id="{E2D64B1C-9619-48A7-8484-CBDEDE3FAC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9381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p:txBody>
          <a:bodyPr>
            <a:normAutofit/>
          </a:bodyPr>
          <a:lstStyle/>
          <a:p>
            <a:r>
              <a:rPr lang="en-US" sz="3200" b="1" dirty="0"/>
              <a:t>Questions and Data</a:t>
            </a:r>
          </a:p>
        </p:txBody>
      </p:sp>
      <p:sp>
        <p:nvSpPr>
          <p:cNvPr id="3" name="Content Placeholder 2">
            <a:extLst>
              <a:ext uri="{FF2B5EF4-FFF2-40B4-BE49-F238E27FC236}">
                <a16:creationId xmlns:a16="http://schemas.microsoft.com/office/drawing/2014/main" id="{E2D64B1C-9619-48A7-8484-CBDEDE3FAC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3050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p:txBody>
          <a:bodyPr>
            <a:normAutofit/>
          </a:bodyPr>
          <a:lstStyle/>
          <a:p>
            <a:r>
              <a:rPr lang="en-US" sz="3200" b="1" dirty="0"/>
              <a:t>Limitations and Assumptions</a:t>
            </a:r>
          </a:p>
        </p:txBody>
      </p:sp>
      <p:sp>
        <p:nvSpPr>
          <p:cNvPr id="7" name="Content Placeholder 6">
            <a:extLst>
              <a:ext uri="{FF2B5EF4-FFF2-40B4-BE49-F238E27FC236}">
                <a16:creationId xmlns:a16="http://schemas.microsoft.com/office/drawing/2014/main" id="{E762EA02-07BB-4226-A485-98017A587602}"/>
              </a:ext>
            </a:extLst>
          </p:cNvPr>
          <p:cNvSpPr>
            <a:spLocks noGrp="1"/>
          </p:cNvSpPr>
          <p:nvPr>
            <p:ph idx="1"/>
          </p:nvPr>
        </p:nvSpPr>
        <p:spPr>
          <a:xfrm>
            <a:off x="838200" y="1425676"/>
            <a:ext cx="10515600" cy="5211097"/>
          </a:xfrm>
        </p:spPr>
        <p:txBody>
          <a:bodyPr>
            <a:normAutofit lnSpcReduction="10000"/>
          </a:bodyPr>
          <a:lstStyle/>
          <a:p>
            <a:r>
              <a:rPr lang="en-US" sz="1600" dirty="0"/>
              <a:t>We are trusting a third party to appropriately model popularity without actually looking at their methodology.</a:t>
            </a:r>
          </a:p>
          <a:p>
            <a:r>
              <a:rPr lang="en-US" sz="1600" dirty="0"/>
              <a:t>Probable that Spotify has certain biases, including its userbase demographic not fully representing the US’ population. </a:t>
            </a:r>
          </a:p>
          <a:p>
            <a:r>
              <a:rPr lang="en-US" sz="1600" dirty="0"/>
              <a:t>Qualify the study by presenting it as an analysis of Spotify as a rough proxy (convenient) for describing American preference in music.</a:t>
            </a:r>
          </a:p>
          <a:p>
            <a:r>
              <a:rPr lang="en-US" sz="1600" dirty="0"/>
              <a:t>Just the US</a:t>
            </a:r>
          </a:p>
          <a:p>
            <a:r>
              <a:rPr lang="en-US" sz="1600" dirty="0"/>
              <a:t>Just this century</a:t>
            </a:r>
          </a:p>
          <a:p>
            <a:r>
              <a:rPr lang="en-US" sz="1600" dirty="0"/>
              <a:t>The relationship between popularity and the technology available at the time (may be easier to become popular now, with a greater diversity of channels through which to achieve success.)</a:t>
            </a:r>
          </a:p>
          <a:p>
            <a:r>
              <a:rPr lang="en-US" sz="1600" dirty="0"/>
              <a:t>The playlists of the past were not created contemporarily as were current playlists. </a:t>
            </a:r>
          </a:p>
          <a:p>
            <a:r>
              <a:rPr lang="en-US" sz="1600" dirty="0"/>
              <a:t>Are playlists of the past informed by the respective decade’s preferences (as measured in the respective decade) or by the current userbase’s preferences? Does the “top songs of the 70s” playlist consist of the songs that were most popular in the seventies or the songs written in the 70s that are most popular with Spotify’s current userbase? Either situation presents further issues to consider. If popularity is measured contemporarily, then we open ourselves up to methodological inconsistencies depending on the source of that measure. If popularity is measured by the current userbase’s preferences, then we can more safely assume that the methodology for measuring popularity is consistent among playlists. However, our data would not describe contemporary popularity, which affects what questions we ask about the data.</a:t>
            </a:r>
          </a:p>
          <a:p>
            <a:r>
              <a:rPr lang="en-US" sz="1600" dirty="0"/>
              <a:t>We capped each playlist at 50 songs. We don't know if Spotify's sequence was random or systematic, but any such confounding variables should be characteristic of all playlists (assuming the same methodology for each) and thus should not preclude comparisons.</a:t>
            </a:r>
          </a:p>
          <a:p>
            <a:endParaRPr lang="en-US" sz="1400" dirty="0"/>
          </a:p>
          <a:p>
            <a:endParaRPr lang="en-US" sz="1400" dirty="0"/>
          </a:p>
          <a:p>
            <a:endParaRPr lang="en-US" sz="1400" dirty="0"/>
          </a:p>
        </p:txBody>
      </p:sp>
    </p:spTree>
    <p:extLst>
      <p:ext uri="{BB962C8B-B14F-4D97-AF65-F5344CB8AC3E}">
        <p14:creationId xmlns:p14="http://schemas.microsoft.com/office/powerpoint/2010/main" val="123328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a:xfrm>
            <a:off x="838200" y="365125"/>
            <a:ext cx="10515600" cy="1325563"/>
          </a:xfrm>
        </p:spPr>
        <p:txBody>
          <a:bodyPr>
            <a:normAutofit/>
          </a:bodyPr>
          <a:lstStyle/>
          <a:p>
            <a:r>
              <a:rPr lang="en-US" sz="3200" b="1" dirty="0"/>
              <a:t>Data Cleanup and Exploration</a:t>
            </a:r>
          </a:p>
        </p:txBody>
      </p:sp>
      <p:sp>
        <p:nvSpPr>
          <p:cNvPr id="3" name="Content Placeholder 2">
            <a:extLst>
              <a:ext uri="{FF2B5EF4-FFF2-40B4-BE49-F238E27FC236}">
                <a16:creationId xmlns:a16="http://schemas.microsoft.com/office/drawing/2014/main" id="{E2D64B1C-9619-48A7-8484-CBDEDE3FAC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759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9F30F45-5D62-4AD9-BE07-1DE3870E603C}"/>
              </a:ext>
            </a:extLst>
          </p:cNvPr>
          <p:cNvSpPr>
            <a:spLocks noGrp="1"/>
          </p:cNvSpPr>
          <p:nvPr>
            <p:ph type="title"/>
          </p:nvPr>
        </p:nvSpPr>
        <p:spPr>
          <a:xfrm>
            <a:off x="149942" y="107894"/>
            <a:ext cx="10515600" cy="540774"/>
          </a:xfrm>
        </p:spPr>
        <p:txBody>
          <a:bodyPr>
            <a:normAutofit/>
          </a:bodyPr>
          <a:lstStyle/>
          <a:p>
            <a:r>
              <a:rPr lang="en-US" sz="3200" b="1" dirty="0"/>
              <a:t>Data Analysis – 1950s, 1960s</a:t>
            </a:r>
          </a:p>
        </p:txBody>
      </p:sp>
    </p:spTree>
    <p:extLst>
      <p:ext uri="{BB962C8B-B14F-4D97-AF65-F5344CB8AC3E}">
        <p14:creationId xmlns:p14="http://schemas.microsoft.com/office/powerpoint/2010/main" val="150399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05879D-7167-4AF3-9B90-C098A069C5DE}"/>
              </a:ext>
            </a:extLst>
          </p:cNvPr>
          <p:cNvSpPr>
            <a:spLocks noGrp="1"/>
          </p:cNvSpPr>
          <p:nvPr>
            <p:ph type="title"/>
          </p:nvPr>
        </p:nvSpPr>
        <p:spPr>
          <a:xfrm>
            <a:off x="149942" y="107894"/>
            <a:ext cx="10515600" cy="540774"/>
          </a:xfrm>
        </p:spPr>
        <p:txBody>
          <a:bodyPr>
            <a:normAutofit/>
          </a:bodyPr>
          <a:lstStyle/>
          <a:p>
            <a:r>
              <a:rPr lang="en-US" sz="3200" b="1" dirty="0"/>
              <a:t>Data Analysis – 1970s, 1980s</a:t>
            </a:r>
          </a:p>
        </p:txBody>
      </p:sp>
    </p:spTree>
    <p:extLst>
      <p:ext uri="{BB962C8B-B14F-4D97-AF65-F5344CB8AC3E}">
        <p14:creationId xmlns:p14="http://schemas.microsoft.com/office/powerpoint/2010/main" val="78769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a:xfrm>
            <a:off x="149942" y="107894"/>
            <a:ext cx="10515600" cy="540774"/>
          </a:xfrm>
        </p:spPr>
        <p:txBody>
          <a:bodyPr>
            <a:normAutofit/>
          </a:bodyPr>
          <a:lstStyle/>
          <a:p>
            <a:r>
              <a:rPr lang="en-US" sz="3200" b="1" dirty="0"/>
              <a:t>Data Analysis – 1990s, 2000s</a:t>
            </a:r>
          </a:p>
        </p:txBody>
      </p:sp>
      <p:pic>
        <p:nvPicPr>
          <p:cNvPr id="5" name="Picture 4">
            <a:extLst>
              <a:ext uri="{FF2B5EF4-FFF2-40B4-BE49-F238E27FC236}">
                <a16:creationId xmlns:a16="http://schemas.microsoft.com/office/drawing/2014/main" id="{0AEECEF9-02E5-4095-9917-5E126310CA8F}"/>
              </a:ext>
            </a:extLst>
          </p:cNvPr>
          <p:cNvPicPr>
            <a:picLocks noChangeAspect="1"/>
          </p:cNvPicPr>
          <p:nvPr/>
        </p:nvPicPr>
        <p:blipFill rotWithShape="1">
          <a:blip r:embed="rId2">
            <a:extLst>
              <a:ext uri="{28A0092B-C50C-407E-A947-70E740481C1C}">
                <a14:useLocalDpi xmlns:a14="http://schemas.microsoft.com/office/drawing/2010/main" val="0"/>
              </a:ext>
            </a:extLst>
          </a:blip>
          <a:srcRect r="7987"/>
          <a:stretch/>
        </p:blipFill>
        <p:spPr>
          <a:xfrm>
            <a:off x="501445" y="861900"/>
            <a:ext cx="11690555" cy="1925991"/>
          </a:xfrm>
          <a:prstGeom prst="rect">
            <a:avLst/>
          </a:prstGeom>
        </p:spPr>
      </p:pic>
      <p:pic>
        <p:nvPicPr>
          <p:cNvPr id="7" name="Picture 6">
            <a:extLst>
              <a:ext uri="{FF2B5EF4-FFF2-40B4-BE49-F238E27FC236}">
                <a16:creationId xmlns:a16="http://schemas.microsoft.com/office/drawing/2014/main" id="{1DD5661C-6232-4B85-89D9-6848FF8783D4}"/>
              </a:ext>
            </a:extLst>
          </p:cNvPr>
          <p:cNvPicPr>
            <a:picLocks noChangeAspect="1"/>
          </p:cNvPicPr>
          <p:nvPr/>
        </p:nvPicPr>
        <p:blipFill rotWithShape="1">
          <a:blip r:embed="rId3">
            <a:extLst>
              <a:ext uri="{28A0092B-C50C-407E-A947-70E740481C1C}">
                <a14:useLocalDpi xmlns:a14="http://schemas.microsoft.com/office/drawing/2010/main" val="0"/>
              </a:ext>
            </a:extLst>
          </a:blip>
          <a:srcRect r="7984"/>
          <a:stretch/>
        </p:blipFill>
        <p:spPr>
          <a:xfrm>
            <a:off x="377184" y="4315700"/>
            <a:ext cx="11814815" cy="1925991"/>
          </a:xfrm>
          <a:prstGeom prst="rect">
            <a:avLst/>
          </a:prstGeom>
        </p:spPr>
      </p:pic>
      <p:sp>
        <p:nvSpPr>
          <p:cNvPr id="11" name="Rectangle 10">
            <a:extLst>
              <a:ext uri="{FF2B5EF4-FFF2-40B4-BE49-F238E27FC236}">
                <a16:creationId xmlns:a16="http://schemas.microsoft.com/office/drawing/2014/main" id="{E6D4BB66-6AAF-477C-ABE3-196E7CC3583D}"/>
              </a:ext>
            </a:extLst>
          </p:cNvPr>
          <p:cNvSpPr/>
          <p:nvPr/>
        </p:nvSpPr>
        <p:spPr>
          <a:xfrm>
            <a:off x="149942" y="834403"/>
            <a:ext cx="1720645" cy="2893100"/>
          </a:xfrm>
          <a:prstGeom prst="rect">
            <a:avLst/>
          </a:prstGeom>
        </p:spPr>
        <p:txBody>
          <a:bodyPr wrap="square">
            <a:spAutoFit/>
          </a:bodyPr>
          <a:lstStyle/>
          <a:p>
            <a:r>
              <a:rPr lang="en-US" sz="1600" u="sng" dirty="0"/>
              <a:t>words</a:t>
            </a:r>
            <a:r>
              <a:rPr lang="en-US" sz="1600" dirty="0"/>
              <a:t>	</a:t>
            </a:r>
            <a:r>
              <a:rPr lang="en-US" sz="1600" u="sng" dirty="0"/>
              <a:t>count</a:t>
            </a:r>
          </a:p>
          <a:p>
            <a:r>
              <a:rPr lang="en-US" sz="1600" dirty="0"/>
              <a:t>you	908</a:t>
            </a:r>
          </a:p>
          <a:p>
            <a:r>
              <a:rPr lang="en-US" sz="1600" dirty="0"/>
              <a:t>the	764</a:t>
            </a:r>
          </a:p>
          <a:p>
            <a:r>
              <a:rPr lang="en-US" sz="1600" dirty="0" err="1"/>
              <a:t>i</a:t>
            </a:r>
            <a:r>
              <a:rPr lang="en-US" sz="1600" dirty="0"/>
              <a:t>	764</a:t>
            </a:r>
          </a:p>
          <a:p>
            <a:r>
              <a:rPr lang="en-US" sz="1600" dirty="0"/>
              <a:t>your	464</a:t>
            </a:r>
          </a:p>
          <a:p>
            <a:r>
              <a:rPr lang="en-US" sz="1600" dirty="0"/>
              <a:t>and	442</a:t>
            </a:r>
          </a:p>
          <a:p>
            <a:r>
              <a:rPr lang="en-US" sz="1600" dirty="0"/>
              <a:t>me	419</a:t>
            </a:r>
          </a:p>
          <a:p>
            <a:r>
              <a:rPr lang="en-US" sz="1600" dirty="0"/>
              <a:t>to	418</a:t>
            </a:r>
          </a:p>
          <a:p>
            <a:r>
              <a:rPr lang="en-US" sz="1600" dirty="0"/>
              <a:t>a	415</a:t>
            </a:r>
          </a:p>
          <a:p>
            <a:r>
              <a:rPr lang="en-US" sz="1600" dirty="0" err="1"/>
              <a:t>i'm</a:t>
            </a:r>
            <a:r>
              <a:rPr lang="en-US" sz="1600" dirty="0"/>
              <a:t>	376</a:t>
            </a:r>
          </a:p>
          <a:p>
            <a:r>
              <a:rPr lang="en-US" sz="1600" dirty="0"/>
              <a:t>it	339</a:t>
            </a:r>
          </a:p>
        </p:txBody>
      </p:sp>
      <p:sp>
        <p:nvSpPr>
          <p:cNvPr id="12" name="Rectangle 11">
            <a:extLst>
              <a:ext uri="{FF2B5EF4-FFF2-40B4-BE49-F238E27FC236}">
                <a16:creationId xmlns:a16="http://schemas.microsoft.com/office/drawing/2014/main" id="{AE696199-C490-41A2-81B1-2C4CF669F1D5}"/>
              </a:ext>
            </a:extLst>
          </p:cNvPr>
          <p:cNvSpPr/>
          <p:nvPr/>
        </p:nvSpPr>
        <p:spPr>
          <a:xfrm>
            <a:off x="149942" y="3913238"/>
            <a:ext cx="1720645" cy="2800767"/>
          </a:xfrm>
          <a:prstGeom prst="rect">
            <a:avLst/>
          </a:prstGeom>
        </p:spPr>
        <p:txBody>
          <a:bodyPr wrap="square">
            <a:spAutoFit/>
          </a:bodyPr>
          <a:lstStyle/>
          <a:p>
            <a:r>
              <a:rPr lang="en-US" sz="1600" u="sng" dirty="0"/>
              <a:t>words</a:t>
            </a:r>
            <a:r>
              <a:rPr lang="en-US" sz="1600" dirty="0"/>
              <a:t>	</a:t>
            </a:r>
            <a:r>
              <a:rPr lang="en-US" sz="1600" u="sng" dirty="0"/>
              <a:t>count</a:t>
            </a:r>
          </a:p>
          <a:p>
            <a:r>
              <a:rPr lang="en-US" sz="1600" dirty="0"/>
              <a:t>you	887</a:t>
            </a:r>
          </a:p>
          <a:p>
            <a:r>
              <a:rPr lang="en-US" sz="1600" dirty="0" err="1"/>
              <a:t>i</a:t>
            </a:r>
            <a:r>
              <a:rPr lang="en-US" sz="1600" dirty="0"/>
              <a:t>	790</a:t>
            </a:r>
          </a:p>
          <a:p>
            <a:r>
              <a:rPr lang="en-US" sz="1600" dirty="0"/>
              <a:t>the	612</a:t>
            </a:r>
          </a:p>
          <a:p>
            <a:r>
              <a:rPr lang="en-US" sz="1600" dirty="0"/>
              <a:t>to	495</a:t>
            </a:r>
          </a:p>
          <a:p>
            <a:r>
              <a:rPr lang="en-US" sz="1600" dirty="0"/>
              <a:t>and	451</a:t>
            </a:r>
          </a:p>
          <a:p>
            <a:r>
              <a:rPr lang="en-US" sz="1600" dirty="0"/>
              <a:t>a	357</a:t>
            </a:r>
          </a:p>
          <a:p>
            <a:r>
              <a:rPr lang="en-US" sz="1600" dirty="0"/>
              <a:t>it	323</a:t>
            </a:r>
          </a:p>
          <a:p>
            <a:r>
              <a:rPr lang="en-US" sz="1600" dirty="0"/>
              <a:t>me	290</a:t>
            </a:r>
          </a:p>
          <a:p>
            <a:r>
              <a:rPr lang="en-US" sz="1600" dirty="0"/>
              <a:t>in	231</a:t>
            </a:r>
          </a:p>
          <a:p>
            <a:r>
              <a:rPr lang="en-US" sz="1600" dirty="0"/>
              <a:t>that	231</a:t>
            </a:r>
          </a:p>
        </p:txBody>
      </p:sp>
    </p:spTree>
    <p:extLst>
      <p:ext uri="{BB962C8B-B14F-4D97-AF65-F5344CB8AC3E}">
        <p14:creationId xmlns:p14="http://schemas.microsoft.com/office/powerpoint/2010/main" val="279110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540-8EBA-456D-B601-0E3A86AFBEF1}"/>
              </a:ext>
            </a:extLst>
          </p:cNvPr>
          <p:cNvSpPr>
            <a:spLocks noGrp="1"/>
          </p:cNvSpPr>
          <p:nvPr>
            <p:ph type="title"/>
          </p:nvPr>
        </p:nvSpPr>
        <p:spPr>
          <a:xfrm>
            <a:off x="167149" y="125129"/>
            <a:ext cx="10515600" cy="540774"/>
          </a:xfrm>
        </p:spPr>
        <p:txBody>
          <a:bodyPr>
            <a:normAutofit/>
          </a:bodyPr>
          <a:lstStyle/>
          <a:p>
            <a:r>
              <a:rPr lang="en-US" sz="3200" b="1" dirty="0"/>
              <a:t>Data Analysis – 2010s, Current</a:t>
            </a:r>
          </a:p>
        </p:txBody>
      </p:sp>
      <p:pic>
        <p:nvPicPr>
          <p:cNvPr id="9" name="Picture 8">
            <a:extLst>
              <a:ext uri="{FF2B5EF4-FFF2-40B4-BE49-F238E27FC236}">
                <a16:creationId xmlns:a16="http://schemas.microsoft.com/office/drawing/2014/main" id="{1210D295-9FDF-4A0E-9B73-08DDC08DA8C5}"/>
              </a:ext>
            </a:extLst>
          </p:cNvPr>
          <p:cNvPicPr>
            <a:picLocks noChangeAspect="1"/>
          </p:cNvPicPr>
          <p:nvPr/>
        </p:nvPicPr>
        <p:blipFill rotWithShape="1">
          <a:blip r:embed="rId2">
            <a:extLst>
              <a:ext uri="{28A0092B-C50C-407E-A947-70E740481C1C}">
                <a14:useLocalDpi xmlns:a14="http://schemas.microsoft.com/office/drawing/2010/main" val="0"/>
              </a:ext>
            </a:extLst>
          </a:blip>
          <a:srcRect r="7681"/>
          <a:stretch/>
        </p:blipFill>
        <p:spPr>
          <a:xfrm>
            <a:off x="801602" y="725793"/>
            <a:ext cx="11247272" cy="2126227"/>
          </a:xfrm>
          <a:prstGeom prst="rect">
            <a:avLst/>
          </a:prstGeom>
        </p:spPr>
      </p:pic>
      <p:pic>
        <p:nvPicPr>
          <p:cNvPr id="4" name="Picture 3">
            <a:extLst>
              <a:ext uri="{FF2B5EF4-FFF2-40B4-BE49-F238E27FC236}">
                <a16:creationId xmlns:a16="http://schemas.microsoft.com/office/drawing/2014/main" id="{41CA5FA0-471A-4488-AA3B-FBA985DF7BC7}"/>
              </a:ext>
            </a:extLst>
          </p:cNvPr>
          <p:cNvPicPr>
            <a:picLocks noChangeAspect="1"/>
          </p:cNvPicPr>
          <p:nvPr/>
        </p:nvPicPr>
        <p:blipFill rotWithShape="1">
          <a:blip r:embed="rId3">
            <a:extLst>
              <a:ext uri="{28A0092B-C50C-407E-A947-70E740481C1C}">
                <a14:useLocalDpi xmlns:a14="http://schemas.microsoft.com/office/drawing/2010/main" val="0"/>
              </a:ext>
            </a:extLst>
          </a:blip>
          <a:srcRect r="6965"/>
          <a:stretch/>
        </p:blipFill>
        <p:spPr>
          <a:xfrm>
            <a:off x="684169" y="3886199"/>
            <a:ext cx="11374270" cy="2126227"/>
          </a:xfrm>
          <a:prstGeom prst="rect">
            <a:avLst/>
          </a:prstGeom>
        </p:spPr>
      </p:pic>
      <p:sp>
        <p:nvSpPr>
          <p:cNvPr id="8" name="Rectangle 7">
            <a:extLst>
              <a:ext uri="{FF2B5EF4-FFF2-40B4-BE49-F238E27FC236}">
                <a16:creationId xmlns:a16="http://schemas.microsoft.com/office/drawing/2014/main" id="{8966AC2E-6E2B-4937-944C-B8C59C3F0331}"/>
              </a:ext>
            </a:extLst>
          </p:cNvPr>
          <p:cNvSpPr/>
          <p:nvPr/>
        </p:nvSpPr>
        <p:spPr>
          <a:xfrm>
            <a:off x="167149" y="845574"/>
            <a:ext cx="1750142" cy="2800767"/>
          </a:xfrm>
          <a:prstGeom prst="rect">
            <a:avLst/>
          </a:prstGeom>
        </p:spPr>
        <p:txBody>
          <a:bodyPr wrap="square">
            <a:spAutoFit/>
          </a:bodyPr>
          <a:lstStyle/>
          <a:p>
            <a:r>
              <a:rPr lang="en-US" sz="1600" u="sng" dirty="0"/>
              <a:t>words</a:t>
            </a:r>
            <a:r>
              <a:rPr lang="en-US" sz="1600" dirty="0"/>
              <a:t>	</a:t>
            </a:r>
            <a:r>
              <a:rPr lang="en-US" sz="1600" u="sng" dirty="0"/>
              <a:t>count</a:t>
            </a:r>
          </a:p>
          <a:p>
            <a:r>
              <a:rPr lang="en-US" sz="1600" dirty="0" err="1"/>
              <a:t>i</a:t>
            </a:r>
            <a:r>
              <a:rPr lang="en-US" sz="1600" dirty="0"/>
              <a:t>	1083</a:t>
            </a:r>
          </a:p>
          <a:p>
            <a:r>
              <a:rPr lang="en-US" sz="1600" dirty="0"/>
              <a:t>you	973</a:t>
            </a:r>
          </a:p>
          <a:p>
            <a:r>
              <a:rPr lang="en-US" sz="1600" dirty="0"/>
              <a:t>the	696</a:t>
            </a:r>
          </a:p>
          <a:p>
            <a:r>
              <a:rPr lang="en-US" sz="1600" dirty="0"/>
              <a:t>a	520</a:t>
            </a:r>
          </a:p>
          <a:p>
            <a:r>
              <a:rPr lang="en-US" sz="1600" dirty="0"/>
              <a:t>my	408</a:t>
            </a:r>
          </a:p>
          <a:p>
            <a:r>
              <a:rPr lang="en-US" sz="1600" dirty="0"/>
              <a:t>me	406</a:t>
            </a:r>
          </a:p>
          <a:p>
            <a:r>
              <a:rPr lang="en-US" sz="1600" dirty="0"/>
              <a:t>it	401</a:t>
            </a:r>
          </a:p>
          <a:p>
            <a:r>
              <a:rPr lang="en-US" sz="1600" dirty="0" err="1"/>
              <a:t>i'm</a:t>
            </a:r>
            <a:r>
              <a:rPr lang="en-US" sz="1600" dirty="0"/>
              <a:t>	385</a:t>
            </a:r>
          </a:p>
          <a:p>
            <a:r>
              <a:rPr lang="en-US" sz="1600" dirty="0"/>
              <a:t>to	373</a:t>
            </a:r>
          </a:p>
          <a:p>
            <a:r>
              <a:rPr lang="en-US" sz="1600" dirty="0"/>
              <a:t>and	343</a:t>
            </a:r>
          </a:p>
        </p:txBody>
      </p:sp>
      <p:sp>
        <p:nvSpPr>
          <p:cNvPr id="10" name="Rectangle 9">
            <a:extLst>
              <a:ext uri="{FF2B5EF4-FFF2-40B4-BE49-F238E27FC236}">
                <a16:creationId xmlns:a16="http://schemas.microsoft.com/office/drawing/2014/main" id="{8497DF1D-6FC3-4B1A-AE18-78D115A25828}"/>
              </a:ext>
            </a:extLst>
          </p:cNvPr>
          <p:cNvSpPr/>
          <p:nvPr/>
        </p:nvSpPr>
        <p:spPr>
          <a:xfrm>
            <a:off x="167149" y="3886199"/>
            <a:ext cx="1927123" cy="2800767"/>
          </a:xfrm>
          <a:prstGeom prst="rect">
            <a:avLst/>
          </a:prstGeom>
        </p:spPr>
        <p:txBody>
          <a:bodyPr wrap="square">
            <a:spAutoFit/>
          </a:bodyPr>
          <a:lstStyle/>
          <a:p>
            <a:r>
              <a:rPr lang="en-US" sz="1600" u="sng" dirty="0"/>
              <a:t>words</a:t>
            </a:r>
            <a:r>
              <a:rPr lang="en-US" sz="1600" dirty="0"/>
              <a:t>	</a:t>
            </a:r>
            <a:r>
              <a:rPr lang="en-US" sz="1600" u="sng" dirty="0"/>
              <a:t>count</a:t>
            </a:r>
          </a:p>
          <a:p>
            <a:r>
              <a:rPr lang="en-US" sz="1600" dirty="0"/>
              <a:t>you	911</a:t>
            </a:r>
          </a:p>
          <a:p>
            <a:r>
              <a:rPr lang="en-US" sz="1600" dirty="0" err="1"/>
              <a:t>i</a:t>
            </a:r>
            <a:r>
              <a:rPr lang="en-US" sz="1600" dirty="0"/>
              <a:t>	636</a:t>
            </a:r>
          </a:p>
          <a:p>
            <a:r>
              <a:rPr lang="en-US" sz="1600" dirty="0"/>
              <a:t>the	483</a:t>
            </a:r>
          </a:p>
          <a:p>
            <a:r>
              <a:rPr lang="en-US" sz="1600" dirty="0"/>
              <a:t>me	363</a:t>
            </a:r>
          </a:p>
          <a:p>
            <a:r>
              <a:rPr lang="en-US" sz="1600" dirty="0"/>
              <a:t>to	363</a:t>
            </a:r>
          </a:p>
          <a:p>
            <a:r>
              <a:rPr lang="en-US" sz="1600" dirty="0"/>
              <a:t>and	342</a:t>
            </a:r>
          </a:p>
          <a:p>
            <a:r>
              <a:rPr lang="en-US" sz="1600" dirty="0"/>
              <a:t>we	308</a:t>
            </a:r>
          </a:p>
          <a:p>
            <a:r>
              <a:rPr lang="en-US" sz="1600" dirty="0"/>
              <a:t>in	274</a:t>
            </a:r>
          </a:p>
          <a:p>
            <a:r>
              <a:rPr lang="en-US" sz="1600" dirty="0"/>
              <a:t>my	262</a:t>
            </a:r>
          </a:p>
          <a:p>
            <a:r>
              <a:rPr lang="en-US" sz="1600" dirty="0"/>
              <a:t>a	250</a:t>
            </a:r>
          </a:p>
        </p:txBody>
      </p:sp>
    </p:spTree>
    <p:extLst>
      <p:ext uri="{BB962C8B-B14F-4D97-AF65-F5344CB8AC3E}">
        <p14:creationId xmlns:p14="http://schemas.microsoft.com/office/powerpoint/2010/main" val="290006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Popularity of Words in Songs Through the Decades</vt:lpstr>
      <vt:lpstr>Objectives</vt:lpstr>
      <vt:lpstr>Questions and Data</vt:lpstr>
      <vt:lpstr>Limitations and Assumptions</vt:lpstr>
      <vt:lpstr>Data Cleanup and Exploration</vt:lpstr>
      <vt:lpstr>Data Analysis – 1950s, 1960s</vt:lpstr>
      <vt:lpstr>Data Analysis – 1970s, 1980s</vt:lpstr>
      <vt:lpstr>Data Analysis – 1990s, 2000s</vt:lpstr>
      <vt:lpstr>Data Analysis – 2010s, Current</vt:lpstr>
      <vt:lpstr>PowerPoint Presentation</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of Words in Songs Through the Decades</dc:title>
  <dc:creator>Geopetal</dc:creator>
  <cp:lastModifiedBy>Geopetal</cp:lastModifiedBy>
  <cp:revision>5</cp:revision>
  <dcterms:created xsi:type="dcterms:W3CDTF">2019-03-27T23:21:30Z</dcterms:created>
  <dcterms:modified xsi:type="dcterms:W3CDTF">2019-03-27T23:58:22Z</dcterms:modified>
</cp:coreProperties>
</file>