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  <p:sldMasterId id="2147483649" r:id="rId2"/>
  </p:sldMasterIdLst>
  <p:notesMasterIdLst>
    <p:notesMasterId r:id="rId3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0BA8AD"/>
    <a:srgbClr val="A0CCCF"/>
    <a:srgbClr val="078A8E"/>
    <a:srgbClr val="FFFF99"/>
    <a:srgbClr val="FFCC99"/>
    <a:srgbClr val="FF7C80"/>
    <a:srgbClr val="3A373B"/>
    <a:srgbClr val="F1F1F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1"/>
    <p:restoredTop sz="94635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tableStyles" Target="tableStyle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1048835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5DD579DE-55EC-4C5E-806A-D97A3D172B8C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104883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GB"/>
          </a:p>
        </p:txBody>
      </p:sp>
      <p:sp>
        <p:nvSpPr>
          <p:cNvPr id="104883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4883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104883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571ACA72-9F99-436D-A79E-802BF63B0228}" type="slidenum">
              <a:rPr lang="en-GB" smtClean="0"/>
              <a:t>‹#›</a:t>
            </a:fld>
            <a:endParaRPr lang="en-GB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Master" Target="../slideMasters/slideMaster2.xml"/></Relationships>
</file>

<file path=ppt/slideLayouts/_rels/slideLayout2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Master" Target="../slideMasters/slideMaster2.xml"/></Relationships>
</file>

<file path=ppt/slideLayouts/_rels/slideLayout2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Master" Target="../slideMasters/slideMaster2.xml"/></Relationships>
</file>

<file path=ppt/slideLayouts/_rels/slideLayout2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Master" Target="../slideMasters/slideMaster2.xml"/></Relationships>
</file>

<file path=ppt/slideLayouts/_rels/slideLayout2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Master" Target="../slideMasters/slideMaster2.xml"/></Relationships>
</file>

<file path=ppt/slideLayouts/_rels/slideLayout2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Master" Target="../slideMasters/slideMaster2.xml"/></Relationships>
</file>

<file path=ppt/slideLayouts/_rels/slideLayout2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Master" Target="../slideMasters/slideMaster2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dirty="0" lang="en-US"/>
          </a:p>
        </p:txBody>
      </p:sp>
      <p:sp>
        <p:nvSpPr>
          <p:cNvPr id="10487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dirty="0" lang="en-US"/>
          </a:p>
        </p:txBody>
      </p:sp>
      <p:sp>
        <p:nvSpPr>
          <p:cNvPr id="10487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F88AEA-E57A-47A4-995A-52B0D4C8C088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10487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90F12A7-5A39-44B3-AFF7-4B0D8AFABA7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/>
              <a:t>Click to edit Master title style</a:t>
            </a:r>
            <a:endParaRPr dirty="0" lang="en-US"/>
          </a:p>
        </p:txBody>
      </p:sp>
      <p:sp>
        <p:nvSpPr>
          <p:cNvPr id="104880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 lang="en-US"/>
          </a:p>
        </p:txBody>
      </p:sp>
      <p:sp>
        <p:nvSpPr>
          <p:cNvPr id="10488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F88AEA-E57A-47A4-995A-52B0D4C8C088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10488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8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90F12A7-5A39-44B3-AFF7-4B0D8AFABA7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GB"/>
              <a:t>Click to edit Master title style</a:t>
            </a:r>
            <a:endParaRPr dirty="0" lang="en-US"/>
          </a:p>
        </p:txBody>
      </p:sp>
      <p:sp>
        <p:nvSpPr>
          <p:cNvPr id="104879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 lang="en-US"/>
          </a:p>
        </p:txBody>
      </p:sp>
      <p:sp>
        <p:nvSpPr>
          <p:cNvPr id="10487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F88AEA-E57A-47A4-995A-52B0D4C8C088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10487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90F12A7-5A39-44B3-AFF7-4B0D8AFABA7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6" descr="Droplets-HD-Title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algn="ctr" indent="0" marL="0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F88AEA-E57A-47A4-995A-52B0D4C8C088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90F12A7-5A39-44B3-AFF7-4B0D8AFABA7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2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0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F88AEA-E57A-47A4-995A-52B0D4C8C088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10486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90F12A7-5A39-44B3-AFF7-4B0D8AFABA7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Picture 8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68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9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algn="ctr" indent="0" marL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F88AEA-E57A-47A4-995A-52B0D4C8C088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10487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90F12A7-5A39-44B3-AFF7-4B0D8AFABA7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9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05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6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7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F88AEA-E57A-47A4-995A-52B0D4C8C088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90F12A7-5A39-44B3-AFF7-4B0D8AFABA7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14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73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4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indent="0" marL="0">
              <a:lnSpc>
                <a:spcPct val="85000"/>
              </a:lnSpc>
              <a:buNone/>
              <a:defRPr b="0" sz="26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75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7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indent="0" marL="0">
              <a:lnSpc>
                <a:spcPct val="85000"/>
              </a:lnSpc>
              <a:buNone/>
              <a:defRPr b="0" sz="26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77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7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F88AEA-E57A-47A4-995A-52B0D4C8C088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104877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8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90F12A7-5A39-44B3-AFF7-4B0D8AFABA7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Picture 7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F88AEA-E57A-47A4-995A-52B0D4C8C088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104873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90F12A7-5A39-44B3-AFF7-4B0D8AFABA7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6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F88AEA-E57A-47A4-995A-52B0D4C8C088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10486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90F12A7-5A39-44B3-AFF7-4B0D8AFABA7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10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24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5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6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F88AEA-E57A-47A4-995A-52B0D4C8C088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10487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90F12A7-5A39-44B3-AFF7-4B0D8AFABA7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/>
              <a:t>Click to edit Master title style</a:t>
            </a:r>
            <a:endParaRPr dirty="0" lang="en-US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 lang="en-US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F88AEA-E57A-47A4-995A-52B0D4C8C088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90F12A7-5A39-44B3-AFF7-4B0D8AFABA7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9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dir="t" rig="threeP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59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F88AEA-E57A-47A4-995A-52B0D4C8C088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10487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90F12A7-5A39-44B3-AFF7-4B0D8AFABA7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9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5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dir="t" rig="threeP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algn="ctr"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96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9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F88AEA-E57A-47A4-995A-52B0D4C8C088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90F12A7-5A39-44B3-AFF7-4B0D8AFABA7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7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00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1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0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F88AEA-E57A-47A4-995A-52B0D4C8C088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104870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0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90F12A7-5A39-44B3-AFF7-4B0D8AFABA7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10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49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0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51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F88AEA-E57A-47A4-995A-52B0D4C8C088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10487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90F12A7-5A39-44B3-AFF7-4B0D8AFABA7C}" type="slidenum">
              <a:rPr lang="en-GB" smtClean="0"/>
              <a:t>‹#›</a:t>
            </a:fld>
            <a:endParaRPr lang="en-GB"/>
          </a:p>
        </p:txBody>
      </p:sp>
      <p:sp>
        <p:nvSpPr>
          <p:cNvPr id="1048755" name="TextBox 12"/>
          <p:cNvSpPr txBox="1"/>
          <p:nvPr/>
        </p:nvSpPr>
        <p:spPr>
          <a:xfrm>
            <a:off x="1001488" y="75416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56" name="TextBox 13"/>
          <p:cNvSpPr txBox="1"/>
          <p:nvPr/>
        </p:nvSpPr>
        <p:spPr>
          <a:xfrm>
            <a:off x="10557558" y="29935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7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5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8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F88AEA-E57A-47A4-995A-52B0D4C8C088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104868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8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90F12A7-5A39-44B3-AFF7-4B0D8AFABA7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Picture 12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39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0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41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4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43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4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45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4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F88AEA-E57A-47A4-995A-52B0D4C8C088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104874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90F12A7-5A39-44B3-AFF7-4B0D8AFABA7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15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11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2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2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13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dir="t" rig="threeP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14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2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16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dir="t" rig="threeP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17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1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2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19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dir="t" rig="threeP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20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2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F88AEA-E57A-47A4-995A-52B0D4C8C088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10487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90F12A7-5A39-44B3-AFF7-4B0D8AFABA7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7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4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F88AEA-E57A-47A4-995A-52B0D4C8C088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10487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90F12A7-5A39-44B3-AFF7-4B0D8AFABA7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Picture 8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30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F88AEA-E57A-47A4-995A-52B0D4C8C088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10487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90F12A7-5A39-44B3-AFF7-4B0D8AFABA7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dirty="0" lang="en-US"/>
          </a:p>
        </p:txBody>
      </p:sp>
      <p:sp>
        <p:nvSpPr>
          <p:cNvPr id="1048807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8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F88AEA-E57A-47A4-995A-52B0D4C8C088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10488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8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90F12A7-5A39-44B3-AFF7-4B0D8AFABA7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/>
              <a:t>Click to edit Master title style</a:t>
            </a:r>
            <a:endParaRPr dirty="0" lang="en-US"/>
          </a:p>
        </p:txBody>
      </p:sp>
      <p:sp>
        <p:nvSpPr>
          <p:cNvPr id="104881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 lang="en-US"/>
          </a:p>
        </p:txBody>
      </p:sp>
      <p:sp>
        <p:nvSpPr>
          <p:cNvPr id="1048813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 lang="en-US"/>
          </a:p>
        </p:txBody>
      </p:sp>
      <p:sp>
        <p:nvSpPr>
          <p:cNvPr id="10488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F88AEA-E57A-47A4-995A-52B0D4C8C088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10488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8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90F12A7-5A39-44B3-AFF7-4B0D8AFABA7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7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GB"/>
              <a:t>Click to edit Master title style</a:t>
            </a:r>
            <a:endParaRPr dirty="0" lang="en-US"/>
          </a:p>
        </p:txBody>
      </p:sp>
      <p:sp>
        <p:nvSpPr>
          <p:cNvPr id="1048818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819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 lang="en-US"/>
          </a:p>
        </p:txBody>
      </p:sp>
      <p:sp>
        <p:nvSpPr>
          <p:cNvPr id="104882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821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 lang="en-US"/>
          </a:p>
        </p:txBody>
      </p:sp>
      <p:sp>
        <p:nvSpPr>
          <p:cNvPr id="104882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F88AEA-E57A-47A4-995A-52B0D4C8C088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104882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82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90F12A7-5A39-44B3-AFF7-4B0D8AFABA7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/>
              <a:t>Click to edit Master title style</a:t>
            </a:r>
            <a:endParaRPr dirty="0" lang="en-US"/>
          </a:p>
        </p:txBody>
      </p:sp>
      <p:sp>
        <p:nvSpPr>
          <p:cNvPr id="104878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F88AEA-E57A-47A4-995A-52B0D4C8C088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104878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8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90F12A7-5A39-44B3-AFF7-4B0D8AFABA7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F88AEA-E57A-47A4-995A-52B0D4C8C088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104882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8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90F12A7-5A39-44B3-AFF7-4B0D8AFABA7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dirty="0" lang="en-US"/>
          </a:p>
        </p:txBody>
      </p:sp>
      <p:sp>
        <p:nvSpPr>
          <p:cNvPr id="1048829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 lang="en-US"/>
          </a:p>
        </p:txBody>
      </p:sp>
      <p:sp>
        <p:nvSpPr>
          <p:cNvPr id="104883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8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F88AEA-E57A-47A4-995A-52B0D4C8C088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10488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8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90F12A7-5A39-44B3-AFF7-4B0D8AFABA7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dirty="0" lang="en-US"/>
          </a:p>
        </p:txBody>
      </p:sp>
      <p:sp>
        <p:nvSpPr>
          <p:cNvPr id="104879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dirty="0" lang="en-US"/>
          </a:p>
        </p:txBody>
      </p:sp>
      <p:sp>
        <p:nvSpPr>
          <p:cNvPr id="104879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79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F88AEA-E57A-47A4-995A-52B0D4C8C088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104879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80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90F12A7-5A39-44B3-AFF7-4B0D8AFABA7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image" Target="../media/image4.png"/><Relationship Id="rId19" Type="http://schemas.openxmlformats.org/officeDocument/2006/relationships/image" Target="../media/image1.png"/><Relationship Id="rId2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GB"/>
              <a:t>Click to edit Master title style</a:t>
            </a:r>
            <a:endParaRPr dirty="0" lang="en-US"/>
          </a:p>
        </p:txBody>
      </p:sp>
      <p:sp>
        <p:nvSpPr>
          <p:cNvPr id="1048589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8AEA-E57A-47A4-995A-52B0D4C8C088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F12A7-5A39-44B3-AFF7-4B0D8AFABA7C}" type="slidenum">
              <a:rPr lang="en-GB" smtClean="0"/>
              <a:t>‹#›</a:t>
            </a:fld>
            <a:endParaRPr lang="en-GB"/>
          </a:p>
        </p:txBody>
      </p:sp>
      <p:pic>
        <p:nvPicPr>
          <p:cNvPr id="2097155" name="Picture 6" descr="A close up of a 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 cstate="print"/>
          <a:stretch>
            <a:fillRect/>
          </a:stretch>
        </p:blipFill>
        <p:spPr>
          <a:xfrm>
            <a:off x="5628259" y="6059331"/>
            <a:ext cx="935482" cy="594038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8">
            <a:alphaModFix/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/>
          <a:noFill/>
        </p:spPr>
      </p:pic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BF88AEA-E57A-47A4-995A-52B0D4C8C088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90F12A7-5A39-44B3-AFF7-4B0D8AFABA7C}" type="slidenum">
              <a:rPr lang="en-GB" smtClean="0"/>
              <a:t>‹#›</a:t>
            </a:fld>
            <a:endParaRPr lang="en-GB"/>
          </a:p>
        </p:txBody>
      </p:sp>
      <p:pic>
        <p:nvPicPr>
          <p:cNvPr id="2097153" name="Picture 7" descr="A close up of a 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9" cstate="print"/>
          <a:stretch>
            <a:fillRect/>
          </a:stretch>
        </p:blipFill>
        <p:spPr>
          <a:xfrm>
            <a:off x="5628259" y="6059331"/>
            <a:ext cx="935482" cy="594038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aseline="0" cap="all" sz="36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baseline="0" cap="all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ectangle 1"/>
          <p:cNvSpPr/>
          <p:nvPr/>
        </p:nvSpPr>
        <p:spPr>
          <a:xfrm>
            <a:off x="5397910" y="5958348"/>
            <a:ext cx="1460090" cy="796413"/>
          </a:xfrm>
          <a:prstGeom prst="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GB"/>
          </a:p>
        </p:txBody>
      </p:sp>
      <p:sp>
        <p:nvSpPr>
          <p:cNvPr id="1048587" name="TextBox 2"/>
          <p:cNvSpPr txBox="1"/>
          <p:nvPr/>
        </p:nvSpPr>
        <p:spPr>
          <a:xfrm>
            <a:off x="4112261" y="1695427"/>
            <a:ext cx="4031387" cy="1719960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wrap="square">
            <a:spAutoFit/>
          </a:bodyPr>
          <a:p>
            <a:pPr algn="r" defTabSz="914400" indent="-571500" marL="571500" rtl="1">
              <a:lnSpc>
                <a:spcPct val="9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b="1" dirty="0" sz="4000" lang="en-US">
                <a:ea typeface="+mj-ea"/>
                <a:cs typeface="+mj-cs"/>
              </a:rPr>
              <a:t>M</a:t>
            </a:r>
            <a:r>
              <a:rPr b="1" dirty="0" sz="4000" lang="en-US">
                <a:ea typeface="+mj-ea"/>
                <a:cs typeface="+mj-cs"/>
              </a:rPr>
              <a:t>i</a:t>
            </a:r>
            <a:r>
              <a:rPr b="1" dirty="0" sz="4000" lang="en-US">
                <a:ea typeface="+mj-ea"/>
                <a:cs typeface="+mj-cs"/>
              </a:rPr>
              <a:t>n</a:t>
            </a:r>
            <a:r>
              <a:rPr b="1" dirty="0" sz="4000" lang="en-US">
                <a:ea typeface="+mj-ea"/>
                <a:cs typeface="+mj-cs"/>
              </a:rPr>
              <a:t>d</a:t>
            </a:r>
            <a:r>
              <a:rPr b="1" dirty="0" sz="4000" lang="en-US">
                <a:ea typeface="+mj-ea"/>
                <a:cs typeface="+mj-cs"/>
              </a:rPr>
              <a:t>M</a:t>
            </a:r>
            <a:r>
              <a:rPr b="1" dirty="0" sz="4000" lang="en-US">
                <a:ea typeface="+mj-ea"/>
                <a:cs typeface="+mj-cs"/>
              </a:rPr>
              <a:t>a</a:t>
            </a:r>
            <a:r>
              <a:rPr b="1" dirty="0" sz="4000" lang="en-US">
                <a:ea typeface="+mj-ea"/>
                <a:cs typeface="+mj-cs"/>
              </a:rPr>
              <a:t>t</a:t>
            </a:r>
            <a:r>
              <a:rPr b="1" dirty="0" sz="4000" lang="en-US">
                <a:ea typeface="+mj-ea"/>
                <a:cs typeface="+mj-cs"/>
              </a:rPr>
              <a:t>e</a:t>
            </a:r>
            <a:endParaRPr altLang="en-US" lang="zh-CN"/>
          </a:p>
          <a:p>
            <a:pPr algn="r" defTabSz="914400" indent="-571500" marL="571500" rtl="1">
              <a:lnSpc>
                <a:spcPct val="9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b="1" dirty="0" sz="4000" lang="ar-EG">
                <a:ea typeface="+mj-ea"/>
                <a:cs typeface="+mj-cs"/>
              </a:rPr>
              <a:t>اللوجو</a:t>
            </a:r>
            <a:endParaRPr altLang="en-US" lang="zh-CN"/>
          </a:p>
          <a:p>
            <a:pPr algn="r" defTabSz="914400" indent="-571500" marL="571500" rtl="1">
              <a:lnSpc>
                <a:spcPct val="9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b="1" dirty="0" sz="4000" lang="ar-EG">
                <a:ea typeface="+mj-ea"/>
                <a:cs typeface="+mj-cs"/>
              </a:rPr>
              <a:t>الشعار إن وجد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sz="2000" lang="x-none"/>
              <a:t>Value Proposition</a:t>
            </a:r>
            <a:endParaRPr lang="en-US"/>
          </a:p>
        </p:txBody>
      </p:sp>
      <p:sp>
        <p:nvSpPr>
          <p:cNvPr id="1048650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Our app offers an accessible and convenient way for users to access mental health services from their own homes without relying on traditional phone calls.</a:t>
            </a:r>
            <a:endParaRPr lang="en-US"/>
          </a:p>
          <a:p>
            <a:r>
              <a:rPr lang="en-US"/>
              <a:t> </a:t>
            </a:r>
            <a:r>
              <a:rPr lang="en-US"/>
              <a:t>Our app provides a secure for deaf and mute individuals to connect with mental health professionals who understand their unique needs and can offer them the support they need without the need for a sign language interpreter.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sz="2000" lang="x-none"/>
              <a:t>Key Activitie</a:t>
            </a:r>
            <a:r>
              <a:rPr sz="2000" lang="en-US"/>
              <a:t>s</a:t>
            </a:r>
            <a:endParaRPr lang="en-US"/>
          </a:p>
        </p:txBody>
      </p:sp>
      <p:sp>
        <p:nvSpPr>
          <p:cNvPr id="1048652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Building relationships and partnerships with mental health professionals and organizations to offer the best</a:t>
            </a:r>
            <a:r>
              <a:rPr lang="en-US"/>
              <a:t> </a:t>
            </a:r>
            <a:r>
              <a:rPr lang="en-US"/>
              <a:t>support to users</a:t>
            </a:r>
            <a:r>
              <a:rPr lang="en-US"/>
              <a:t>.</a:t>
            </a:r>
            <a:endParaRPr lang="en-US"/>
          </a:p>
          <a:p>
            <a:r>
              <a:rPr lang="en-US"/>
              <a:t>Developing the chatbot</a:t>
            </a:r>
            <a:r>
              <a:rPr lang="en-US"/>
              <a:t> </a:t>
            </a:r>
            <a:r>
              <a:rPr lang="en-US"/>
              <a:t>based on user feedback</a:t>
            </a:r>
            <a:r>
              <a:rPr lang="en-US"/>
              <a:t>:</a:t>
            </a:r>
            <a:r>
              <a:rPr lang="en-US"/>
              <a:t> </a:t>
            </a:r>
            <a:endParaRPr lang="en-US"/>
          </a:p>
          <a:p>
            <a:pPr indent="-514350" marL="514350">
              <a:buFont typeface="+mj-lt"/>
              <a:buAutoNum type="arabicPeriod" startAt="1"/>
            </a:pPr>
            <a:r>
              <a:rPr lang="en-US"/>
              <a:t>improve designing the chatbot's conversational</a:t>
            </a:r>
            <a:r>
              <a:rPr lang="en-US"/>
              <a:t>.</a:t>
            </a:r>
            <a:endParaRPr lang="en-US"/>
          </a:p>
          <a:p>
            <a:pPr indent="-514350" marL="514350">
              <a:buFont typeface="+mj-lt"/>
              <a:buAutoNum type="arabicPeriod" startAt="1"/>
            </a:pPr>
            <a:r>
              <a:rPr lang="en-US"/>
              <a:t>integrating NLP algorithms</a:t>
            </a:r>
            <a:r>
              <a:rPr lang="en-US"/>
              <a:t>.</a:t>
            </a:r>
            <a:endParaRPr lang="en-US"/>
          </a:p>
          <a:p>
            <a:pPr indent="-514350" marL="514350">
              <a:buFont typeface="+mj-lt"/>
              <a:buAutoNum type="arabicPeriod" startAt="1"/>
            </a:pPr>
            <a:r>
              <a:rPr lang="en-US"/>
              <a:t>testing the chatbot's functionality such as camera.</a:t>
            </a:r>
            <a:endParaRPr lang="en-US"/>
          </a:p>
          <a:p>
            <a:r>
              <a:rPr lang="en-US"/>
              <a:t>Providing user support to receive their problems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2000" lang="x-none"/>
              <a:t>Key Resources</a:t>
            </a:r>
            <a:endParaRPr lang="en-US"/>
          </a:p>
        </p:txBody>
      </p:sp>
      <p:sp>
        <p:nvSpPr>
          <p:cNvPr id="1048654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Natural Language Processing (NLP) tools and software for understanding and responding to user queries</a:t>
            </a:r>
            <a:r>
              <a:rPr lang="en-US"/>
              <a:t>.</a:t>
            </a:r>
            <a:endParaRPr lang="en-US"/>
          </a:p>
          <a:p>
            <a:r>
              <a:rPr lang="en-US"/>
              <a:t>Cloud computing resources for hosting the chatbot and ensuring it can handle high volumes of traffic and data. 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2000" lang="x-none"/>
              <a:t>Key Partnerships</a:t>
            </a:r>
            <a:endParaRPr lang="en-US"/>
          </a:p>
        </p:txBody>
      </p:sp>
      <p:sp>
        <p:nvSpPr>
          <p:cNvPr id="1048656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Mental health organizations</a:t>
            </a:r>
            <a:endParaRPr lang="en-US"/>
          </a:p>
          <a:p>
            <a:r>
              <a:rPr lang="en-US"/>
              <a:t>Psychotherapist.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2000" lang="x-none"/>
              <a:t>Revenue Streams</a:t>
            </a:r>
            <a:endParaRPr lang="en-US"/>
          </a:p>
        </p:txBody>
      </p:sp>
      <p:sp>
        <p:nvSpPr>
          <p:cNvPr id="1048658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subscription service</a:t>
            </a:r>
            <a:endParaRPr lang="en-US"/>
          </a:p>
          <a:p>
            <a:r>
              <a:rPr lang="en-US"/>
              <a:t>Advertising</a:t>
            </a:r>
            <a:endParaRPr lang="en-US"/>
          </a:p>
          <a:p>
            <a:r>
              <a:rPr lang="en-US"/>
              <a:t>collection and sale of</a:t>
            </a:r>
            <a:r>
              <a:rPr lang="en-US"/>
              <a:t> 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 data to third-party companies.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2000" lang="x-none"/>
              <a:t>Cost Structure</a:t>
            </a:r>
            <a:endParaRPr lang="en-US"/>
          </a:p>
        </p:txBody>
      </p:sp>
      <p:sp>
        <p:nvSpPr>
          <p:cNvPr id="1048660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licensing fees for software</a:t>
            </a:r>
            <a:r>
              <a:rPr lang="en-US"/>
              <a:t>.</a:t>
            </a:r>
            <a:endParaRPr lang="en-US"/>
          </a:p>
          <a:p>
            <a:r>
              <a:rPr lang="en-US"/>
              <a:t>advertising cost.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61" name="Rectangle 10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 useBgFill="1">
        <p:nvSpPr>
          <p:cNvPr id="1048662" name="Rectangle 12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63" name="Rectangle 14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5400000" flipH="1">
            <a:off x="-1410084" y="1410082"/>
            <a:ext cx="6858000" cy="4037836"/>
          </a:xfrm>
          <a:prstGeom prst="rect"/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64" name="Rectangle 16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5400000" flipH="1">
            <a:off x="-1410085" y="1420219"/>
            <a:ext cx="6857999" cy="4037839"/>
          </a:xfrm>
          <a:prstGeom prst="rect"/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65" name="Rectangle 1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5400000" flipH="1">
            <a:off x="767923" y="3588085"/>
            <a:ext cx="2501979" cy="4037841"/>
          </a:xfrm>
          <a:prstGeom prst="rect"/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/>
          </a:p>
        </p:txBody>
      </p:sp>
      <p:sp>
        <p:nvSpPr>
          <p:cNvPr id="1048666" name="Freeform: Shape 20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dirty="0" lang="en-US"/>
          </a:p>
        </p:txBody>
      </p:sp>
      <p:sp>
        <p:nvSpPr>
          <p:cNvPr id="1048667" name="Rectangle 22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5400000" flipH="1">
            <a:off x="-1410093" y="1399943"/>
            <a:ext cx="6858003" cy="4037835"/>
          </a:xfrm>
          <a:prstGeom prst="rect"/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p>
            <a:pPr algn="ctr"/>
            <a:r>
              <a:rPr b="1" dirty="0" sz="4000" lang="ar-EG">
                <a:solidFill>
                  <a:schemeClr val="bg1"/>
                </a:solidFill>
                <a:latin typeface="+mn-lt"/>
              </a:rPr>
              <a:t>الفريق</a:t>
            </a:r>
            <a:endParaRPr b="1" dirty="0" sz="4000" lang="en-GB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48669" name="Content Placeholder 5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p>
            <a:r>
              <a:rPr sz="2000" lang="en-US"/>
              <a:t>E</a:t>
            </a:r>
            <a:r>
              <a:rPr sz="2000" lang="en-US"/>
              <a:t>l</a:t>
            </a:r>
            <a:r>
              <a:rPr sz="2000" lang="en-US"/>
              <a:t>s</a:t>
            </a:r>
            <a:r>
              <a:rPr sz="2000" lang="en-US"/>
              <a:t>a</a:t>
            </a:r>
            <a:r>
              <a:rPr sz="2000" lang="en-US"/>
              <a:t>y</a:t>
            </a:r>
            <a:r>
              <a:rPr sz="2000" lang="en-US"/>
              <a:t>e</a:t>
            </a:r>
            <a:r>
              <a:rPr sz="2000" lang="en-US"/>
              <a:t>d</a:t>
            </a:r>
            <a:r>
              <a:rPr sz="2000" lang="en-US"/>
              <a:t> </a:t>
            </a:r>
            <a:r>
              <a:rPr sz="2000" lang="en-US"/>
              <a:t>M</a:t>
            </a:r>
            <a:r>
              <a:rPr sz="2000" lang="en-US"/>
              <a:t>o</a:t>
            </a:r>
            <a:r>
              <a:rPr sz="2000" lang="en-US"/>
              <a:t>h</a:t>
            </a:r>
            <a:r>
              <a:rPr sz="2000" lang="en-US"/>
              <a:t>a</a:t>
            </a:r>
            <a:r>
              <a:rPr sz="2000" lang="en-US"/>
              <a:t>m</a:t>
            </a:r>
            <a:r>
              <a:rPr sz="2000" lang="en-US"/>
              <a:t>e</a:t>
            </a:r>
            <a:r>
              <a:rPr sz="2000" lang="en-US"/>
              <a:t>d</a:t>
            </a:r>
            <a:endParaRPr sz="2000" lang="x-none"/>
          </a:p>
          <a:p>
            <a:r>
              <a:rPr sz="2000" lang="en-US"/>
              <a:t>B</a:t>
            </a:r>
            <a:r>
              <a:rPr sz="2000" lang="en-US"/>
              <a:t>a</a:t>
            </a:r>
            <a:r>
              <a:rPr sz="2000" lang="en-US"/>
              <a:t>s</a:t>
            </a:r>
            <a:r>
              <a:rPr sz="2000" lang="en-US"/>
              <a:t>m</a:t>
            </a:r>
            <a:r>
              <a:rPr sz="2000" lang="en-US"/>
              <a:t>a</a:t>
            </a:r>
            <a:r>
              <a:rPr sz="2000" lang="en-US"/>
              <a:t>l</a:t>
            </a:r>
            <a:r>
              <a:rPr sz="2000" lang="en-US"/>
              <a:t>a</a:t>
            </a:r>
            <a:r>
              <a:rPr sz="2000" lang="en-US"/>
              <a:t> </a:t>
            </a:r>
            <a:r>
              <a:rPr sz="2000" lang="en-US"/>
              <a:t>O</a:t>
            </a:r>
            <a:r>
              <a:rPr sz="2000" lang="en-US"/>
              <a:t>s</a:t>
            </a:r>
            <a:r>
              <a:rPr sz="2000" lang="en-US"/>
              <a:t>a</a:t>
            </a:r>
            <a:r>
              <a:rPr sz="2000" lang="en-US"/>
              <a:t>m</a:t>
            </a:r>
            <a:r>
              <a:rPr sz="2000" lang="en-US"/>
              <a:t>a</a:t>
            </a:r>
            <a:endParaRPr sz="2000" lang="x-none"/>
          </a:p>
          <a:p>
            <a:r>
              <a:rPr sz="2000" lang="en-US"/>
              <a:t>D</a:t>
            </a:r>
            <a:r>
              <a:rPr sz="2000" lang="en-US"/>
              <a:t>a</a:t>
            </a:r>
            <a:r>
              <a:rPr sz="2000" lang="en-US"/>
              <a:t>n</a:t>
            </a:r>
            <a:r>
              <a:rPr sz="2000" lang="en-US"/>
              <a:t>i</a:t>
            </a:r>
            <a:r>
              <a:rPr sz="2000" lang="en-US"/>
              <a:t>a</a:t>
            </a:r>
            <a:r>
              <a:rPr sz="2000" lang="en-US"/>
              <a:t> </a:t>
            </a:r>
            <a:r>
              <a:rPr sz="2000" lang="en-US"/>
              <a:t>M</a:t>
            </a:r>
            <a:r>
              <a:rPr sz="2000" lang="en-US"/>
              <a:t>o</a:t>
            </a:r>
            <a:r>
              <a:rPr sz="2000" lang="en-US"/>
              <a:t>h</a:t>
            </a:r>
            <a:r>
              <a:rPr sz="2000" lang="en-US"/>
              <a:t>a</a:t>
            </a:r>
            <a:r>
              <a:rPr sz="2000" lang="en-US"/>
              <a:t>m</a:t>
            </a:r>
            <a:r>
              <a:rPr sz="2000" lang="en-US"/>
              <a:t>e</a:t>
            </a:r>
            <a:r>
              <a:rPr sz="2000" lang="en-US"/>
              <a:t>d</a:t>
            </a:r>
            <a:endParaRPr sz="2000" lang="x-none"/>
          </a:p>
          <a:p>
            <a:r>
              <a:rPr sz="2000" lang="en-US"/>
              <a:t>M</a:t>
            </a:r>
            <a:r>
              <a:rPr sz="2000" lang="en-US"/>
              <a:t>a</a:t>
            </a:r>
            <a:r>
              <a:rPr sz="2000" lang="en-US"/>
              <a:t>y</a:t>
            </a:r>
            <a:r>
              <a:rPr sz="2000" lang="en-US"/>
              <a:t>a</a:t>
            </a:r>
            <a:r>
              <a:rPr sz="2000" lang="en-US"/>
              <a:t> </a:t>
            </a:r>
            <a:r>
              <a:rPr sz="2000" lang="en-US"/>
              <a:t>M</a:t>
            </a:r>
            <a:r>
              <a:rPr sz="2000" lang="en-US"/>
              <a:t>o</a:t>
            </a:r>
            <a:r>
              <a:rPr sz="2000" lang="en-US"/>
              <a:t>h</a:t>
            </a:r>
            <a:r>
              <a:rPr sz="2000" lang="en-US"/>
              <a:t>a</a:t>
            </a:r>
            <a:r>
              <a:rPr sz="2000" lang="en-US"/>
              <a:t>m</a:t>
            </a:r>
            <a:r>
              <a:rPr sz="2000" lang="en-US"/>
              <a:t>e</a:t>
            </a:r>
            <a:r>
              <a:rPr sz="2000" lang="en-US"/>
              <a:t>d</a:t>
            </a:r>
            <a:endParaRPr sz="2000" lang="x-none"/>
          </a:p>
          <a:p>
            <a:r>
              <a:rPr sz="2000" lang="en-US"/>
              <a:t>N</a:t>
            </a:r>
            <a:r>
              <a:rPr sz="2000" lang="en-US"/>
              <a:t>a</a:t>
            </a:r>
            <a:r>
              <a:rPr sz="2000" lang="en-US"/>
              <a:t>d</a:t>
            </a:r>
            <a:r>
              <a:rPr sz="2000" lang="en-US"/>
              <a:t>a</a:t>
            </a:r>
            <a:r>
              <a:rPr sz="2000" lang="en-US"/>
              <a:t> </a:t>
            </a:r>
            <a:r>
              <a:rPr sz="2000" lang="en-US"/>
              <a:t>F</a:t>
            </a:r>
            <a:r>
              <a:rPr sz="2000" lang="en-US"/>
              <a:t>a</a:t>
            </a:r>
            <a:r>
              <a:rPr sz="2000" lang="en-US"/>
              <a:t>r</a:t>
            </a:r>
            <a:r>
              <a:rPr sz="2000" lang="en-US"/>
              <a:t>i</a:t>
            </a:r>
            <a:r>
              <a:rPr sz="2000" lang="en-US"/>
              <a:t>d</a:t>
            </a:r>
            <a:r>
              <a:rPr sz="2000" lang="en-US"/>
              <a:t> </a:t>
            </a:r>
            <a:endParaRPr sz="2000" lang="x-none"/>
          </a:p>
          <a:p>
            <a:r>
              <a:rPr sz="2000" lang="en-US"/>
              <a:t>N</a:t>
            </a:r>
            <a:r>
              <a:rPr sz="2000" lang="en-US"/>
              <a:t>o</a:t>
            </a:r>
            <a:r>
              <a:rPr sz="2000" lang="en-US"/>
              <a:t>u</a:t>
            </a:r>
            <a:r>
              <a:rPr sz="2000" lang="en-US"/>
              <a:t>r</a:t>
            </a:r>
            <a:r>
              <a:rPr sz="2000" lang="en-US"/>
              <a:t>h</a:t>
            </a:r>
            <a:r>
              <a:rPr sz="2000" lang="en-US"/>
              <a:t>a</a:t>
            </a:r>
            <a:r>
              <a:rPr sz="2000" lang="en-US"/>
              <a:t>n</a:t>
            </a:r>
            <a:r>
              <a:rPr sz="2000" lang="en-US"/>
              <a:t> </a:t>
            </a:r>
            <a:r>
              <a:rPr sz="2000" lang="en-US"/>
              <a:t>F</a:t>
            </a:r>
            <a:r>
              <a:rPr sz="2000" lang="en-US"/>
              <a:t>a</a:t>
            </a:r>
            <a:r>
              <a:rPr sz="2000" lang="en-US"/>
              <a:t>r</a:t>
            </a:r>
            <a:r>
              <a:rPr sz="2000" lang="en-US"/>
              <a:t>i</a:t>
            </a:r>
            <a:r>
              <a:rPr sz="2000" lang="en-US"/>
              <a:t>d</a:t>
            </a:r>
            <a:endParaRPr sz="2000" lang="x-non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70" name="Rectangle 10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 useBgFill="1">
        <p:nvSpPr>
          <p:cNvPr id="1048671" name="Rectangle 12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72" name="Rectangle 14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5400000" flipH="1">
            <a:off x="-1410084" y="1410082"/>
            <a:ext cx="6858000" cy="4037836"/>
          </a:xfrm>
          <a:prstGeom prst="rect"/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73" name="Rectangle 16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5400000" flipH="1">
            <a:off x="-1410085" y="1420219"/>
            <a:ext cx="6857999" cy="4037839"/>
          </a:xfrm>
          <a:prstGeom prst="rect"/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74" name="Rectangle 1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5400000" flipH="1">
            <a:off x="767923" y="3588085"/>
            <a:ext cx="2501979" cy="4037841"/>
          </a:xfrm>
          <a:prstGeom prst="rect"/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/>
          </a:p>
        </p:txBody>
      </p:sp>
      <p:sp>
        <p:nvSpPr>
          <p:cNvPr id="1048675" name="Freeform: Shape 20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dirty="0" lang="en-US"/>
          </a:p>
        </p:txBody>
      </p:sp>
      <p:sp>
        <p:nvSpPr>
          <p:cNvPr id="1048676" name="Rectangle 22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5400000" flipH="1">
            <a:off x="-1410093" y="1399943"/>
            <a:ext cx="6858003" cy="4037835"/>
          </a:xfrm>
          <a:prstGeom prst="rect"/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p>
            <a:pPr algn="ctr"/>
            <a:r>
              <a:rPr b="1" dirty="0" sz="4000" lang="ar-EG">
                <a:solidFill>
                  <a:schemeClr val="bg1"/>
                </a:solidFill>
              </a:rPr>
              <a:t>اسال</a:t>
            </a:r>
            <a:endParaRPr b="1" dirty="0" sz="4000" lang="en-GB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48678" name="Content Placeholder 5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p>
            <a:endParaRPr sz="2000" lang="x-non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Rectangle 1"/>
          <p:cNvSpPr/>
          <p:nvPr/>
        </p:nvSpPr>
        <p:spPr>
          <a:xfrm>
            <a:off x="5397910" y="5958348"/>
            <a:ext cx="1460090" cy="796413"/>
          </a:xfrm>
          <a:prstGeom prst="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GB"/>
          </a:p>
        </p:txBody>
      </p:sp>
      <p:sp>
        <p:nvSpPr>
          <p:cNvPr id="1048680" name="TextBox 2"/>
          <p:cNvSpPr txBox="1"/>
          <p:nvPr/>
        </p:nvSpPr>
        <p:spPr>
          <a:xfrm>
            <a:off x="4112261" y="1695427"/>
            <a:ext cx="4031387" cy="2815081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wrap="square">
            <a:spAutoFit/>
          </a:bodyPr>
          <a:p>
            <a:pPr algn="r" defTabSz="914400" indent="-571500" marL="571500" rtl="1">
              <a:lnSpc>
                <a:spcPct val="9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b="1" dirty="0" sz="4000" lang="en-US">
                <a:ea typeface="+mj-ea"/>
                <a:cs typeface="+mj-cs"/>
              </a:rPr>
              <a:t>M</a:t>
            </a:r>
            <a:r>
              <a:rPr b="1" dirty="0" sz="4000" lang="en-US">
                <a:ea typeface="+mj-ea"/>
                <a:cs typeface="+mj-cs"/>
              </a:rPr>
              <a:t>i</a:t>
            </a:r>
            <a:r>
              <a:rPr b="1" dirty="0" sz="4000" lang="en-US">
                <a:ea typeface="+mj-ea"/>
                <a:cs typeface="+mj-cs"/>
              </a:rPr>
              <a:t>n</a:t>
            </a:r>
            <a:r>
              <a:rPr b="1" dirty="0" sz="4000" lang="en-US">
                <a:ea typeface="+mj-ea"/>
                <a:cs typeface="+mj-cs"/>
              </a:rPr>
              <a:t>d</a:t>
            </a:r>
            <a:r>
              <a:rPr b="1" dirty="0" sz="4000" lang="en-US">
                <a:ea typeface="+mj-ea"/>
                <a:cs typeface="+mj-cs"/>
              </a:rPr>
              <a:t>M</a:t>
            </a:r>
            <a:r>
              <a:rPr b="1" dirty="0" sz="4000" lang="en-US">
                <a:ea typeface="+mj-ea"/>
                <a:cs typeface="+mj-cs"/>
              </a:rPr>
              <a:t>a</a:t>
            </a:r>
            <a:r>
              <a:rPr b="1" dirty="0" sz="4000" lang="en-US">
                <a:ea typeface="+mj-ea"/>
                <a:cs typeface="+mj-cs"/>
              </a:rPr>
              <a:t>t</a:t>
            </a:r>
            <a:r>
              <a:rPr b="1" dirty="0" sz="4000" lang="en-US">
                <a:ea typeface="+mj-ea"/>
                <a:cs typeface="+mj-cs"/>
              </a:rPr>
              <a:t>e</a:t>
            </a:r>
            <a:endParaRPr altLang="en-US" lang="zh-CN"/>
          </a:p>
          <a:p>
            <a:pPr algn="r" defTabSz="914400" indent="-571500" marL="571500" rtl="1">
              <a:lnSpc>
                <a:spcPct val="9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b="1" dirty="0" sz="4000" lang="ar-EG">
                <a:ea typeface="+mj-ea"/>
                <a:cs typeface="+mj-cs"/>
              </a:rPr>
              <a:t>اللوجو</a:t>
            </a:r>
            <a:endParaRPr altLang="en-US" lang="zh-CN"/>
          </a:p>
          <a:p>
            <a:pPr algn="r" defTabSz="914400" indent="-571500" marL="571500" rtl="1">
              <a:lnSpc>
                <a:spcPct val="9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b="1" dirty="0" sz="4000" lang="ar-EG">
                <a:ea typeface="+mj-ea"/>
                <a:cs typeface="+mj-cs"/>
              </a:rPr>
              <a:t>الشعار إن وجد</a:t>
            </a:r>
          </a:p>
          <a:p>
            <a:pPr algn="r" defTabSz="914400" indent="-571500" marL="571500" rtl="1">
              <a:lnSpc>
                <a:spcPct val="9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b="1" dirty="0" sz="4000" lang="ar-EG">
                <a:ea typeface="+mj-ea"/>
                <a:cs typeface="+mj-cs"/>
              </a:rPr>
              <a:t>شكرًا لك،</a:t>
            </a:r>
          </a:p>
          <a:p>
            <a:pPr algn="r" defTabSz="914400" indent="-571500" marL="571500" rtl="1">
              <a:lnSpc>
                <a:spcPct val="9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b="1" dirty="0" sz="4000" lang="ar-EG">
                <a:ea typeface="+mj-ea"/>
                <a:cs typeface="+mj-cs"/>
              </a:rPr>
              <a:t>بيانات المتصل</a:t>
            </a:r>
            <a:endParaRPr b="1" dirty="0" sz="4000" lang="x-none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598" name="Rectangle 10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 useBgFill="1">
        <p:nvSpPr>
          <p:cNvPr id="1048599" name="Rectangle 12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0" name="Rectangle 14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5400000" flipH="1">
            <a:off x="-1410084" y="1410082"/>
            <a:ext cx="6858000" cy="4037836"/>
          </a:xfrm>
          <a:prstGeom prst="rect"/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1" name="Rectangle 16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5400000" flipH="1">
            <a:off x="-1410085" y="1420219"/>
            <a:ext cx="6857999" cy="4037839"/>
          </a:xfrm>
          <a:prstGeom prst="rect"/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2" name="Rectangle 1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5400000" flipH="1">
            <a:off x="767923" y="3588085"/>
            <a:ext cx="2501979" cy="4037841"/>
          </a:xfrm>
          <a:prstGeom prst="rect"/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/>
          </a:p>
        </p:txBody>
      </p:sp>
      <p:sp>
        <p:nvSpPr>
          <p:cNvPr id="1048603" name="Freeform: Shape 20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dirty="0" lang="en-US"/>
          </a:p>
        </p:txBody>
      </p:sp>
      <p:sp>
        <p:nvSpPr>
          <p:cNvPr id="1048604" name="Rectangle 22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5400000" flipH="1">
            <a:off x="-1410093" y="1399943"/>
            <a:ext cx="6858003" cy="4037835"/>
          </a:xfrm>
          <a:prstGeom prst="rect"/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p>
            <a:pPr algn="r"/>
            <a:r>
              <a:rPr b="1" dirty="0" sz="4000" lang="ar-EG">
                <a:solidFill>
                  <a:srgbClr val="FFFFFF"/>
                </a:solidFill>
                <a:latin typeface="+mn-lt"/>
              </a:rPr>
              <a:t>المشكلة</a:t>
            </a:r>
            <a:endParaRPr b="1" dirty="0" sz="4000" lang="en-GB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48606" name="Content Placeholder 5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p>
            <a:r>
              <a:rPr sz="2000" lang="x-none"/>
              <a:t>Mental health issues are on the rise</a:t>
            </a:r>
            <a:r>
              <a:rPr sz="2000" lang="en-US"/>
              <a:t>.</a:t>
            </a:r>
            <a:endParaRPr sz="2000" lang="x-none"/>
          </a:p>
          <a:p>
            <a:r>
              <a:rPr sz="2000" lang="en-US"/>
              <a:t>People often have life's traumas or stressed and don't know how to expression to people to find the help they need.</a:t>
            </a:r>
            <a:endParaRPr sz="2000" lang="x-none"/>
          </a:p>
          <a:p>
            <a:r>
              <a:rPr sz="2000" lang="en-US"/>
              <a:t>The deaf and dumb who can</a:t>
            </a:r>
            <a:r>
              <a:rPr sz="2000" lang="en-US"/>
              <a:t>'</a:t>
            </a:r>
            <a:r>
              <a:rPr sz="2000" lang="en-US"/>
              <a:t>t</a:t>
            </a:r>
            <a:r>
              <a:rPr sz="2000" lang="en-US"/>
              <a:t> express</a:t>
            </a:r>
            <a:r>
              <a:rPr sz="2000" lang="en-US"/>
              <a:t> their feelings unless there is a sign language interpreter.</a:t>
            </a:r>
            <a:r>
              <a:rPr sz="2000" lang="en-US"/>
              <a:t> </a:t>
            </a:r>
            <a:endParaRPr sz="2000" lang="x-non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07" name="Rectangle 10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 useBgFill="1">
        <p:nvSpPr>
          <p:cNvPr id="1048608" name="Rectangle 12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9" name="Rectangle 14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5400000" flipH="1">
            <a:off x="-1410084" y="1410082"/>
            <a:ext cx="6858000" cy="4037836"/>
          </a:xfrm>
          <a:prstGeom prst="rect"/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0" name="Rectangle 16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5400000" flipH="1">
            <a:off x="-1410085" y="1420219"/>
            <a:ext cx="6857999" cy="4037839"/>
          </a:xfrm>
          <a:prstGeom prst="rect"/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1" name="Rectangle 1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5400000" flipH="1">
            <a:off x="767923" y="3588085"/>
            <a:ext cx="2501979" cy="4037841"/>
          </a:xfrm>
          <a:prstGeom prst="rect"/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/>
          </a:p>
        </p:txBody>
      </p:sp>
      <p:sp>
        <p:nvSpPr>
          <p:cNvPr id="1048612" name="Freeform: Shape 20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dirty="0" lang="en-US"/>
          </a:p>
        </p:txBody>
      </p:sp>
      <p:sp>
        <p:nvSpPr>
          <p:cNvPr id="1048613" name="Rectangle 22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5400000" flipH="1">
            <a:off x="-1410093" y="1399943"/>
            <a:ext cx="6858003" cy="4037835"/>
          </a:xfrm>
          <a:prstGeom prst="rect"/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p>
            <a:pPr algn="ctr"/>
            <a:r>
              <a:rPr b="1" dirty="0" sz="4000" lang="ar-EG">
                <a:solidFill>
                  <a:srgbClr val="FFFFFF"/>
                </a:solidFill>
                <a:latin typeface="+mn-lt"/>
              </a:rPr>
              <a:t>الحل</a:t>
            </a:r>
            <a:endParaRPr b="1" dirty="0" sz="4000" lang="en-GB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48615" name="Content Placeholder 5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p>
            <a:pPr indent="0" marL="0">
              <a:buNone/>
            </a:pPr>
            <a:endParaRPr sz="2000" lang="x-none"/>
          </a:p>
          <a:p>
            <a:r>
              <a:rPr sz="2000" lang="en-US"/>
              <a:t>C</a:t>
            </a:r>
            <a:r>
              <a:rPr sz="2000" lang="en-US"/>
              <a:t>r</a:t>
            </a:r>
            <a:r>
              <a:rPr sz="2000" lang="en-US"/>
              <a:t>e</a:t>
            </a:r>
            <a:r>
              <a:rPr sz="2000" lang="en-US"/>
              <a:t>a</a:t>
            </a:r>
            <a:r>
              <a:rPr sz="2000" lang="en-US"/>
              <a:t>t</a:t>
            </a:r>
            <a:r>
              <a:rPr sz="2000" lang="en-US"/>
              <a:t>e</a:t>
            </a:r>
            <a:r>
              <a:rPr sz="2000" lang="en-US"/>
              <a:t> </a:t>
            </a:r>
            <a:r>
              <a:rPr sz="2000" lang="en-US"/>
              <a:t>A</a:t>
            </a:r>
            <a:r>
              <a:rPr sz="2000" lang="en-US"/>
              <a:t>p</a:t>
            </a:r>
            <a:r>
              <a:rPr sz="2000" lang="en-US"/>
              <a:t>p</a:t>
            </a:r>
            <a:r>
              <a:rPr sz="2000" lang="en-US"/>
              <a:t> </a:t>
            </a:r>
            <a:r>
              <a:rPr sz="2000" lang="en-US"/>
              <a:t>provide an accessible and convenient way for people to</a:t>
            </a:r>
            <a:r>
              <a:rPr sz="2000" lang="en-US"/>
              <a:t> </a:t>
            </a:r>
            <a:r>
              <a:rPr sz="2000" lang="en-US"/>
              <a:t>s</a:t>
            </a:r>
            <a:r>
              <a:rPr sz="2000" lang="en-US"/>
              <a:t>t</a:t>
            </a:r>
            <a:r>
              <a:rPr sz="2000" lang="en-US"/>
              <a:t>a</a:t>
            </a:r>
            <a:r>
              <a:rPr sz="2000" lang="en-US"/>
              <a:t>r</a:t>
            </a:r>
            <a:r>
              <a:rPr sz="2000" lang="en-US"/>
              <a:t>t</a:t>
            </a:r>
            <a:r>
              <a:rPr sz="2000" lang="en-US"/>
              <a:t> </a:t>
            </a:r>
            <a:r>
              <a:rPr sz="2000" lang="en-US"/>
              <a:t>c</a:t>
            </a:r>
            <a:r>
              <a:rPr sz="2000" lang="en-US"/>
              <a:t>h</a:t>
            </a:r>
            <a:r>
              <a:rPr sz="2000" lang="en-US"/>
              <a:t>a</a:t>
            </a:r>
            <a:r>
              <a:rPr sz="2000" lang="en-US"/>
              <a:t>t</a:t>
            </a:r>
            <a:r>
              <a:rPr sz="2000" lang="en-US"/>
              <a:t>t</a:t>
            </a:r>
            <a:r>
              <a:rPr sz="2000" lang="en-US"/>
              <a:t>i</a:t>
            </a:r>
            <a:r>
              <a:rPr sz="2000" lang="en-US"/>
              <a:t>n</a:t>
            </a:r>
            <a:r>
              <a:rPr sz="2000" lang="en-US"/>
              <a:t>g</a:t>
            </a:r>
            <a:r>
              <a:rPr sz="2000" lang="en-US"/>
              <a:t> your problem with </a:t>
            </a:r>
            <a:r>
              <a:rPr sz="2000" lang="en-US"/>
              <a:t>c</a:t>
            </a:r>
            <a:r>
              <a:rPr sz="2000" lang="en-US"/>
              <a:t>h</a:t>
            </a:r>
            <a:r>
              <a:rPr sz="2000" lang="en-US"/>
              <a:t>a</a:t>
            </a:r>
            <a:r>
              <a:rPr sz="2000" lang="en-US"/>
              <a:t>t</a:t>
            </a:r>
            <a:r>
              <a:rPr sz="2000" lang="en-US"/>
              <a:t>b</a:t>
            </a:r>
            <a:r>
              <a:rPr sz="2000" lang="en-US"/>
              <a:t>o</a:t>
            </a:r>
            <a:r>
              <a:rPr sz="2000" lang="en-US"/>
              <a:t>t</a:t>
            </a:r>
            <a:r>
              <a:rPr sz="2000" lang="en-US"/>
              <a:t> </a:t>
            </a:r>
            <a:r>
              <a:rPr sz="2000" lang="en-US"/>
              <a:t>b</a:t>
            </a:r>
            <a:r>
              <a:rPr sz="2000" lang="en-US"/>
              <a:t>a</a:t>
            </a:r>
            <a:r>
              <a:rPr sz="2000" lang="en-US"/>
              <a:t>s</a:t>
            </a:r>
            <a:r>
              <a:rPr sz="2000" lang="en-US"/>
              <a:t>e</a:t>
            </a:r>
            <a:r>
              <a:rPr sz="2000" lang="en-US"/>
              <a:t>d</a:t>
            </a:r>
            <a:r>
              <a:rPr sz="2000" lang="en-US"/>
              <a:t> </a:t>
            </a:r>
            <a:r>
              <a:rPr sz="2000" lang="en-US"/>
              <a:t>o</a:t>
            </a:r>
            <a:r>
              <a:rPr sz="2000" lang="en-US"/>
              <a:t>n</a:t>
            </a:r>
            <a:r>
              <a:rPr sz="2000" lang="en-US"/>
              <a:t> </a:t>
            </a:r>
            <a:r>
              <a:rPr sz="2000" lang="en-US"/>
              <a:t>artificial intelligence, and you will find help and solutions to your problem, and it will be your privacy and secrecy. </a:t>
            </a:r>
            <a:endParaRPr sz="2000" lang="x-non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16" name="Rectangle 10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 useBgFill="1">
        <p:nvSpPr>
          <p:cNvPr id="1048617" name="Rectangle 12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8" name="Rectangle 14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5400000" flipH="1">
            <a:off x="-1410084" y="1410082"/>
            <a:ext cx="6858000" cy="4037836"/>
          </a:xfrm>
          <a:prstGeom prst="rect"/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9" name="Rectangle 16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5400000" flipH="1">
            <a:off x="-1410085" y="1420219"/>
            <a:ext cx="6857999" cy="4037839"/>
          </a:xfrm>
          <a:prstGeom prst="rect"/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0" name="Rectangle 1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5400000" flipH="1">
            <a:off x="767923" y="3588085"/>
            <a:ext cx="2501979" cy="4037841"/>
          </a:xfrm>
          <a:prstGeom prst="rect"/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/>
          </a:p>
        </p:txBody>
      </p:sp>
      <p:sp>
        <p:nvSpPr>
          <p:cNvPr id="1048621" name="Freeform: Shape 20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dirty="0" lang="en-US"/>
          </a:p>
        </p:txBody>
      </p:sp>
      <p:sp>
        <p:nvSpPr>
          <p:cNvPr id="1048622" name="Rectangle 22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5400000" flipH="1">
            <a:off x="-1410093" y="1399943"/>
            <a:ext cx="6858003" cy="4037835"/>
          </a:xfrm>
          <a:prstGeom prst="rect"/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p>
            <a:pPr algn="ctr"/>
            <a:r>
              <a:rPr b="1" dirty="0" sz="4000" lang="ar-EG">
                <a:solidFill>
                  <a:schemeClr val="bg1"/>
                </a:solidFill>
              </a:rPr>
              <a:t>حجم السوق</a:t>
            </a:r>
            <a:endParaRPr b="1" dirty="0" sz="4000" lang="en-GB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48624" name="Content Placeholder 5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p>
            <a:r>
              <a:rPr sz="2000" lang="en-US"/>
              <a:t>M</a:t>
            </a:r>
            <a:r>
              <a:rPr sz="2000" lang="en-US"/>
              <a:t>e</a:t>
            </a:r>
            <a:r>
              <a:rPr sz="2000" lang="en-US"/>
              <a:t>n</a:t>
            </a:r>
            <a:r>
              <a:rPr sz="2000" lang="en-US"/>
              <a:t>t</a:t>
            </a:r>
            <a:r>
              <a:rPr sz="2000" lang="en-US"/>
              <a:t>a</a:t>
            </a:r>
            <a:r>
              <a:rPr sz="2000" lang="en-US"/>
              <a:t>l</a:t>
            </a:r>
            <a:r>
              <a:rPr sz="2000" lang="en-US"/>
              <a:t> </a:t>
            </a:r>
            <a:r>
              <a:rPr sz="2000" lang="en-US"/>
              <a:t>h</a:t>
            </a:r>
            <a:r>
              <a:rPr sz="2000" lang="en-US"/>
              <a:t>e</a:t>
            </a:r>
            <a:r>
              <a:rPr sz="2000" lang="en-US"/>
              <a:t>a</a:t>
            </a:r>
            <a:r>
              <a:rPr sz="2000" lang="en-US"/>
              <a:t>l</a:t>
            </a:r>
            <a:r>
              <a:rPr sz="2000" lang="en-US"/>
              <a:t>t</a:t>
            </a:r>
            <a:r>
              <a:rPr sz="2000" lang="en-US"/>
              <a:t>h</a:t>
            </a:r>
            <a:r>
              <a:rPr sz="2000" lang="en-US"/>
              <a:t> issues</a:t>
            </a:r>
            <a:r>
              <a:rPr sz="2000" lang="en-US"/>
              <a:t>:</a:t>
            </a:r>
            <a:endParaRPr sz="2000" lang="x-none"/>
          </a:p>
          <a:p>
            <a:r>
              <a:rPr sz="2000" lang="en-US"/>
              <a:t>I</a:t>
            </a:r>
            <a:r>
              <a:rPr sz="2000" lang="en-US"/>
              <a:t>n Egypt</a:t>
            </a:r>
            <a:r>
              <a:rPr sz="2000" lang="en-US"/>
              <a:t> </a:t>
            </a:r>
            <a:r>
              <a:rPr sz="2000" lang="en-US"/>
              <a:t>a</a:t>
            </a:r>
            <a:r>
              <a:rPr sz="2000" lang="en-US"/>
              <a:t>r</a:t>
            </a:r>
            <a:r>
              <a:rPr sz="2000" lang="en-US"/>
              <a:t>o</a:t>
            </a:r>
            <a:r>
              <a:rPr sz="2000" lang="en-US"/>
              <a:t>u</a:t>
            </a:r>
            <a:r>
              <a:rPr sz="2000" lang="en-US"/>
              <a:t>n</a:t>
            </a:r>
            <a:r>
              <a:rPr sz="2000" lang="en-US"/>
              <a:t>d</a:t>
            </a:r>
            <a:r>
              <a:rPr sz="2000" lang="en-US"/>
              <a:t> </a:t>
            </a:r>
            <a:r>
              <a:rPr sz="2000" lang="en-US"/>
              <a:t>7.5% of the Egyptian population</a:t>
            </a:r>
            <a:r>
              <a:rPr sz="2000" lang="en-US"/>
              <a:t>.</a:t>
            </a:r>
            <a:endParaRPr sz="2000" lang="x-none"/>
          </a:p>
          <a:p>
            <a:r>
              <a:rPr sz="2000" lang="en-US"/>
              <a:t>I</a:t>
            </a:r>
            <a:r>
              <a:rPr sz="2000" lang="en-US"/>
              <a:t>n</a:t>
            </a:r>
            <a:r>
              <a:rPr sz="2000" lang="en-US"/>
              <a:t> </a:t>
            </a:r>
            <a:r>
              <a:rPr sz="2000" lang="en-US"/>
              <a:t>W</a:t>
            </a:r>
            <a:r>
              <a:rPr sz="2000" lang="en-US"/>
              <a:t>o</a:t>
            </a:r>
            <a:r>
              <a:rPr sz="2000" lang="en-US"/>
              <a:t>r</a:t>
            </a:r>
            <a:r>
              <a:rPr sz="2000" lang="en-US"/>
              <a:t>l</a:t>
            </a:r>
            <a:r>
              <a:rPr sz="2000" lang="en-US"/>
              <a:t>d</a:t>
            </a:r>
            <a:r>
              <a:rPr sz="2000" lang="en-US"/>
              <a:t> </a:t>
            </a:r>
            <a:r>
              <a:rPr sz="2000" lang="en-US"/>
              <a:t>around 10% of the world's population</a:t>
            </a:r>
            <a:r>
              <a:rPr sz="2000" lang="en-US"/>
              <a:t>.</a:t>
            </a:r>
            <a:endParaRPr sz="2000" lang="x-none"/>
          </a:p>
          <a:p>
            <a:endParaRPr sz="2000" lang="x-none"/>
          </a:p>
          <a:p>
            <a:r>
              <a:rPr sz="2000" lang="en-US"/>
              <a:t>D</a:t>
            </a:r>
            <a:r>
              <a:rPr sz="2000" lang="en-US"/>
              <a:t>e</a:t>
            </a:r>
            <a:r>
              <a:rPr sz="2000" lang="en-US"/>
              <a:t>a</a:t>
            </a:r>
            <a:r>
              <a:rPr sz="2000" lang="en-US"/>
              <a:t>f</a:t>
            </a:r>
            <a:r>
              <a:rPr sz="2000" lang="en-US"/>
              <a:t> </a:t>
            </a:r>
            <a:r>
              <a:rPr sz="2000" lang="en-US"/>
              <a:t>a</a:t>
            </a:r>
            <a:r>
              <a:rPr sz="2000" lang="en-US"/>
              <a:t>n</a:t>
            </a:r>
            <a:r>
              <a:rPr sz="2000" lang="en-US"/>
              <a:t>d</a:t>
            </a:r>
            <a:r>
              <a:rPr sz="2000" lang="en-US"/>
              <a:t> </a:t>
            </a:r>
            <a:r>
              <a:rPr sz="2000" lang="en-US"/>
              <a:t>m</a:t>
            </a:r>
            <a:r>
              <a:rPr sz="2000" lang="en-US"/>
              <a:t>u</a:t>
            </a:r>
            <a:r>
              <a:rPr sz="2000" lang="en-US"/>
              <a:t>t</a:t>
            </a:r>
            <a:r>
              <a:rPr sz="2000" lang="en-US"/>
              <a:t>e</a:t>
            </a:r>
            <a:r>
              <a:rPr sz="2000" lang="en-US"/>
              <a:t>:</a:t>
            </a:r>
            <a:endParaRPr sz="2000" lang="x-none"/>
          </a:p>
          <a:p>
            <a:r>
              <a:rPr sz="2000" lang="en-US"/>
              <a:t>I</a:t>
            </a:r>
            <a:r>
              <a:rPr sz="2000" lang="en-US"/>
              <a:t>n</a:t>
            </a:r>
            <a:r>
              <a:rPr sz="2000" lang="en-US"/>
              <a:t> </a:t>
            </a:r>
            <a:r>
              <a:rPr sz="2000" lang="en-US"/>
              <a:t>E</a:t>
            </a:r>
            <a:r>
              <a:rPr sz="2000" lang="en-US"/>
              <a:t>g</a:t>
            </a:r>
            <a:r>
              <a:rPr sz="2000" lang="en-US"/>
              <a:t>y</a:t>
            </a:r>
            <a:r>
              <a:rPr sz="2000" lang="en-US"/>
              <a:t>p</a:t>
            </a:r>
            <a:r>
              <a:rPr sz="2000" lang="en-US"/>
              <a:t>t</a:t>
            </a:r>
            <a:r>
              <a:rPr sz="2000" lang="en-US"/>
              <a:t> </a:t>
            </a:r>
            <a:r>
              <a:rPr sz="2000" lang="en-US"/>
              <a:t>a</a:t>
            </a:r>
            <a:r>
              <a:rPr sz="2000" lang="en-US"/>
              <a:t>r</a:t>
            </a:r>
            <a:r>
              <a:rPr sz="2000" lang="en-US"/>
              <a:t>o</a:t>
            </a:r>
            <a:r>
              <a:rPr sz="2000" lang="en-US"/>
              <a:t>u</a:t>
            </a:r>
            <a:r>
              <a:rPr sz="2000" lang="en-US"/>
              <a:t>n</a:t>
            </a:r>
            <a:r>
              <a:rPr sz="2000" lang="en-US"/>
              <a:t>d</a:t>
            </a:r>
            <a:r>
              <a:rPr sz="2000" lang="en-US"/>
              <a:t> </a:t>
            </a:r>
            <a:r>
              <a:rPr sz="2000" lang="en-US"/>
              <a:t>5% of the </a:t>
            </a:r>
            <a:r>
              <a:rPr sz="2000" lang="en-US"/>
              <a:t>Egyptian</a:t>
            </a:r>
            <a:r>
              <a:rPr sz="2000" lang="en-US"/>
              <a:t> population.</a:t>
            </a:r>
            <a:endParaRPr sz="2000" lang="x-none"/>
          </a:p>
          <a:p>
            <a:r>
              <a:rPr sz="2000" lang="en-US"/>
              <a:t>I</a:t>
            </a:r>
            <a:r>
              <a:rPr sz="2000" lang="en-US"/>
              <a:t>n</a:t>
            </a:r>
            <a:r>
              <a:rPr sz="2000" lang="en-US"/>
              <a:t> </a:t>
            </a:r>
            <a:r>
              <a:rPr sz="2000" lang="en-US"/>
              <a:t>W</a:t>
            </a:r>
            <a:r>
              <a:rPr sz="2000" lang="en-US"/>
              <a:t>o</a:t>
            </a:r>
            <a:r>
              <a:rPr sz="2000" lang="en-US"/>
              <a:t>r</a:t>
            </a:r>
            <a:r>
              <a:rPr sz="2000" lang="en-US"/>
              <a:t>l</a:t>
            </a:r>
            <a:r>
              <a:rPr sz="2000" lang="en-US"/>
              <a:t>d</a:t>
            </a:r>
            <a:r>
              <a:rPr sz="2000" lang="en-US"/>
              <a:t> </a:t>
            </a:r>
            <a:r>
              <a:rPr sz="2000" lang="en-US"/>
              <a:t>a</a:t>
            </a:r>
            <a:r>
              <a:rPr sz="2000" lang="en-US"/>
              <a:t>r</a:t>
            </a:r>
            <a:r>
              <a:rPr sz="2000" lang="en-US"/>
              <a:t>o</a:t>
            </a:r>
            <a:r>
              <a:rPr sz="2000" lang="en-US"/>
              <a:t>u</a:t>
            </a:r>
            <a:r>
              <a:rPr sz="2000" lang="en-US"/>
              <a:t>n</a:t>
            </a:r>
            <a:r>
              <a:rPr sz="2000" lang="en-US"/>
              <a:t>d</a:t>
            </a:r>
            <a:r>
              <a:rPr sz="2000" lang="en-US"/>
              <a:t> </a:t>
            </a:r>
            <a:r>
              <a:rPr sz="2000" lang="en-US"/>
              <a:t>6</a:t>
            </a:r>
            <a:r>
              <a:rPr sz="2000" lang="en-US"/>
              <a:t>%</a:t>
            </a:r>
            <a:r>
              <a:rPr sz="2000" lang="en-US"/>
              <a:t> </a:t>
            </a:r>
            <a:r>
              <a:rPr sz="2000" lang="en-US"/>
              <a:t>of the world's population</a:t>
            </a:r>
            <a:r>
              <a:rPr sz="2000" lang="en-US"/>
              <a:t>.</a:t>
            </a:r>
            <a:r>
              <a:rPr sz="2000" lang="en-US"/>
              <a:t> </a:t>
            </a:r>
            <a:endParaRPr sz="2000" lang="x-non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25" name="Rectangle 10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 useBgFill="1">
        <p:nvSpPr>
          <p:cNvPr id="1048626" name="Rectangle 12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7" name="Rectangle 14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5400000" flipH="1">
            <a:off x="-1410084" y="1410082"/>
            <a:ext cx="6858000" cy="4037836"/>
          </a:xfrm>
          <a:prstGeom prst="rect"/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8" name="Rectangle 16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5400000" flipH="1">
            <a:off x="-1410085" y="1420219"/>
            <a:ext cx="6857999" cy="4037839"/>
          </a:xfrm>
          <a:prstGeom prst="rect"/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9" name="Rectangle 1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5400000" flipH="1">
            <a:off x="767923" y="3588085"/>
            <a:ext cx="2501979" cy="4037841"/>
          </a:xfrm>
          <a:prstGeom prst="rect"/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/>
          </a:p>
        </p:txBody>
      </p:sp>
      <p:sp>
        <p:nvSpPr>
          <p:cNvPr id="1048630" name="Freeform: Shape 20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dirty="0" lang="en-US"/>
          </a:p>
        </p:txBody>
      </p:sp>
      <p:sp>
        <p:nvSpPr>
          <p:cNvPr id="1048631" name="Rectangle 22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5400000" flipH="1">
            <a:off x="-1410093" y="1399943"/>
            <a:ext cx="6858003" cy="4037835"/>
          </a:xfrm>
          <a:prstGeom prst="rect"/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p>
            <a:pPr algn="ctr"/>
            <a:r>
              <a:rPr b="1" dirty="0" sz="4000" lang="ar-EG">
                <a:solidFill>
                  <a:schemeClr val="bg1"/>
                </a:solidFill>
              </a:rPr>
              <a:t>المنافسين</a:t>
            </a:r>
            <a:endParaRPr b="1" dirty="0" sz="4000" lang="en-GB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48633" name="Content Placeholder 5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p>
            <a:r>
              <a:rPr sz="2000" lang="x-none"/>
              <a:t>BetterHelp</a:t>
            </a:r>
            <a:endParaRPr sz="2000" lang="x-none"/>
          </a:p>
          <a:p>
            <a:r>
              <a:rPr sz="2000" lang="x-none"/>
              <a:t>Talkspace</a:t>
            </a:r>
            <a:endParaRPr sz="2000" lang="x-none"/>
          </a:p>
          <a:p>
            <a:r>
              <a:rPr sz="2000" lang="x-none"/>
              <a:t>Headspace</a:t>
            </a:r>
            <a:endParaRPr sz="2000" lang="x-none"/>
          </a:p>
          <a:p>
            <a:r>
              <a:rPr sz="2000" lang="x-none"/>
              <a:t>Calm</a:t>
            </a:r>
            <a:endParaRPr sz="2000" lang="x-none"/>
          </a:p>
          <a:p>
            <a:r>
              <a:rPr sz="2000" lang="x-none"/>
              <a:t>7 Cups</a:t>
            </a:r>
            <a:endParaRPr sz="2000" lang="x-none"/>
          </a:p>
          <a:p>
            <a:r>
              <a:rPr sz="2000" lang="x-none"/>
              <a:t>Moodfit</a:t>
            </a:r>
            <a:endParaRPr sz="2000" lang="x-none"/>
          </a:p>
          <a:p>
            <a:r>
              <a:rPr sz="2000" lang="x-none"/>
              <a:t>Pacifica</a:t>
            </a:r>
            <a:endParaRPr sz="2000" lang="x-none"/>
          </a:p>
          <a:p>
            <a:r>
              <a:rPr sz="2000" lang="x-none"/>
              <a:t>Youper</a:t>
            </a:r>
            <a:endParaRPr sz="2000" lang="x-none"/>
          </a:p>
          <a:p>
            <a:r>
              <a:rPr sz="2000" lang="x-none"/>
              <a:t>Ginger</a:t>
            </a:r>
            <a:endParaRPr sz="2000" lang="x-none"/>
          </a:p>
          <a:p>
            <a:r>
              <a:rPr sz="2000" lang="x-none"/>
              <a:t>Woebot</a:t>
            </a:r>
            <a:endParaRPr sz="2000" lang="x-non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34" name="Rectangle 10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 useBgFill="1">
        <p:nvSpPr>
          <p:cNvPr id="1048635" name="Rectangle 12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36" name="Rectangle 14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5400000" flipH="1">
            <a:off x="-1410084" y="1410082"/>
            <a:ext cx="6858000" cy="4037836"/>
          </a:xfrm>
          <a:prstGeom prst="rect"/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37" name="Rectangle 16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5400000" flipH="1">
            <a:off x="-1410085" y="1420219"/>
            <a:ext cx="6857999" cy="4037839"/>
          </a:xfrm>
          <a:prstGeom prst="rect"/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38" name="Rectangle 1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5400000" flipH="1">
            <a:off x="767923" y="3588085"/>
            <a:ext cx="2501979" cy="4037841"/>
          </a:xfrm>
          <a:prstGeom prst="rect"/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/>
          </a:p>
        </p:txBody>
      </p:sp>
      <p:sp>
        <p:nvSpPr>
          <p:cNvPr id="1048639" name="Freeform: Shape 20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dirty="0" lang="en-US"/>
          </a:p>
        </p:txBody>
      </p:sp>
      <p:sp>
        <p:nvSpPr>
          <p:cNvPr id="1048640" name="Rectangle 22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5400000" flipH="1">
            <a:off x="-1410093" y="1399943"/>
            <a:ext cx="6858003" cy="4037835"/>
          </a:xfrm>
          <a:prstGeom prst="rect"/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p>
            <a:pPr algn="r"/>
            <a:r>
              <a:rPr b="1" dirty="0" sz="4000" lang="ar-EG">
                <a:solidFill>
                  <a:schemeClr val="bg1"/>
                </a:solidFill>
                <a:latin typeface="+mn-lt"/>
              </a:rPr>
              <a:t>نموذج الأعمال</a:t>
            </a:r>
            <a:endParaRPr b="1" dirty="0" sz="4000" lang="en-GB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48642" name="Content Placeholder 5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p>
            <a:r>
              <a:rPr sz="2000" lang="x-none"/>
              <a:t>Customer Segments</a:t>
            </a:r>
            <a:endParaRPr sz="2000" lang="x-none"/>
          </a:p>
          <a:p>
            <a:r>
              <a:rPr sz="2000" lang="x-none"/>
              <a:t>Customer Relationships</a:t>
            </a:r>
            <a:endParaRPr sz="2000" lang="x-none"/>
          </a:p>
          <a:p>
            <a:r>
              <a:rPr sz="2000" lang="x-none"/>
              <a:t>Channels</a:t>
            </a:r>
            <a:endParaRPr sz="2000" lang="x-none"/>
          </a:p>
          <a:p>
            <a:r>
              <a:rPr sz="2000" lang="x-none"/>
              <a:t>Value Proposition</a:t>
            </a:r>
            <a:endParaRPr sz="2000" lang="x-none"/>
          </a:p>
          <a:p>
            <a:r>
              <a:rPr sz="2000" lang="x-none"/>
              <a:t>Key Activities</a:t>
            </a:r>
            <a:endParaRPr sz="2000" lang="x-none"/>
          </a:p>
          <a:p>
            <a:r>
              <a:rPr sz="2000" lang="x-none"/>
              <a:t>Key Resources</a:t>
            </a:r>
            <a:endParaRPr sz="2000" lang="x-none"/>
          </a:p>
          <a:p>
            <a:r>
              <a:rPr sz="2000" lang="x-none"/>
              <a:t>Key Partnerships</a:t>
            </a:r>
            <a:endParaRPr sz="2000" lang="x-none"/>
          </a:p>
          <a:p>
            <a:r>
              <a:rPr sz="2000" lang="x-none"/>
              <a:t>Revenue Streams</a:t>
            </a:r>
            <a:endParaRPr sz="2000" lang="x-none"/>
          </a:p>
          <a:p>
            <a:r>
              <a:rPr sz="2000" lang="x-none"/>
              <a:t>Cost Structure</a:t>
            </a:r>
            <a:endParaRPr sz="2000" lang="x-non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2000" lang="x-none"/>
              <a:t>Customer Segments</a:t>
            </a:r>
            <a:endParaRPr lang="en-US"/>
          </a:p>
        </p:txBody>
      </p:sp>
      <p:sp>
        <p:nvSpPr>
          <p:cNvPr id="1048644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deaf and mutes</a:t>
            </a:r>
            <a:endParaRPr lang="en-US"/>
          </a:p>
          <a:p>
            <a:r>
              <a:rPr lang="en-US"/>
              <a:t>military personnel</a:t>
            </a:r>
            <a:r>
              <a:rPr lang="en-US"/>
              <a:t> </a:t>
            </a:r>
            <a:r>
              <a:rPr lang="en-US"/>
              <a:t>(</a:t>
            </a:r>
            <a:r>
              <a:rPr lang="en-US"/>
              <a:t>currently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completed their service</a:t>
            </a:r>
            <a:r>
              <a:rPr lang="en-US"/>
              <a:t>)</a:t>
            </a:r>
            <a:endParaRPr lang="en-US"/>
          </a:p>
          <a:p>
            <a:r>
              <a:rPr lang="en-US"/>
              <a:t>Students</a:t>
            </a:r>
            <a:endParaRPr lang="en-US"/>
          </a:p>
          <a:p>
            <a:r>
              <a:rPr lang="en-US"/>
              <a:t>People seeking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m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mental health in general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2000" lang="x-none"/>
              <a:t>Customer Relationships</a:t>
            </a:r>
            <a:endParaRPr lang="en-US"/>
          </a:p>
        </p:txBody>
      </p:sp>
      <p:sp>
        <p:nvSpPr>
          <p:cNvPr id="1048646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Gather feedback and surveys from customers for evaluating responses</a:t>
            </a:r>
            <a:r>
              <a:rPr lang="en-US"/>
              <a:t>.</a:t>
            </a:r>
            <a:endParaRPr lang="en-US"/>
          </a:p>
          <a:p>
            <a:r>
              <a:rPr lang="en-US"/>
              <a:t>Customer Servic</a:t>
            </a:r>
            <a:r>
              <a:rPr lang="en-US"/>
              <a:t>e</a:t>
            </a:r>
            <a:r>
              <a:rPr lang="en-US"/>
              <a:t>. 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2000" lang="x-none"/>
              <a:t>Channels</a:t>
            </a:r>
            <a:endParaRPr lang="en-US"/>
          </a:p>
        </p:txBody>
      </p:sp>
      <p:sp>
        <p:nvSpPr>
          <p:cNvPr id="1048648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App stores</a:t>
            </a:r>
            <a:endParaRPr lang="en-US"/>
          </a:p>
          <a:p>
            <a:r>
              <a:rPr lang="en-US"/>
              <a:t>P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endParaRPr lang="en-US"/>
          </a:p>
          <a:p>
            <a:r>
              <a:rPr lang="en-US"/>
              <a:t>Social media</a:t>
            </a:r>
            <a:endParaRPr lang="en-US"/>
          </a:p>
          <a:p>
            <a:r>
              <a:rPr lang="en-US"/>
              <a:t>Website</a:t>
            </a:r>
            <a:endParaRPr lang="en-US"/>
          </a:p>
          <a:p>
            <a:r>
              <a:rPr lang="en-US"/>
              <a:t>S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s</a:t>
            </a:r>
            <a:endParaRPr lang="en-US"/>
          </a:p>
          <a:p>
            <a:r>
              <a:rPr lang="en-US"/>
              <a:t>Mental health organizations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Droplet">
  <a:themeElements>
    <a:clrScheme name="Droplet">
      <a:dk1>
        <a:sysClr lastClr="000000" val="windowText"/>
      </a:dk1>
      <a:lt1>
        <a:sysClr lastClr="FFFFFF" val="window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r="5400000" dist="25400" rotWithShape="0">
              <a:srgbClr val="000000">
                <a:alpha val="28000"/>
              </a:srgbClr>
            </a:outerShdw>
          </a:effectLst>
        </a:effectStyle>
        <a:effectStyle>
          <a:effectLst>
            <a:outerShdw algn="ctr" blurRad="63500" dir="5400000" dist="25400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dina tharwat</dc:creator>
  <cp:lastModifiedBy>maged sobhy</cp:lastModifiedBy>
  <dcterms:created xsi:type="dcterms:W3CDTF">2021-01-28T22:09:03Z</dcterms:created>
  <dcterms:modified xsi:type="dcterms:W3CDTF">2023-08-16T20:59:07Z</dcterms:modified>
</cp:coreProperties>
</file>