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A59B-2796-DA7E-E862-E179AAACA573}"/>
              </a:ext>
            </a:extLst>
          </p:cNvPr>
          <p:cNvSpPr>
            <a:spLocks noGrp="1"/>
          </p:cNvSpPr>
          <p:nvPr>
            <p:ph type="ctrTitle"/>
          </p:nvPr>
        </p:nvSpPr>
        <p:spPr>
          <a:xfrm>
            <a:off x="1876424" y="1041400"/>
            <a:ext cx="8791575" cy="2387600"/>
          </a:xfrm>
        </p:spPr>
        <p:txBody>
          <a:bodyPr/>
          <a:lstStyle/>
          <a:p>
            <a:r>
              <a:rPr lang="en-US" b="1" dirty="0">
                <a:solidFill>
                  <a:schemeClr val="tx2"/>
                </a:solidFill>
              </a:rPr>
              <a:t>autonomous car</a:t>
            </a:r>
          </a:p>
        </p:txBody>
      </p:sp>
      <p:sp>
        <p:nvSpPr>
          <p:cNvPr id="3" name="Subtitle 2">
            <a:extLst>
              <a:ext uri="{FF2B5EF4-FFF2-40B4-BE49-F238E27FC236}">
                <a16:creationId xmlns:a16="http://schemas.microsoft.com/office/drawing/2014/main" id="{83EA416E-F941-199F-AD77-6BE5F6A98ED5}"/>
              </a:ext>
            </a:extLst>
          </p:cNvPr>
          <p:cNvSpPr>
            <a:spLocks noGrp="1"/>
          </p:cNvSpPr>
          <p:nvPr>
            <p:ph type="subTitle" idx="1"/>
          </p:nvPr>
        </p:nvSpPr>
        <p:spPr/>
        <p:txBody>
          <a:bodyPr/>
          <a:lstStyle/>
          <a:p>
            <a:r>
              <a:rPr lang="en-US" dirty="0">
                <a:solidFill>
                  <a:schemeClr val="tx2">
                    <a:lumMod val="40000"/>
                    <a:lumOff val="60000"/>
                  </a:schemeClr>
                </a:solidFill>
              </a:rPr>
              <a:t>Supervisor/ </a:t>
            </a:r>
            <a:r>
              <a:rPr lang="en-US" dirty="0" err="1">
                <a:solidFill>
                  <a:schemeClr val="tx2">
                    <a:lumMod val="40000"/>
                    <a:lumOff val="60000"/>
                  </a:schemeClr>
                </a:solidFill>
              </a:rPr>
              <a:t>Eng</a:t>
            </a:r>
            <a:r>
              <a:rPr lang="en-US" dirty="0">
                <a:solidFill>
                  <a:schemeClr val="tx2">
                    <a:lumMod val="40000"/>
                    <a:lumOff val="60000"/>
                  </a:schemeClr>
                </a:solidFill>
              </a:rPr>
              <a:t> </a:t>
            </a:r>
            <a:r>
              <a:rPr lang="en-US" dirty="0" err="1">
                <a:solidFill>
                  <a:schemeClr val="tx2">
                    <a:lumMod val="40000"/>
                    <a:lumOff val="60000"/>
                  </a:schemeClr>
                </a:solidFill>
              </a:rPr>
              <a:t>mostafa</a:t>
            </a:r>
            <a:r>
              <a:rPr lang="en-US" dirty="0">
                <a:solidFill>
                  <a:schemeClr val="tx2">
                    <a:lumMod val="40000"/>
                    <a:lumOff val="60000"/>
                  </a:schemeClr>
                </a:solidFill>
              </a:rPr>
              <a:t> </a:t>
            </a:r>
            <a:r>
              <a:rPr lang="en-US" dirty="0" err="1">
                <a:solidFill>
                  <a:schemeClr val="tx2">
                    <a:lumMod val="40000"/>
                    <a:lumOff val="60000"/>
                  </a:schemeClr>
                </a:solidFill>
              </a:rPr>
              <a:t>gamal</a:t>
            </a:r>
            <a:endParaRPr lang="en-US" dirty="0">
              <a:solidFill>
                <a:schemeClr val="tx2">
                  <a:lumMod val="40000"/>
                  <a:lumOff val="60000"/>
                </a:schemeClr>
              </a:solidFill>
            </a:endParaRPr>
          </a:p>
        </p:txBody>
      </p:sp>
    </p:spTree>
    <p:extLst>
      <p:ext uri="{BB962C8B-B14F-4D97-AF65-F5344CB8AC3E}">
        <p14:creationId xmlns:p14="http://schemas.microsoft.com/office/powerpoint/2010/main" val="322458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C9EF-2B58-AB6B-07EF-55253F1F38AE}"/>
              </a:ext>
            </a:extLst>
          </p:cNvPr>
          <p:cNvSpPr>
            <a:spLocks noGrp="1"/>
          </p:cNvSpPr>
          <p:nvPr>
            <p:ph type="title"/>
          </p:nvPr>
        </p:nvSpPr>
        <p:spPr/>
        <p:txBody>
          <a:bodyPr/>
          <a:lstStyle/>
          <a:p>
            <a:r>
              <a:rPr lang="en-US" b="1" dirty="0">
                <a:solidFill>
                  <a:schemeClr val="tx2"/>
                </a:solidFill>
              </a:rPr>
              <a:t>Team members:</a:t>
            </a:r>
          </a:p>
        </p:txBody>
      </p:sp>
      <p:sp>
        <p:nvSpPr>
          <p:cNvPr id="3" name="Content Placeholder 2">
            <a:extLst>
              <a:ext uri="{FF2B5EF4-FFF2-40B4-BE49-F238E27FC236}">
                <a16:creationId xmlns:a16="http://schemas.microsoft.com/office/drawing/2014/main" id="{43F4ACD6-998F-77C8-1B4A-7920898110AC}"/>
              </a:ext>
            </a:extLst>
          </p:cNvPr>
          <p:cNvSpPr>
            <a:spLocks noGrp="1"/>
          </p:cNvSpPr>
          <p:nvPr>
            <p:ph idx="1"/>
          </p:nvPr>
        </p:nvSpPr>
        <p:spPr/>
        <p:txBody>
          <a:bodyPr/>
          <a:lstStyle/>
          <a:p>
            <a:r>
              <a:rPr lang="en-US" dirty="0" err="1">
                <a:solidFill>
                  <a:schemeClr val="tx2">
                    <a:lumMod val="40000"/>
                    <a:lumOff val="60000"/>
                  </a:schemeClr>
                </a:solidFill>
              </a:rPr>
              <a:t>Elsayed</a:t>
            </a:r>
            <a:r>
              <a:rPr lang="en-US" dirty="0">
                <a:solidFill>
                  <a:schemeClr val="tx2">
                    <a:lumMod val="40000"/>
                    <a:lumOff val="60000"/>
                  </a:schemeClr>
                </a:solidFill>
              </a:rPr>
              <a:t> </a:t>
            </a:r>
            <a:r>
              <a:rPr lang="en-US" dirty="0" err="1">
                <a:solidFill>
                  <a:schemeClr val="tx2">
                    <a:lumMod val="40000"/>
                    <a:lumOff val="60000"/>
                  </a:schemeClr>
                </a:solidFill>
              </a:rPr>
              <a:t>Elmandoh</a:t>
            </a:r>
            <a:r>
              <a:rPr lang="en-US" dirty="0">
                <a:solidFill>
                  <a:schemeClr val="tx2">
                    <a:lumMod val="40000"/>
                    <a:lumOff val="60000"/>
                  </a:schemeClr>
                </a:solidFill>
              </a:rPr>
              <a:t> </a:t>
            </a:r>
          </a:p>
          <a:p>
            <a:r>
              <a:rPr lang="en-US" dirty="0">
                <a:solidFill>
                  <a:schemeClr val="tx2">
                    <a:lumMod val="40000"/>
                    <a:lumOff val="60000"/>
                  </a:schemeClr>
                </a:solidFill>
              </a:rPr>
              <a:t>Amr Khaled </a:t>
            </a:r>
          </a:p>
          <a:p>
            <a:r>
              <a:rPr lang="en-US" dirty="0" err="1">
                <a:solidFill>
                  <a:schemeClr val="tx2">
                    <a:lumMod val="40000"/>
                    <a:lumOff val="60000"/>
                  </a:schemeClr>
                </a:solidFill>
              </a:rPr>
              <a:t>Nardeen</a:t>
            </a:r>
            <a:r>
              <a:rPr lang="en-US" dirty="0">
                <a:solidFill>
                  <a:schemeClr val="tx2">
                    <a:lumMod val="40000"/>
                    <a:lumOff val="60000"/>
                  </a:schemeClr>
                </a:solidFill>
              </a:rPr>
              <a:t> </a:t>
            </a:r>
            <a:r>
              <a:rPr lang="en-US" dirty="0" err="1">
                <a:solidFill>
                  <a:schemeClr val="tx2">
                    <a:lumMod val="40000"/>
                    <a:lumOff val="60000"/>
                  </a:schemeClr>
                </a:solidFill>
              </a:rPr>
              <a:t>Hesham</a:t>
            </a:r>
            <a:r>
              <a:rPr lang="en-US" dirty="0">
                <a:solidFill>
                  <a:schemeClr val="tx2">
                    <a:lumMod val="40000"/>
                    <a:lumOff val="60000"/>
                  </a:schemeClr>
                </a:solidFill>
              </a:rPr>
              <a:t> </a:t>
            </a:r>
          </a:p>
          <a:p>
            <a:r>
              <a:rPr lang="en-US" dirty="0">
                <a:solidFill>
                  <a:schemeClr val="tx2">
                    <a:lumMod val="40000"/>
                    <a:lumOff val="60000"/>
                  </a:schemeClr>
                </a:solidFill>
              </a:rPr>
              <a:t>Nadine Mohamed </a:t>
            </a:r>
          </a:p>
          <a:p>
            <a:r>
              <a:rPr lang="en-US" dirty="0" err="1">
                <a:solidFill>
                  <a:schemeClr val="tx2">
                    <a:lumMod val="40000"/>
                    <a:lumOff val="60000"/>
                  </a:schemeClr>
                </a:solidFill>
              </a:rPr>
              <a:t>Alaa</a:t>
            </a:r>
            <a:r>
              <a:rPr lang="en-US" dirty="0">
                <a:solidFill>
                  <a:schemeClr val="tx2">
                    <a:lumMod val="40000"/>
                    <a:lumOff val="60000"/>
                  </a:schemeClr>
                </a:solidFill>
              </a:rPr>
              <a:t> </a:t>
            </a:r>
            <a:r>
              <a:rPr lang="en-US" dirty="0" err="1">
                <a:solidFill>
                  <a:schemeClr val="tx2">
                    <a:lumMod val="40000"/>
                    <a:lumOff val="60000"/>
                  </a:schemeClr>
                </a:solidFill>
              </a:rPr>
              <a:t>Badway</a:t>
            </a:r>
            <a:r>
              <a:rPr lang="en-US" dirty="0">
                <a:solidFill>
                  <a:schemeClr val="tx2">
                    <a:lumMod val="40000"/>
                    <a:lumOff val="60000"/>
                  </a:schemeClr>
                </a:solidFill>
              </a:rPr>
              <a:t> </a:t>
            </a:r>
          </a:p>
          <a:p>
            <a:endParaRPr lang="en-US" dirty="0">
              <a:solidFill>
                <a:schemeClr val="bg1"/>
              </a:solidFill>
            </a:endParaRPr>
          </a:p>
        </p:txBody>
      </p:sp>
    </p:spTree>
    <p:extLst>
      <p:ext uri="{BB962C8B-B14F-4D97-AF65-F5344CB8AC3E}">
        <p14:creationId xmlns:p14="http://schemas.microsoft.com/office/powerpoint/2010/main" val="280897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65ED-BD10-F1BF-31E0-3AB21CD1C31F}"/>
              </a:ext>
            </a:extLst>
          </p:cNvPr>
          <p:cNvSpPr>
            <a:spLocks noGrp="1"/>
          </p:cNvSpPr>
          <p:nvPr>
            <p:ph type="title"/>
          </p:nvPr>
        </p:nvSpPr>
        <p:spPr/>
        <p:txBody>
          <a:bodyPr/>
          <a:lstStyle/>
          <a:p>
            <a:r>
              <a:rPr lang="en-US" b="1" dirty="0">
                <a:solidFill>
                  <a:schemeClr val="tx2"/>
                </a:solidFill>
              </a:rPr>
              <a:t>Proposal:</a:t>
            </a:r>
          </a:p>
        </p:txBody>
      </p:sp>
      <p:sp>
        <p:nvSpPr>
          <p:cNvPr id="3" name="Content Placeholder 2">
            <a:extLst>
              <a:ext uri="{FF2B5EF4-FFF2-40B4-BE49-F238E27FC236}">
                <a16:creationId xmlns:a16="http://schemas.microsoft.com/office/drawing/2014/main" id="{276A7B88-4C65-CA82-AC49-B534B6278787}"/>
              </a:ext>
            </a:extLst>
          </p:cNvPr>
          <p:cNvSpPr>
            <a:spLocks noGrp="1"/>
          </p:cNvSpPr>
          <p:nvPr>
            <p:ph idx="1"/>
          </p:nvPr>
        </p:nvSpPr>
        <p:spPr>
          <a:xfrm>
            <a:off x="1141412" y="2279148"/>
            <a:ext cx="9905999" cy="3541714"/>
          </a:xfrm>
        </p:spPr>
        <p:txBody>
          <a:bodyPr>
            <a:normAutofit/>
          </a:bodyPr>
          <a:lstStyle/>
          <a:p>
            <a:r>
              <a:rPr lang="en-US" b="0" i="0" dirty="0">
                <a:solidFill>
                  <a:schemeClr val="tx2">
                    <a:lumMod val="40000"/>
                    <a:lumOff val="60000"/>
                  </a:schemeClr>
                </a:solidFill>
                <a:effectLst/>
                <a:latin typeface="ff6"/>
              </a:rPr>
              <a:t>The proposed idea to improve the usage of a  autonomous vehicle to increase safe driving based on the DARPA project, which already has shown the bright future of the autonomous vehicle. This is a new idea regarding the sensors and the autonomous vehicle framework, such as the usage of some algorithms. Moreover, the use of a LIDAR sensor is extended, along with a stereo camera and also ultrasonic sensor to make it more precise.</a:t>
            </a:r>
          </a:p>
        </p:txBody>
      </p:sp>
    </p:spTree>
    <p:extLst>
      <p:ext uri="{BB962C8B-B14F-4D97-AF65-F5344CB8AC3E}">
        <p14:creationId xmlns:p14="http://schemas.microsoft.com/office/powerpoint/2010/main" val="365847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D479-8F0C-8625-E8D8-7469085698A4}"/>
              </a:ext>
            </a:extLst>
          </p:cNvPr>
          <p:cNvSpPr>
            <a:spLocks noGrp="1"/>
          </p:cNvSpPr>
          <p:nvPr>
            <p:ph type="title"/>
          </p:nvPr>
        </p:nvSpPr>
        <p:spPr/>
        <p:txBody>
          <a:bodyPr/>
          <a:lstStyle/>
          <a:p>
            <a:r>
              <a:rPr lang="en-US" b="1" dirty="0">
                <a:solidFill>
                  <a:schemeClr val="tx2"/>
                </a:solidFill>
              </a:rPr>
              <a:t>Proposal:</a:t>
            </a:r>
          </a:p>
        </p:txBody>
      </p:sp>
      <p:sp>
        <p:nvSpPr>
          <p:cNvPr id="3" name="Content Placeholder 2">
            <a:extLst>
              <a:ext uri="{FF2B5EF4-FFF2-40B4-BE49-F238E27FC236}">
                <a16:creationId xmlns:a16="http://schemas.microsoft.com/office/drawing/2014/main" id="{0BC22170-014E-B535-97D1-FEFA28365A02}"/>
              </a:ext>
            </a:extLst>
          </p:cNvPr>
          <p:cNvSpPr>
            <a:spLocks noGrp="1"/>
          </p:cNvSpPr>
          <p:nvPr>
            <p:ph idx="1"/>
          </p:nvPr>
        </p:nvSpPr>
        <p:spPr/>
        <p:txBody>
          <a:bodyPr/>
          <a:lstStyle/>
          <a:p>
            <a:r>
              <a:rPr lang="en-US" b="0" i="0" dirty="0">
                <a:solidFill>
                  <a:schemeClr val="tx2">
                    <a:lumMod val="40000"/>
                    <a:lumOff val="60000"/>
                  </a:schemeClr>
                </a:solidFill>
                <a:effectLst/>
                <a:latin typeface="ff6"/>
              </a:rPr>
              <a:t>Then, a calibration system is made for the stereo camera, which will take help from the ultrasonic sensor. Not the only ultrasonic, camera, and LIDAR, and IMU and GPS sensor are used to know the angle of x, y, and z of our vehicle. Both IMU and GPS are helping in the perception and mostly in the RNDF Localization that will be used in the pathfinding, planning, and control. The global Dynamic-Window approach is applied for the path selection algorithm and combining it with the Autonomous System Approach.</a:t>
            </a:r>
            <a:endParaRPr lang="en-US" dirty="0">
              <a:solidFill>
                <a:schemeClr val="tx2">
                  <a:lumMod val="40000"/>
                  <a:lumOff val="60000"/>
                </a:schemeClr>
              </a:solidFill>
            </a:endParaRPr>
          </a:p>
        </p:txBody>
      </p:sp>
    </p:spTree>
    <p:extLst>
      <p:ext uri="{BB962C8B-B14F-4D97-AF65-F5344CB8AC3E}">
        <p14:creationId xmlns:p14="http://schemas.microsoft.com/office/powerpoint/2010/main" val="344026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550A-99BF-2025-1F3F-21294718824C}"/>
              </a:ext>
            </a:extLst>
          </p:cNvPr>
          <p:cNvSpPr>
            <a:spLocks noGrp="1"/>
          </p:cNvSpPr>
          <p:nvPr>
            <p:ph type="title"/>
          </p:nvPr>
        </p:nvSpPr>
        <p:spPr/>
        <p:txBody>
          <a:bodyPr/>
          <a:lstStyle/>
          <a:p>
            <a:r>
              <a:rPr lang="en-US" b="1" dirty="0">
                <a:solidFill>
                  <a:schemeClr val="tx2"/>
                </a:solidFill>
              </a:rPr>
              <a:t>Proposal:</a:t>
            </a:r>
          </a:p>
        </p:txBody>
      </p:sp>
      <p:sp>
        <p:nvSpPr>
          <p:cNvPr id="3" name="Content Placeholder 2">
            <a:extLst>
              <a:ext uri="{FF2B5EF4-FFF2-40B4-BE49-F238E27FC236}">
                <a16:creationId xmlns:a16="http://schemas.microsoft.com/office/drawing/2014/main" id="{935101B9-BAA2-D607-0C3A-7A1C80B6C28F}"/>
              </a:ext>
            </a:extLst>
          </p:cNvPr>
          <p:cNvSpPr>
            <a:spLocks noGrp="1"/>
          </p:cNvSpPr>
          <p:nvPr>
            <p:ph idx="1"/>
          </p:nvPr>
        </p:nvSpPr>
        <p:spPr/>
        <p:txBody>
          <a:bodyPr>
            <a:normAutofit/>
          </a:bodyPr>
          <a:lstStyle/>
          <a:p>
            <a:r>
              <a:rPr lang="en-US" b="0" i="0" dirty="0">
                <a:solidFill>
                  <a:schemeClr val="tx2">
                    <a:lumMod val="40000"/>
                    <a:lumOff val="60000"/>
                  </a:schemeClr>
                </a:solidFill>
                <a:effectLst/>
                <a:latin typeface="ff6"/>
              </a:rPr>
              <a:t>The speed selection algorithm will decide on the speed limit and the camera. Not only that, but the implement the Inter-Vehicle Algorithm is implemented, which makes the vehicles can exchange information with the other vehicles in the radius of the vehicle. Which, all of this together can make a safer driving environment, not only for cars but another vehicle as well. Hope this framework can be used for any other vehicle project and becoming the base of all autonomous vehicle.</a:t>
            </a:r>
          </a:p>
        </p:txBody>
      </p:sp>
    </p:spTree>
    <p:extLst>
      <p:ext uri="{BB962C8B-B14F-4D97-AF65-F5344CB8AC3E}">
        <p14:creationId xmlns:p14="http://schemas.microsoft.com/office/powerpoint/2010/main" val="2138270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Circuit</vt:lpstr>
      <vt:lpstr>autonomous car</vt:lpstr>
      <vt:lpstr>Team members:</vt:lpstr>
      <vt:lpstr>Proposal:</vt:lpstr>
      <vt:lpstr>Proposal:</vt:lpstr>
      <vt:lpstr>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elsayedelmandoh7@gmail.com</dc:creator>
  <cp:lastModifiedBy>elsayedelmandoh7@gmail.com</cp:lastModifiedBy>
  <cp:revision>4</cp:revision>
  <dcterms:created xsi:type="dcterms:W3CDTF">2022-12-29T08:44:44Z</dcterms:created>
  <dcterms:modified xsi:type="dcterms:W3CDTF">2022-12-31T20:35:19Z</dcterms:modified>
</cp:coreProperties>
</file>