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jpeg" ContentType="image/jpeg"/>
  <Override PartName="/ppt/media/image11.jpeg" ContentType="image/jpeg"/>
  <Override PartName="/ppt/media/image8.jpeg" ContentType="image/jpeg"/>
  <Override PartName="/ppt/media/image10.jpeg" ContentType="image/jpeg"/>
  <Override PartName="/ppt/media/image12.jpeg" ContentType="image/jpeg"/>
  <Override PartName="/ppt/media/image13.png" ContentType="image/png"/>
  <Override PartName="/ppt/media/image7.jpeg" ContentType="image/jpeg"/>
  <Override PartName="/ppt/media/image20.png" ContentType="image/png"/>
  <Override PartName="/ppt/media/image6.jpeg" ContentType="image/jpeg"/>
  <Override PartName="/ppt/media/image27.jpeg" ContentType="image/jpeg"/>
  <Override PartName="/ppt/media/image5.jpeg" ContentType="image/jpeg"/>
  <Override PartName="/ppt/media/image4.jpeg" ContentType="image/jpeg"/>
  <Override PartName="/ppt/media/image25.png" ContentType="image/png"/>
  <Override PartName="/ppt/media/image3.jpeg" ContentType="image/jpeg"/>
  <Override PartName="/ppt/media/image24.png" ContentType="image/png"/>
  <Override PartName="/ppt/media/image18.jpeg" ContentType="image/jpeg"/>
  <Override PartName="/ppt/media/image23.png" ContentType="image/png"/>
  <Override PartName="/ppt/media/image22.png" ContentType="image/png"/>
  <Override PartName="/ppt/media/image19.jpeg" ContentType="image/jpeg"/>
  <Override PartName="/ppt/media/image1.jpeg" ContentType="image/jpeg"/>
  <Override PartName="/ppt/media/image21.png" ContentType="image/png"/>
  <Override PartName="/ppt/media/image26.png" ContentType="image/png"/>
  <Override PartName="/ppt/media/image17.jpeg" ContentType="image/jpeg"/>
  <Override PartName="/ppt/media/image16.jpeg" ContentType="image/jpeg"/>
  <Override PartName="/ppt/media/image15.jpeg" ContentType="image/jpeg"/>
  <Override PartName="/ppt/media/image14.jpeg" ContentType="image/jpeg"/>
  <Override PartName="/ppt/media/image2.jpeg" ContentType="image/jpe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jpeg"/><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jpeg"/><Relationship Id="rId10" Type="http://schemas.openxmlformats.org/officeDocument/2006/relationships/image" Target="../media/image9.jpeg"/><Relationship Id="rId11" Type="http://schemas.openxmlformats.org/officeDocument/2006/relationships/image" Target="../media/image10.jpeg"/><Relationship Id="rId12" Type="http://schemas.openxmlformats.org/officeDocument/2006/relationships/image" Target="../media/image11.jpeg"/><Relationship Id="rId13" Type="http://schemas.openxmlformats.org/officeDocument/2006/relationships/image" Target="../media/image12.jpeg"/><Relationship Id="rId14" Type="http://schemas.openxmlformats.org/officeDocument/2006/relationships/image" Target="../media/image13.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6" Type="http://schemas.openxmlformats.org/officeDocument/2006/relationships/image" Target="../media/image18.jpeg"/><Relationship Id="rId7" Type="http://schemas.openxmlformats.org/officeDocument/2006/relationships/image" Target="../media/image19.jpeg"/><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slideLayout" Target="../slideLayouts/slideLayout35.xml"/><Relationship Id="rId19"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77480" cy="1552680"/>
          </a:xfrm>
          <a:prstGeom prst="rect">
            <a:avLst/>
          </a:prstGeom>
          <a:solidFill>
            <a:srgbClr val="ffffff"/>
          </a:solidFill>
          <a:ln w="0">
            <a:noFill/>
          </a:ln>
        </p:spPr>
        <p:style>
          <a:lnRef idx="0"/>
          <a:fillRef idx="0"/>
          <a:effectRef idx="0"/>
          <a:fontRef idx="minor"/>
        </p:style>
      </p:sp>
      <p:grpSp>
        <p:nvGrpSpPr>
          <p:cNvPr id="1" name=""/>
          <p:cNvGrpSpPr/>
          <p:nvPr/>
        </p:nvGrpSpPr>
        <p:grpSpPr>
          <a:xfrm>
            <a:off x="0" y="0"/>
            <a:ext cx="10078200" cy="4112280"/>
            <a:chOff x="0" y="0"/>
            <a:chExt cx="10078200" cy="4112280"/>
          </a:xfrm>
        </p:grpSpPr>
        <p:sp>
          <p:nvSpPr>
            <p:cNvPr id="2" name=""/>
            <p:cNvSpPr/>
            <p:nvPr/>
          </p:nvSpPr>
          <p:spPr>
            <a:xfrm>
              <a:off x="0" y="0"/>
              <a:ext cx="10078200" cy="4112280"/>
            </a:xfrm>
            <a:prstGeom prst="rect">
              <a:avLst/>
            </a:prstGeom>
            <a:solidFill>
              <a:srgbClr val="e9ecef"/>
            </a:solidFill>
            <a:ln w="0">
              <a:noFill/>
            </a:ln>
          </p:spPr>
          <p:style>
            <a:lnRef idx="0"/>
            <a:fillRef idx="0"/>
            <a:effectRef idx="0"/>
            <a:fontRef idx="minor"/>
          </p:style>
        </p:sp>
        <p:sp>
          <p:nvSpPr>
            <p:cNvPr id="3" name=""/>
            <p:cNvSpPr/>
            <p:nvPr/>
          </p:nvSpPr>
          <p:spPr>
            <a:xfrm>
              <a:off x="0" y="1280160"/>
              <a:ext cx="1551960" cy="637560"/>
            </a:xfrm>
            <a:prstGeom prst="rect">
              <a:avLst/>
            </a:prstGeom>
            <a:solidFill>
              <a:srgbClr val="343a40">
                <a:alpha val="20000"/>
              </a:srgbClr>
            </a:solidFill>
            <a:ln w="0">
              <a:noFill/>
            </a:ln>
          </p:spPr>
          <p:style>
            <a:lnRef idx="0"/>
            <a:fillRef idx="0"/>
            <a:effectRef idx="0"/>
            <a:fontRef idx="minor"/>
          </p:style>
        </p:sp>
        <p:sp>
          <p:nvSpPr>
            <p:cNvPr id="4" name=""/>
            <p:cNvSpPr/>
            <p:nvPr/>
          </p:nvSpPr>
          <p:spPr>
            <a:xfrm>
              <a:off x="914400" y="1920240"/>
              <a:ext cx="1277640" cy="1826280"/>
            </a:xfrm>
            <a:prstGeom prst="rect">
              <a:avLst/>
            </a:prstGeom>
            <a:solidFill>
              <a:srgbClr val="ced4da"/>
            </a:solidFill>
            <a:ln w="0">
              <a:noFill/>
            </a:ln>
          </p:spPr>
          <p:style>
            <a:lnRef idx="0"/>
            <a:fillRef idx="0"/>
            <a:effectRef idx="0"/>
            <a:fontRef idx="minor"/>
          </p:style>
        </p:sp>
        <p:sp>
          <p:nvSpPr>
            <p:cNvPr id="5" name=""/>
            <p:cNvSpPr/>
            <p:nvPr/>
          </p:nvSpPr>
          <p:spPr>
            <a:xfrm>
              <a:off x="2194560" y="548640"/>
              <a:ext cx="1277640" cy="1826280"/>
            </a:xfrm>
            <a:prstGeom prst="rect">
              <a:avLst/>
            </a:prstGeom>
            <a:solidFill>
              <a:srgbClr val="dee2e6"/>
            </a:solidFill>
            <a:ln w="0">
              <a:noFill/>
            </a:ln>
          </p:spPr>
          <p:style>
            <a:lnRef idx="0"/>
            <a:fillRef idx="0"/>
            <a:effectRef idx="0"/>
            <a:fontRef idx="minor"/>
          </p:style>
        </p:sp>
        <p:sp>
          <p:nvSpPr>
            <p:cNvPr id="6" name=""/>
            <p:cNvSpPr/>
            <p:nvPr/>
          </p:nvSpPr>
          <p:spPr>
            <a:xfrm>
              <a:off x="3474720" y="1188720"/>
              <a:ext cx="363240" cy="363240"/>
            </a:xfrm>
            <a:prstGeom prst="rect">
              <a:avLst/>
            </a:prstGeom>
            <a:solidFill>
              <a:srgbClr val="adb5bd"/>
            </a:solidFill>
            <a:ln w="0">
              <a:noFill/>
            </a:ln>
          </p:spPr>
          <p:style>
            <a:lnRef idx="0"/>
            <a:fillRef idx="0"/>
            <a:effectRef idx="0"/>
            <a:fontRef idx="minor"/>
          </p:style>
        </p:sp>
        <p:sp>
          <p:nvSpPr>
            <p:cNvPr id="7" name=""/>
            <p:cNvSpPr/>
            <p:nvPr/>
          </p:nvSpPr>
          <p:spPr>
            <a:xfrm>
              <a:off x="4206240" y="0"/>
              <a:ext cx="1460520" cy="911880"/>
            </a:xfrm>
            <a:prstGeom prst="rect">
              <a:avLst/>
            </a:prstGeom>
            <a:solidFill>
              <a:srgbClr val="6c757d"/>
            </a:solidFill>
            <a:ln w="0">
              <a:noFill/>
            </a:ln>
          </p:spPr>
          <p:style>
            <a:lnRef idx="0"/>
            <a:fillRef idx="0"/>
            <a:effectRef idx="0"/>
            <a:fontRef idx="minor"/>
          </p:style>
        </p:sp>
        <p:sp>
          <p:nvSpPr>
            <p:cNvPr id="8" name=""/>
            <p:cNvSpPr/>
            <p:nvPr/>
          </p:nvSpPr>
          <p:spPr>
            <a:xfrm>
              <a:off x="4663440" y="914400"/>
              <a:ext cx="1003320" cy="454680"/>
            </a:xfrm>
            <a:prstGeom prst="rect">
              <a:avLst/>
            </a:prstGeom>
            <a:solidFill>
              <a:srgbClr val="dee2e6"/>
            </a:solidFill>
            <a:ln w="0">
              <a:noFill/>
            </a:ln>
          </p:spPr>
          <p:style>
            <a:lnRef idx="0"/>
            <a:fillRef idx="0"/>
            <a:effectRef idx="0"/>
            <a:fontRef idx="minor"/>
          </p:style>
        </p:sp>
        <p:sp>
          <p:nvSpPr>
            <p:cNvPr id="9" name=""/>
            <p:cNvSpPr/>
            <p:nvPr/>
          </p:nvSpPr>
          <p:spPr>
            <a:xfrm>
              <a:off x="3474720" y="1737360"/>
              <a:ext cx="3106440" cy="1003320"/>
            </a:xfrm>
            <a:prstGeom prst="rect">
              <a:avLst/>
            </a:prstGeom>
            <a:solidFill>
              <a:srgbClr val="ced4da"/>
            </a:solidFill>
            <a:ln w="0">
              <a:noFill/>
            </a:ln>
          </p:spPr>
          <p:style>
            <a:lnRef idx="0"/>
            <a:fillRef idx="0"/>
            <a:effectRef idx="0"/>
            <a:fontRef idx="minor"/>
          </p:style>
        </p:sp>
        <p:sp>
          <p:nvSpPr>
            <p:cNvPr id="10" name=""/>
            <p:cNvSpPr/>
            <p:nvPr/>
          </p:nvSpPr>
          <p:spPr>
            <a:xfrm>
              <a:off x="4114800" y="2743200"/>
              <a:ext cx="1460520" cy="1003320"/>
            </a:xfrm>
            <a:prstGeom prst="rect">
              <a:avLst/>
            </a:prstGeom>
            <a:solidFill>
              <a:srgbClr val="adb5bd"/>
            </a:solidFill>
            <a:ln w="0">
              <a:noFill/>
            </a:ln>
          </p:spPr>
          <p:style>
            <a:lnRef idx="0"/>
            <a:fillRef idx="0"/>
            <a:effectRef idx="0"/>
            <a:fontRef idx="minor"/>
          </p:style>
        </p:sp>
        <p:sp>
          <p:nvSpPr>
            <p:cNvPr id="11" name=""/>
            <p:cNvSpPr/>
            <p:nvPr/>
          </p:nvSpPr>
          <p:spPr>
            <a:xfrm>
              <a:off x="6583680" y="1463040"/>
              <a:ext cx="1551960" cy="454680"/>
            </a:xfrm>
            <a:prstGeom prst="rect">
              <a:avLst/>
            </a:prstGeom>
            <a:solidFill>
              <a:srgbClr val="b2b2b2">
                <a:alpha val="65000"/>
              </a:srgbClr>
            </a:solidFill>
            <a:ln w="0">
              <a:noFill/>
            </a:ln>
          </p:spPr>
          <p:style>
            <a:lnRef idx="0"/>
            <a:fillRef idx="0"/>
            <a:effectRef idx="0"/>
            <a:fontRef idx="minor"/>
          </p:style>
        </p:sp>
        <p:sp>
          <p:nvSpPr>
            <p:cNvPr id="12" name=""/>
            <p:cNvSpPr/>
            <p:nvPr/>
          </p:nvSpPr>
          <p:spPr>
            <a:xfrm>
              <a:off x="7315200" y="1920240"/>
              <a:ext cx="1460520" cy="1643400"/>
            </a:xfrm>
            <a:prstGeom prst="rect">
              <a:avLst/>
            </a:prstGeom>
            <a:solidFill>
              <a:srgbClr val="b2b2b2">
                <a:alpha val="35000"/>
              </a:srgbClr>
            </a:solidFill>
            <a:ln w="0">
              <a:noFill/>
            </a:ln>
          </p:spPr>
          <p:style>
            <a:lnRef idx="0"/>
            <a:fillRef idx="0"/>
            <a:effectRef idx="0"/>
            <a:fontRef idx="minor"/>
          </p:style>
        </p:sp>
        <p:sp>
          <p:nvSpPr>
            <p:cNvPr id="13" name=""/>
            <p:cNvSpPr/>
            <p:nvPr/>
          </p:nvSpPr>
          <p:spPr>
            <a:xfrm>
              <a:off x="2743200" y="2377440"/>
              <a:ext cx="546120" cy="820440"/>
            </a:xfrm>
            <a:prstGeom prst="rect">
              <a:avLst/>
            </a:prstGeom>
            <a:solidFill>
              <a:srgbClr val="f4f4f9"/>
            </a:solidFill>
            <a:ln w="0">
              <a:noFill/>
            </a:ln>
          </p:spPr>
          <p:style>
            <a:lnRef idx="0"/>
            <a:fillRef idx="0"/>
            <a:effectRef idx="0"/>
            <a:fontRef idx="minor"/>
          </p:style>
        </p:sp>
        <p:sp>
          <p:nvSpPr>
            <p:cNvPr id="14" name=""/>
            <p:cNvSpPr/>
            <p:nvPr/>
          </p:nvSpPr>
          <p:spPr>
            <a:xfrm>
              <a:off x="8595360" y="0"/>
              <a:ext cx="1482840" cy="1460520"/>
            </a:xfrm>
            <a:prstGeom prst="rect">
              <a:avLst/>
            </a:prstGeom>
            <a:solidFill>
              <a:srgbClr val="dddddd"/>
            </a:solidFill>
            <a:ln w="0">
              <a:noFill/>
            </a:ln>
          </p:spPr>
          <p:style>
            <a:lnRef idx="0"/>
            <a:fillRef idx="0"/>
            <a:effectRef idx="0"/>
            <a:fontRef idx="minor"/>
          </p:style>
        </p:sp>
        <p:sp>
          <p:nvSpPr>
            <p:cNvPr id="15" name=""/>
            <p:cNvSpPr/>
            <p:nvPr/>
          </p:nvSpPr>
          <p:spPr>
            <a:xfrm>
              <a:off x="6766560" y="0"/>
              <a:ext cx="271800" cy="1003320"/>
            </a:xfrm>
            <a:prstGeom prst="rect">
              <a:avLst/>
            </a:prstGeom>
            <a:solidFill>
              <a:srgbClr val="2f4550">
                <a:alpha val="50000"/>
              </a:srgbClr>
            </a:solidFill>
            <a:ln w="0">
              <a:noFill/>
            </a:ln>
          </p:spPr>
          <p:style>
            <a:lnRef idx="0"/>
            <a:fillRef idx="0"/>
            <a:effectRef idx="0"/>
            <a:fontRef idx="minor"/>
          </p:style>
        </p:sp>
        <p:sp>
          <p:nvSpPr>
            <p:cNvPr id="16" name=""/>
            <p:cNvSpPr/>
            <p:nvPr/>
          </p:nvSpPr>
          <p:spPr>
            <a:xfrm>
              <a:off x="1554480" y="0"/>
              <a:ext cx="180360" cy="911880"/>
            </a:xfrm>
            <a:prstGeom prst="rect">
              <a:avLst/>
            </a:prstGeom>
            <a:solidFill>
              <a:srgbClr val="808080"/>
            </a:solidFill>
            <a:ln w="0">
              <a:noFill/>
            </a:ln>
          </p:spPr>
          <p:style>
            <a:lnRef idx="0"/>
            <a:fillRef idx="0"/>
            <a:effectRef idx="0"/>
            <a:fontRef idx="minor"/>
          </p:style>
        </p:sp>
        <p:sp>
          <p:nvSpPr>
            <p:cNvPr id="17" name=""/>
            <p:cNvSpPr/>
            <p:nvPr/>
          </p:nvSpPr>
          <p:spPr>
            <a:xfrm>
              <a:off x="0" y="3017520"/>
              <a:ext cx="363240" cy="1094760"/>
            </a:xfrm>
            <a:prstGeom prst="rect">
              <a:avLst/>
            </a:prstGeom>
            <a:solidFill>
              <a:srgbClr val="f4f4f9"/>
            </a:solidFill>
            <a:ln w="0">
              <a:noFill/>
            </a:ln>
          </p:spPr>
          <p:style>
            <a:lnRef idx="0"/>
            <a:fillRef idx="0"/>
            <a:effectRef idx="0"/>
            <a:fontRef idx="minor"/>
          </p:style>
        </p:sp>
        <p:sp>
          <p:nvSpPr>
            <p:cNvPr id="18" name=""/>
            <p:cNvSpPr/>
            <p:nvPr/>
          </p:nvSpPr>
          <p:spPr>
            <a:xfrm>
              <a:off x="9601200" y="2560320"/>
              <a:ext cx="363240" cy="1551960"/>
            </a:xfrm>
            <a:prstGeom prst="rect">
              <a:avLst/>
            </a:prstGeom>
            <a:solidFill>
              <a:srgbClr val="b2b2b2"/>
            </a:solidFill>
            <a:ln w="0">
              <a:noFill/>
            </a:ln>
          </p:spPr>
          <p:style>
            <a:lnRef idx="0"/>
            <a:fillRef idx="0"/>
            <a:effectRef idx="0"/>
            <a:fontRef idx="minor"/>
          </p:style>
        </p:sp>
        <p:sp>
          <p:nvSpPr>
            <p:cNvPr id="19" name=""/>
            <p:cNvSpPr/>
            <p:nvPr/>
          </p:nvSpPr>
          <p:spPr>
            <a:xfrm>
              <a:off x="8778240" y="1828800"/>
              <a:ext cx="363240" cy="363240"/>
            </a:xfrm>
            <a:prstGeom prst="rect">
              <a:avLst/>
            </a:prstGeom>
            <a:solidFill>
              <a:srgbClr val="adb5bd"/>
            </a:solidFill>
            <a:ln w="0">
              <a:noFill/>
            </a:ln>
          </p:spPr>
          <p:style>
            <a:lnRef idx="0"/>
            <a:fillRef idx="0"/>
            <a:effectRef idx="0"/>
            <a:fontRef idx="minor"/>
          </p:style>
        </p:sp>
      </p:grpSp>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8" name=""/>
          <p:cNvGrpSpPr/>
          <p:nvPr/>
        </p:nvGrpSpPr>
        <p:grpSpPr>
          <a:xfrm>
            <a:off x="8540280" y="5063400"/>
            <a:ext cx="1278000" cy="912240"/>
            <a:chOff x="8540280" y="5063400"/>
            <a:chExt cx="1278000" cy="912240"/>
          </a:xfrm>
        </p:grpSpPr>
        <p:grpSp>
          <p:nvGrpSpPr>
            <p:cNvPr id="59" name=""/>
            <p:cNvGrpSpPr/>
            <p:nvPr/>
          </p:nvGrpSpPr>
          <p:grpSpPr>
            <a:xfrm>
              <a:off x="8540280" y="5063400"/>
              <a:ext cx="1278000" cy="912240"/>
              <a:chOff x="8540280" y="5063400"/>
              <a:chExt cx="1278000" cy="912240"/>
            </a:xfrm>
          </p:grpSpPr>
          <p:sp>
            <p:nvSpPr>
              <p:cNvPr id="60" name=""/>
              <p:cNvSpPr/>
              <p:nvPr/>
            </p:nvSpPr>
            <p:spPr>
              <a:xfrm flipV="1" rot="21598800">
                <a:off x="9637560" y="5428800"/>
                <a:ext cx="180360" cy="180360"/>
              </a:xfrm>
              <a:prstGeom prst="ellipse">
                <a:avLst/>
              </a:prstGeom>
              <a:blipFill rotWithShape="0">
                <a:blip r:embed="rId2"/>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1" name=""/>
              <p:cNvSpPr/>
              <p:nvPr/>
            </p:nvSpPr>
            <p:spPr>
              <a:xfrm flipV="1" rot="21598800">
                <a:off x="9271800" y="5428800"/>
                <a:ext cx="180360" cy="180360"/>
              </a:xfrm>
              <a:prstGeom prst="ellipse">
                <a:avLst/>
              </a:prstGeom>
              <a:blipFill rotWithShape="0">
                <a:blip r:embed="rId3"/>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2" name=""/>
              <p:cNvSpPr/>
              <p:nvPr/>
            </p:nvSpPr>
            <p:spPr>
              <a:xfrm flipV="1" rot="21598800">
                <a:off x="8906400" y="5428800"/>
                <a:ext cx="180360" cy="180360"/>
              </a:xfrm>
              <a:prstGeom prst="ellipse">
                <a:avLst/>
              </a:prstGeom>
              <a:blipFill rotWithShape="0">
                <a:blip r:embed="rId4"/>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3" name=""/>
              <p:cNvSpPr/>
              <p:nvPr/>
            </p:nvSpPr>
            <p:spPr>
              <a:xfrm flipV="1" rot="21598800">
                <a:off x="8540280" y="5429160"/>
                <a:ext cx="180360" cy="180360"/>
              </a:xfrm>
              <a:prstGeom prst="ellipse">
                <a:avLst/>
              </a:prstGeom>
              <a:blipFill rotWithShape="0">
                <a:blip r:embed="rId5"/>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4" name=""/>
              <p:cNvSpPr/>
              <p:nvPr/>
            </p:nvSpPr>
            <p:spPr>
              <a:xfrm flipV="1" rot="21598800">
                <a:off x="8540280" y="5063040"/>
                <a:ext cx="180360" cy="180360"/>
              </a:xfrm>
              <a:prstGeom prst="ellipse">
                <a:avLst/>
              </a:prstGeom>
              <a:blipFill rotWithShape="0">
                <a:blip r:embed="rId6"/>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5" name=""/>
              <p:cNvSpPr/>
              <p:nvPr/>
            </p:nvSpPr>
            <p:spPr>
              <a:xfrm flipV="1" rot="21598800">
                <a:off x="8906040" y="5063040"/>
                <a:ext cx="180360" cy="180360"/>
              </a:xfrm>
              <a:prstGeom prst="ellipse">
                <a:avLst/>
              </a:prstGeom>
              <a:blipFill rotWithShape="0">
                <a:blip r:embed="rId7"/>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6" name=""/>
              <p:cNvSpPr/>
              <p:nvPr/>
            </p:nvSpPr>
            <p:spPr>
              <a:xfrm flipV="1" rot="21598800">
                <a:off x="9271800" y="5063400"/>
                <a:ext cx="180360" cy="180360"/>
              </a:xfrm>
              <a:prstGeom prst="ellipse">
                <a:avLst/>
              </a:prstGeom>
              <a:blipFill rotWithShape="0">
                <a:blip r:embed="rId8"/>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7" name=""/>
              <p:cNvSpPr/>
              <p:nvPr/>
            </p:nvSpPr>
            <p:spPr>
              <a:xfrm flipV="1" rot="21598800">
                <a:off x="9637920" y="5063040"/>
                <a:ext cx="180360" cy="180360"/>
              </a:xfrm>
              <a:prstGeom prst="ellipse">
                <a:avLst/>
              </a:prstGeom>
              <a:blipFill rotWithShape="0">
                <a:blip r:embed="rId9"/>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8" name=""/>
              <p:cNvSpPr/>
              <p:nvPr/>
            </p:nvSpPr>
            <p:spPr>
              <a:xfrm flipV="1" rot="21598800">
                <a:off x="9637560" y="5794560"/>
                <a:ext cx="180360" cy="180360"/>
              </a:xfrm>
              <a:prstGeom prst="ellipse">
                <a:avLst/>
              </a:prstGeom>
              <a:blipFill rotWithShape="0">
                <a:blip r:embed="rId10"/>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69" name=""/>
              <p:cNvSpPr/>
              <p:nvPr/>
            </p:nvSpPr>
            <p:spPr>
              <a:xfrm flipV="1" rot="21598800">
                <a:off x="9272160" y="5794920"/>
                <a:ext cx="180360" cy="180360"/>
              </a:xfrm>
              <a:prstGeom prst="ellipse">
                <a:avLst/>
              </a:prstGeom>
              <a:blipFill rotWithShape="0">
                <a:blip r:embed="rId11"/>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70" name=""/>
              <p:cNvSpPr/>
              <p:nvPr/>
            </p:nvSpPr>
            <p:spPr>
              <a:xfrm flipV="1" rot="21598800">
                <a:off x="8906040" y="5794560"/>
                <a:ext cx="180360" cy="180360"/>
              </a:xfrm>
              <a:prstGeom prst="ellipse">
                <a:avLst/>
              </a:prstGeom>
              <a:blipFill rotWithShape="0">
                <a:blip r:embed="rId12"/>
                <a:srcRect/>
                <a:tile/>
              </a:blipFill>
              <a:ln w="0">
                <a:noFill/>
              </a:ln>
              <a:effectLst>
                <a:outerShdw blurRad="0" dir="2700000" dist="102841" rotWithShape="0">
                  <a:srgbClr val="808080">
                    <a:alpha val="65000"/>
                  </a:srgbClr>
                </a:outerShdw>
              </a:effectLst>
            </p:spPr>
            <p:style>
              <a:lnRef idx="0"/>
              <a:fillRef idx="0"/>
              <a:effectRef idx="0"/>
              <a:fontRef idx="minor"/>
            </p:style>
          </p:sp>
          <p:sp>
            <p:nvSpPr>
              <p:cNvPr id="71" name=""/>
              <p:cNvSpPr/>
              <p:nvPr/>
            </p:nvSpPr>
            <p:spPr>
              <a:xfrm flipV="1" rot="21598800">
                <a:off x="8540280" y="5794560"/>
                <a:ext cx="180360" cy="180360"/>
              </a:xfrm>
              <a:prstGeom prst="ellipse">
                <a:avLst/>
              </a:prstGeom>
              <a:blipFill rotWithShape="0">
                <a:blip r:embed="rId13"/>
                <a:srcRect/>
                <a:tile/>
              </a:blipFill>
              <a:ln w="0">
                <a:noFill/>
              </a:ln>
              <a:effectLst>
                <a:outerShdw blurRad="0" dir="2700000" dist="102841" rotWithShape="0">
                  <a:srgbClr val="808080">
                    <a:alpha val="65000"/>
                  </a:srgbClr>
                </a:outerShdw>
              </a:effectLst>
            </p:spPr>
            <p:style>
              <a:lnRef idx="0"/>
              <a:fillRef idx="0"/>
              <a:effectRef idx="0"/>
              <a:fontRef idx="minor"/>
            </p:style>
          </p:sp>
        </p:grpSp>
      </p:grpSp>
      <p:sp>
        <p:nvSpPr>
          <p:cNvPr id="72" name=""/>
          <p:cNvSpPr/>
          <p:nvPr/>
        </p:nvSpPr>
        <p:spPr>
          <a:xfrm>
            <a:off x="1499760" y="1774080"/>
            <a:ext cx="2923560" cy="2923560"/>
          </a:xfrm>
          <a:prstGeom prst="ellipse">
            <a:avLst/>
          </a:prstGeom>
          <a:solidFill>
            <a:srgbClr val="cccccc">
              <a:alpha val="20000"/>
            </a:srgbClr>
          </a:solidFill>
          <a:ln w="0">
            <a:noFill/>
          </a:ln>
        </p:spPr>
        <p:style>
          <a:lnRef idx="0"/>
          <a:fillRef idx="0"/>
          <a:effectRef idx="0"/>
          <a:fontRef idx="minor"/>
        </p:style>
      </p:sp>
      <p:sp>
        <p:nvSpPr>
          <p:cNvPr id="73" name=""/>
          <p:cNvSpPr/>
          <p:nvPr/>
        </p:nvSpPr>
        <p:spPr>
          <a:xfrm>
            <a:off x="1225080" y="1134360"/>
            <a:ext cx="1186560" cy="1185840"/>
          </a:xfrm>
          <a:prstGeom prst="ellipse">
            <a:avLst/>
          </a:prstGeom>
          <a:solidFill>
            <a:srgbClr val="cccccc">
              <a:alpha val="20000"/>
            </a:srgbClr>
          </a:solidFill>
          <a:ln w="0">
            <a:noFill/>
          </a:ln>
        </p:spPr>
        <p:style>
          <a:lnRef idx="0"/>
          <a:fillRef idx="0"/>
          <a:effectRef idx="0"/>
          <a:fontRef idx="minor"/>
        </p:style>
      </p:sp>
      <p:sp>
        <p:nvSpPr>
          <p:cNvPr id="74" name=""/>
          <p:cNvSpPr/>
          <p:nvPr/>
        </p:nvSpPr>
        <p:spPr>
          <a:xfrm>
            <a:off x="3420000" y="4242960"/>
            <a:ext cx="637560" cy="637560"/>
          </a:xfrm>
          <a:prstGeom prst="ellipse">
            <a:avLst/>
          </a:prstGeom>
          <a:solidFill>
            <a:srgbClr val="cccccc">
              <a:alpha val="20000"/>
            </a:srgbClr>
          </a:solidFill>
          <a:ln w="0">
            <a:noFill/>
          </a:ln>
        </p:spPr>
        <p:style>
          <a:lnRef idx="0"/>
          <a:fillRef idx="0"/>
          <a:effectRef idx="0"/>
          <a:fontRef idx="minor"/>
        </p:style>
      </p:sp>
      <p:pic>
        <p:nvPicPr>
          <p:cNvPr id="75" name="" descr=""/>
          <p:cNvPicPr/>
          <p:nvPr/>
        </p:nvPicPr>
        <p:blipFill>
          <a:blip r:embed="rId14"/>
          <a:stretch/>
        </p:blipFill>
        <p:spPr>
          <a:xfrm>
            <a:off x="4349520" y="792360"/>
            <a:ext cx="5523480" cy="4142880"/>
          </a:xfrm>
          <a:prstGeom prst="rect">
            <a:avLst/>
          </a:prstGeom>
          <a:ln w="0">
            <a:noFill/>
          </a:ln>
        </p:spPr>
      </p:pic>
      <p:sp>
        <p:nvSpPr>
          <p:cNvPr id="76" name=""/>
          <p:cNvSpPr/>
          <p:nvPr/>
        </p:nvSpPr>
        <p:spPr>
          <a:xfrm>
            <a:off x="4846320" y="4846320"/>
            <a:ext cx="2130480" cy="3837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buNone/>
            </a:pPr>
            <a:r>
              <a:rPr b="0" lang="en-US" sz="1000" spc="-1" strike="noStrike">
                <a:solidFill>
                  <a:srgbClr val="000000"/>
                </a:solidFill>
                <a:latin typeface="Lato"/>
                <a:ea typeface="Noto Sans CJK SC"/>
              </a:rPr>
              <a:t>Illustrations  by </a:t>
            </a:r>
            <a:r>
              <a:rPr b="0" lang="en-US" sz="1000" spc="-1" strike="noStrike" u="sng">
                <a:solidFill>
                  <a:srgbClr val="0000ff"/>
                </a:solidFill>
                <a:uFillTx/>
                <a:latin typeface="Lato"/>
                <a:ea typeface="Noto Sans CJK SC"/>
                <a:hlinkClick r:id="rId15"/>
              </a:rPr>
              <a:t>Pixeltrue</a:t>
            </a:r>
            <a:r>
              <a:rPr b="0" lang="en-US" sz="1000" spc="-1" strike="noStrike">
                <a:solidFill>
                  <a:srgbClr val="000000"/>
                </a:solidFill>
                <a:latin typeface="Lato"/>
                <a:ea typeface="Noto Sans CJK SC"/>
              </a:rPr>
              <a:t> on </a:t>
            </a:r>
            <a:r>
              <a:rPr b="0" lang="en-US" sz="1000" spc="-1" strike="noStrike" u="sng">
                <a:solidFill>
                  <a:srgbClr val="0000ff"/>
                </a:solidFill>
                <a:uFillTx/>
                <a:latin typeface="Lato"/>
                <a:ea typeface="Noto Sans CJK SC"/>
                <a:hlinkClick r:id="rId16"/>
              </a:rPr>
              <a:t>icons8</a:t>
            </a:r>
            <a:endParaRPr b="0" lang="en-US" sz="1000" spc="-1" strike="noStrike">
              <a:latin typeface="Arial"/>
            </a:endParaRPr>
          </a:p>
        </p:txBody>
      </p:sp>
      <p:sp>
        <p:nvSpPr>
          <p:cNvPr id="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78"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5" name=""/>
          <p:cNvGrpSpPr/>
          <p:nvPr/>
        </p:nvGrpSpPr>
        <p:grpSpPr>
          <a:xfrm>
            <a:off x="7406640" y="3566160"/>
            <a:ext cx="2374920" cy="4295160"/>
            <a:chOff x="7406640" y="3566160"/>
            <a:chExt cx="2374920" cy="4295160"/>
          </a:xfrm>
        </p:grpSpPr>
        <p:sp>
          <p:nvSpPr>
            <p:cNvPr id="116" name=""/>
            <p:cNvSpPr/>
            <p:nvPr/>
          </p:nvSpPr>
          <p:spPr>
            <a:xfrm>
              <a:off x="8138160" y="4754880"/>
              <a:ext cx="454680" cy="2557800"/>
            </a:xfrm>
            <a:prstGeom prst="rect">
              <a:avLst/>
            </a:prstGeom>
            <a:blipFill rotWithShape="0">
              <a:blip r:embed="rId2"/>
              <a:srcRect/>
              <a:tile/>
            </a:blipFill>
            <a:ln w="0">
              <a:noFill/>
            </a:ln>
          </p:spPr>
          <p:style>
            <a:lnRef idx="0"/>
            <a:fillRef idx="0"/>
            <a:effectRef idx="0"/>
            <a:fontRef idx="minor"/>
          </p:style>
        </p:sp>
        <p:sp>
          <p:nvSpPr>
            <p:cNvPr id="117" name=""/>
            <p:cNvSpPr/>
            <p:nvPr/>
          </p:nvSpPr>
          <p:spPr>
            <a:xfrm>
              <a:off x="8961120" y="3566160"/>
              <a:ext cx="454680" cy="2557800"/>
            </a:xfrm>
            <a:prstGeom prst="rect">
              <a:avLst/>
            </a:prstGeom>
            <a:blipFill rotWithShape="0">
              <a:blip r:embed="rId3"/>
              <a:srcRect/>
              <a:tile/>
            </a:blipFill>
            <a:ln w="0">
              <a:noFill/>
            </a:ln>
          </p:spPr>
          <p:style>
            <a:lnRef idx="0"/>
            <a:fillRef idx="0"/>
            <a:effectRef idx="0"/>
            <a:fontRef idx="minor"/>
          </p:style>
        </p:sp>
        <p:sp>
          <p:nvSpPr>
            <p:cNvPr id="118" name=""/>
            <p:cNvSpPr/>
            <p:nvPr/>
          </p:nvSpPr>
          <p:spPr>
            <a:xfrm>
              <a:off x="8503920" y="5120640"/>
              <a:ext cx="1277640" cy="88920"/>
            </a:xfrm>
            <a:prstGeom prst="rect">
              <a:avLst/>
            </a:prstGeom>
            <a:solidFill>
              <a:srgbClr val="cccccc">
                <a:alpha val="75000"/>
              </a:srgbClr>
            </a:solidFill>
            <a:ln w="0">
              <a:noFill/>
            </a:ln>
          </p:spPr>
          <p:style>
            <a:lnRef idx="0"/>
            <a:fillRef idx="0"/>
            <a:effectRef idx="0"/>
            <a:fontRef idx="minor"/>
          </p:style>
        </p:sp>
        <p:sp>
          <p:nvSpPr>
            <p:cNvPr id="119" name=""/>
            <p:cNvSpPr/>
            <p:nvPr/>
          </p:nvSpPr>
          <p:spPr>
            <a:xfrm>
              <a:off x="8321040" y="5303520"/>
              <a:ext cx="911880" cy="88920"/>
            </a:xfrm>
            <a:prstGeom prst="rect">
              <a:avLst/>
            </a:prstGeom>
            <a:solidFill>
              <a:srgbClr val="cccccc">
                <a:alpha val="75000"/>
              </a:srgbClr>
            </a:solidFill>
            <a:ln w="0">
              <a:noFill/>
            </a:ln>
          </p:spPr>
          <p:style>
            <a:lnRef idx="0"/>
            <a:fillRef idx="0"/>
            <a:effectRef idx="0"/>
            <a:fontRef idx="minor"/>
          </p:style>
        </p:sp>
        <p:sp>
          <p:nvSpPr>
            <p:cNvPr id="120" name=""/>
            <p:cNvSpPr/>
            <p:nvPr/>
          </p:nvSpPr>
          <p:spPr>
            <a:xfrm>
              <a:off x="8869680" y="5486400"/>
              <a:ext cx="911880" cy="88920"/>
            </a:xfrm>
            <a:prstGeom prst="rect">
              <a:avLst/>
            </a:prstGeom>
            <a:solidFill>
              <a:srgbClr val="cccccc">
                <a:alpha val="75000"/>
              </a:srgbClr>
            </a:solidFill>
            <a:ln w="0">
              <a:noFill/>
            </a:ln>
          </p:spPr>
          <p:style>
            <a:lnRef idx="0"/>
            <a:fillRef idx="0"/>
            <a:effectRef idx="0"/>
            <a:fontRef idx="minor"/>
          </p:style>
        </p:sp>
        <p:sp>
          <p:nvSpPr>
            <p:cNvPr id="121" name=""/>
            <p:cNvSpPr/>
            <p:nvPr/>
          </p:nvSpPr>
          <p:spPr>
            <a:xfrm>
              <a:off x="7406640" y="5303520"/>
              <a:ext cx="454680" cy="2557800"/>
            </a:xfrm>
            <a:prstGeom prst="rect">
              <a:avLst/>
            </a:prstGeom>
            <a:blipFill rotWithShape="0">
              <a:blip r:embed="rId4"/>
              <a:srcRect/>
              <a:tile/>
            </a:blipFill>
            <a:ln w="0">
              <a:noFill/>
            </a:ln>
          </p:spPr>
          <p:style>
            <a:lnRef idx="0"/>
            <a:fillRef idx="0"/>
            <a:effectRef idx="0"/>
            <a:fontRef idx="minor"/>
          </p:style>
        </p:sp>
      </p:grpSp>
      <p:sp>
        <p:nvSpPr>
          <p:cNvPr id="122" name=""/>
          <p:cNvSpPr/>
          <p:nvPr/>
        </p:nvSpPr>
        <p:spPr>
          <a:xfrm flipH="1" flipV="1">
            <a:off x="1457280" y="-1557360"/>
            <a:ext cx="454680" cy="2557800"/>
          </a:xfrm>
          <a:prstGeom prst="rect">
            <a:avLst/>
          </a:prstGeom>
          <a:blipFill rotWithShape="0">
            <a:blip r:embed="rId5"/>
            <a:srcRect/>
            <a:tile/>
          </a:blipFill>
          <a:ln w="0">
            <a:noFill/>
          </a:ln>
        </p:spPr>
        <p:style>
          <a:lnRef idx="0"/>
          <a:fillRef idx="0"/>
          <a:effectRef idx="0"/>
          <a:fontRef idx="minor"/>
        </p:style>
      </p:sp>
      <p:sp>
        <p:nvSpPr>
          <p:cNvPr id="123" name=""/>
          <p:cNvSpPr/>
          <p:nvPr/>
        </p:nvSpPr>
        <p:spPr>
          <a:xfrm flipH="1" flipV="1">
            <a:off x="634320" y="-365760"/>
            <a:ext cx="454680" cy="2557800"/>
          </a:xfrm>
          <a:prstGeom prst="rect">
            <a:avLst/>
          </a:prstGeom>
          <a:blipFill rotWithShape="0">
            <a:blip r:embed="rId6"/>
            <a:srcRect/>
            <a:tile/>
          </a:blipFill>
          <a:ln w="0">
            <a:noFill/>
          </a:ln>
        </p:spPr>
        <p:style>
          <a:lnRef idx="0"/>
          <a:fillRef idx="0"/>
          <a:effectRef idx="0"/>
          <a:fontRef idx="minor"/>
        </p:style>
      </p:sp>
      <p:sp>
        <p:nvSpPr>
          <p:cNvPr id="124" name=""/>
          <p:cNvSpPr/>
          <p:nvPr/>
        </p:nvSpPr>
        <p:spPr>
          <a:xfrm flipH="1" flipV="1">
            <a:off x="271440" y="545760"/>
            <a:ext cx="1277640" cy="88920"/>
          </a:xfrm>
          <a:prstGeom prst="rect">
            <a:avLst/>
          </a:prstGeom>
          <a:solidFill>
            <a:srgbClr val="cccccc">
              <a:alpha val="75000"/>
            </a:srgbClr>
          </a:solidFill>
          <a:ln w="0">
            <a:noFill/>
          </a:ln>
        </p:spPr>
        <p:style>
          <a:lnRef idx="0"/>
          <a:fillRef idx="0"/>
          <a:effectRef idx="0"/>
          <a:fontRef idx="minor"/>
        </p:style>
      </p:sp>
      <p:sp>
        <p:nvSpPr>
          <p:cNvPr id="125" name=""/>
          <p:cNvSpPr/>
          <p:nvPr/>
        </p:nvSpPr>
        <p:spPr>
          <a:xfrm flipH="1" flipV="1">
            <a:off x="820080" y="362880"/>
            <a:ext cx="911880" cy="88920"/>
          </a:xfrm>
          <a:prstGeom prst="rect">
            <a:avLst/>
          </a:prstGeom>
          <a:solidFill>
            <a:srgbClr val="cccccc">
              <a:alpha val="75000"/>
            </a:srgbClr>
          </a:solidFill>
          <a:ln w="0">
            <a:noFill/>
          </a:ln>
        </p:spPr>
        <p:style>
          <a:lnRef idx="0"/>
          <a:fillRef idx="0"/>
          <a:effectRef idx="0"/>
          <a:fontRef idx="minor"/>
        </p:style>
      </p:sp>
      <p:sp>
        <p:nvSpPr>
          <p:cNvPr id="126" name=""/>
          <p:cNvSpPr/>
          <p:nvPr/>
        </p:nvSpPr>
        <p:spPr>
          <a:xfrm flipH="1" flipV="1">
            <a:off x="271440" y="180000"/>
            <a:ext cx="911880" cy="88920"/>
          </a:xfrm>
          <a:prstGeom prst="rect">
            <a:avLst/>
          </a:prstGeom>
          <a:solidFill>
            <a:srgbClr val="cccccc">
              <a:alpha val="75000"/>
            </a:srgbClr>
          </a:solidFill>
          <a:ln w="0">
            <a:noFill/>
          </a:ln>
        </p:spPr>
        <p:style>
          <a:lnRef idx="0"/>
          <a:fillRef idx="0"/>
          <a:effectRef idx="0"/>
          <a:fontRef idx="minor"/>
        </p:style>
      </p:sp>
      <p:sp>
        <p:nvSpPr>
          <p:cNvPr id="127" name=""/>
          <p:cNvSpPr/>
          <p:nvPr/>
        </p:nvSpPr>
        <p:spPr>
          <a:xfrm flipH="1" flipV="1">
            <a:off x="2191680" y="-2106000"/>
            <a:ext cx="454680" cy="2557800"/>
          </a:xfrm>
          <a:prstGeom prst="rect">
            <a:avLst/>
          </a:prstGeom>
          <a:blipFill rotWithShape="0">
            <a:blip r:embed="rId7"/>
            <a:srcRect/>
            <a:tile/>
          </a:blipFill>
          <a:ln w="0">
            <a:noFill/>
          </a:ln>
        </p:spPr>
        <p:style>
          <a:lnRef idx="0"/>
          <a:fillRef idx="0"/>
          <a:effectRef idx="0"/>
          <a:fontRef idx="minor"/>
        </p:style>
      </p:sp>
      <p:sp>
        <p:nvSpPr>
          <p:cNvPr id="128" name=""/>
          <p:cNvSpPr/>
          <p:nvPr/>
        </p:nvSpPr>
        <p:spPr>
          <a:xfrm>
            <a:off x="3474720" y="2560320"/>
            <a:ext cx="2740680" cy="2740680"/>
          </a:xfrm>
          <a:prstGeom prst="ellipse">
            <a:avLst/>
          </a:prstGeom>
          <a:solidFill>
            <a:srgbClr val="8d99ae">
              <a:alpha val="10000"/>
            </a:srgbClr>
          </a:solidFill>
          <a:ln w="0">
            <a:noFill/>
          </a:ln>
        </p:spPr>
        <p:style>
          <a:lnRef idx="0"/>
          <a:fillRef idx="0"/>
          <a:effectRef idx="0"/>
          <a:fontRef idx="minor"/>
        </p:style>
      </p:sp>
      <p:sp>
        <p:nvSpPr>
          <p:cNvPr id="1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0"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rot="18876000">
            <a:off x="8644320" y="-403200"/>
            <a:ext cx="2892960" cy="2892960"/>
          </a:xfrm>
          <a:prstGeom prst="rect">
            <a:avLst/>
          </a:prstGeom>
          <a:solidFill>
            <a:srgbClr val="ced4da"/>
          </a:solidFill>
          <a:ln w="0">
            <a:noFill/>
          </a:ln>
        </p:spPr>
        <p:style>
          <a:lnRef idx="0"/>
          <a:fillRef idx="0"/>
          <a:effectRef idx="0"/>
          <a:fontRef idx="minor"/>
        </p:style>
      </p:sp>
      <p:sp>
        <p:nvSpPr>
          <p:cNvPr id="168" name=""/>
          <p:cNvSpPr/>
          <p:nvPr/>
        </p:nvSpPr>
        <p:spPr>
          <a:xfrm rot="18876000">
            <a:off x="8664480" y="3983040"/>
            <a:ext cx="2892960" cy="2892960"/>
          </a:xfrm>
          <a:prstGeom prst="rect">
            <a:avLst/>
          </a:prstGeom>
          <a:solidFill>
            <a:srgbClr val="ced4da"/>
          </a:solidFill>
          <a:ln w="0">
            <a:noFill/>
          </a:ln>
        </p:spPr>
        <p:style>
          <a:lnRef idx="0"/>
          <a:fillRef idx="0"/>
          <a:effectRef idx="0"/>
          <a:fontRef idx="minor"/>
        </p:style>
      </p:sp>
      <p:sp>
        <p:nvSpPr>
          <p:cNvPr id="169" name=""/>
          <p:cNvSpPr/>
          <p:nvPr/>
        </p:nvSpPr>
        <p:spPr>
          <a:xfrm rot="18964800">
            <a:off x="992160" y="5915880"/>
            <a:ext cx="2586240" cy="729000"/>
          </a:xfrm>
          <a:prstGeom prst="rect">
            <a:avLst/>
          </a:prstGeom>
          <a:solidFill>
            <a:srgbClr val="8d99ae">
              <a:alpha val="10000"/>
            </a:srgbClr>
          </a:solidFill>
          <a:ln w="0">
            <a:noFill/>
          </a:ln>
        </p:spPr>
        <p:style>
          <a:lnRef idx="0"/>
          <a:fillRef idx="0"/>
          <a:effectRef idx="0"/>
          <a:fontRef idx="minor"/>
        </p:style>
      </p:sp>
      <p:sp>
        <p:nvSpPr>
          <p:cNvPr id="170" name=""/>
          <p:cNvSpPr/>
          <p:nvPr/>
        </p:nvSpPr>
        <p:spPr>
          <a:xfrm rot="18964800">
            <a:off x="-1296360" y="5513760"/>
            <a:ext cx="2586240" cy="729000"/>
          </a:xfrm>
          <a:prstGeom prst="rect">
            <a:avLst/>
          </a:prstGeom>
          <a:solidFill>
            <a:srgbClr val="8d99ae">
              <a:alpha val="10000"/>
            </a:srgbClr>
          </a:solidFill>
          <a:ln w="0">
            <a:noFill/>
          </a:ln>
        </p:spPr>
        <p:style>
          <a:lnRef idx="0"/>
          <a:fillRef idx="0"/>
          <a:effectRef idx="0"/>
          <a:fontRef idx="minor"/>
        </p:style>
      </p:sp>
      <p:sp>
        <p:nvSpPr>
          <p:cNvPr id="171" name=""/>
          <p:cNvSpPr/>
          <p:nvPr/>
        </p:nvSpPr>
        <p:spPr>
          <a:xfrm rot="18964800">
            <a:off x="3680280" y="339480"/>
            <a:ext cx="3455280" cy="919800"/>
          </a:xfrm>
          <a:prstGeom prst="rect">
            <a:avLst/>
          </a:prstGeom>
          <a:solidFill>
            <a:srgbClr val="8d99ae">
              <a:alpha val="10000"/>
            </a:srgbClr>
          </a:solidFill>
          <a:ln w="0">
            <a:noFill/>
          </a:ln>
        </p:spPr>
        <p:style>
          <a:lnRef idx="0"/>
          <a:fillRef idx="0"/>
          <a:effectRef idx="0"/>
          <a:fontRef idx="minor"/>
        </p:style>
      </p:sp>
      <p:sp>
        <p:nvSpPr>
          <p:cNvPr id="172" name=""/>
          <p:cNvSpPr/>
          <p:nvPr/>
        </p:nvSpPr>
        <p:spPr>
          <a:xfrm rot="18964800">
            <a:off x="1443960" y="-756000"/>
            <a:ext cx="2586240" cy="729000"/>
          </a:xfrm>
          <a:prstGeom prst="rect">
            <a:avLst/>
          </a:prstGeom>
          <a:solidFill>
            <a:srgbClr val="8d99ae">
              <a:alpha val="10000"/>
            </a:srgbClr>
          </a:solidFill>
          <a:ln w="0">
            <a:noFill/>
          </a:ln>
        </p:spPr>
        <p:style>
          <a:lnRef idx="0"/>
          <a:fillRef idx="0"/>
          <a:effectRef idx="0"/>
          <a:fontRef idx="minor"/>
        </p:style>
      </p:sp>
      <p:sp>
        <p:nvSpPr>
          <p:cNvPr id="173" name=""/>
          <p:cNvSpPr/>
          <p:nvPr/>
        </p:nvSpPr>
        <p:spPr>
          <a:xfrm rot="18964800">
            <a:off x="-726480" y="3295080"/>
            <a:ext cx="2586240" cy="510480"/>
          </a:xfrm>
          <a:prstGeom prst="rect">
            <a:avLst/>
          </a:prstGeom>
          <a:solidFill>
            <a:srgbClr val="8d99ae">
              <a:alpha val="10000"/>
            </a:srgbClr>
          </a:solidFill>
          <a:ln w="0">
            <a:noFill/>
          </a:ln>
        </p:spPr>
        <p:style>
          <a:lnRef idx="0"/>
          <a:fillRef idx="0"/>
          <a:effectRef idx="0"/>
          <a:fontRef idx="minor"/>
        </p:style>
      </p:sp>
      <p:sp>
        <p:nvSpPr>
          <p:cNvPr id="1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7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hyperlink" Target="https://unsplash.com/@johnwestrock?utm_source=unsplash&amp;utm_medium=referral&amp;utm_content=creditCopyText" TargetMode="External"/><Relationship Id="rId2" Type="http://schemas.openxmlformats.org/officeDocument/2006/relationships/hyperlink" Target="https://unsplash.com/s/photos/landscape?utm_source=unsplash&amp;utm_medium=referral&amp;utm_content=creditCopyText" TargetMode="External"/><Relationship Id="rId3" Type="http://schemas.openxmlformats.org/officeDocument/2006/relationships/image" Target="../media/image27.jpeg"/><Relationship Id="rId4"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457200" y="4514400"/>
            <a:ext cx="7542000" cy="1884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r>
              <a:rPr b="1" lang="en-US" sz="2800" spc="-1" strike="noStrike">
                <a:solidFill>
                  <a:srgbClr val="000000"/>
                </a:solidFill>
                <a:latin typeface="Noto Sans"/>
                <a:ea typeface="DejaVu Sans"/>
              </a:rPr>
              <a:t>Sentiment analysis </a:t>
            </a:r>
            <a:endParaRPr b="0" lang="en-US" sz="2800" spc="-1" strike="noStrike">
              <a:latin typeface="Arial"/>
            </a:endParaRPr>
          </a:p>
          <a:p>
            <a:pPr algn="r">
              <a:lnSpc>
                <a:spcPct val="100000"/>
              </a:lnSpc>
              <a:buNone/>
            </a:pPr>
            <a:r>
              <a:rPr b="0" lang="en-US" sz="2000" spc="-1" strike="noStrike">
                <a:solidFill>
                  <a:srgbClr val="000000"/>
                </a:solidFill>
                <a:latin typeface="Noto Sans"/>
                <a:ea typeface="DejaVu Sans"/>
              </a:rPr>
              <a:t>Machine learning &amp; NLP</a:t>
            </a:r>
            <a:endParaRPr b="0" lang="en-US" sz="2000" spc="-1" strike="noStrike">
              <a:latin typeface="Arial"/>
            </a:endParaRPr>
          </a:p>
        </p:txBody>
      </p:sp>
      <p:sp>
        <p:nvSpPr>
          <p:cNvPr id="213" name=""/>
          <p:cNvSpPr/>
          <p:nvPr/>
        </p:nvSpPr>
        <p:spPr>
          <a:xfrm>
            <a:off x="7315200" y="4629240"/>
            <a:ext cx="2374920" cy="671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300" spc="-1" strike="noStrike">
                <a:solidFill>
                  <a:srgbClr val="000000"/>
                </a:solidFill>
                <a:latin typeface="Noto Sans"/>
                <a:ea typeface="DejaVu Sans"/>
              </a:rPr>
              <a:t>Dr. Esraa Afify</a:t>
            </a:r>
            <a:endParaRPr b="0" lang="en-US" sz="1300" spc="-1" strike="noStrike">
              <a:latin typeface="Arial"/>
            </a:endParaRPr>
          </a:p>
          <a:p>
            <a:pPr>
              <a:lnSpc>
                <a:spcPct val="100000"/>
              </a:lnSpc>
              <a:buNone/>
            </a:pPr>
            <a:r>
              <a:rPr b="0" lang="en-US" sz="1050" spc="-1" strike="noStrike">
                <a:solidFill>
                  <a:srgbClr val="000000"/>
                </a:solidFill>
                <a:latin typeface="Noto Sans"/>
                <a:ea typeface="DejaVu Sans"/>
              </a:rPr>
              <a:t>Eng. Mostafa Gamal</a:t>
            </a:r>
            <a:endParaRPr b="0" lang="en-US" sz="1050" spc="-1" strike="noStrike">
              <a:latin typeface="Arial"/>
            </a:endParaRPr>
          </a:p>
        </p:txBody>
      </p:sp>
      <p:sp>
        <p:nvSpPr>
          <p:cNvPr id="214" name=""/>
          <p:cNvSpPr/>
          <p:nvPr/>
        </p:nvSpPr>
        <p:spPr>
          <a:xfrm>
            <a:off x="7132320" y="4375440"/>
            <a:ext cx="360" cy="1005840"/>
          </a:xfrm>
          <a:prstGeom prst="line">
            <a:avLst/>
          </a:prstGeom>
          <a:ln w="54720">
            <a:solidFill>
              <a:srgbClr val="999999"/>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
          <p:cNvSpPr/>
          <p:nvPr/>
        </p:nvSpPr>
        <p:spPr>
          <a:xfrm>
            <a:off x="1091520" y="1037520"/>
            <a:ext cx="5764320" cy="2163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Training machine learning model</a:t>
            </a:r>
            <a:endParaRPr b="0" lang="en-US" sz="4000" spc="-1" strike="noStrike">
              <a:latin typeface="Arial"/>
            </a:endParaRPr>
          </a:p>
        </p:txBody>
      </p:sp>
      <p:sp>
        <p:nvSpPr>
          <p:cNvPr id="245" name=""/>
          <p:cNvSpPr/>
          <p:nvPr/>
        </p:nvSpPr>
        <p:spPr>
          <a:xfrm>
            <a:off x="1133280" y="2921400"/>
            <a:ext cx="5849640" cy="1529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Noto Sans CJK SC"/>
              </a:rPr>
              <a:t>+ The Naive Bayes model is trained on the training data using the pipeline with the best hyperparameters.</a:t>
            </a:r>
            <a:endParaRPr b="0" lang="en-US" sz="1600" spc="-1" strike="noStrike">
              <a:latin typeface="Arial"/>
            </a:endParaRPr>
          </a:p>
        </p:txBody>
      </p:sp>
      <p:sp>
        <p:nvSpPr>
          <p:cNvPr id="246" name=""/>
          <p:cNvSpPr/>
          <p:nvPr/>
        </p:nvSpPr>
        <p:spPr>
          <a:xfrm>
            <a:off x="914400" y="2835000"/>
            <a:ext cx="88920" cy="164340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
          <p:cNvSpPr/>
          <p:nvPr/>
        </p:nvSpPr>
        <p:spPr>
          <a:xfrm>
            <a:off x="1163520" y="965520"/>
            <a:ext cx="3746520" cy="779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Evaluation</a:t>
            </a:r>
            <a:endParaRPr b="0" lang="en-US" sz="4000" spc="-1" strike="noStrike">
              <a:latin typeface="Arial"/>
            </a:endParaRPr>
          </a:p>
        </p:txBody>
      </p:sp>
      <p:sp>
        <p:nvSpPr>
          <p:cNvPr id="248" name=""/>
          <p:cNvSpPr/>
          <p:nvPr/>
        </p:nvSpPr>
        <p:spPr>
          <a:xfrm>
            <a:off x="1234800" y="2094480"/>
            <a:ext cx="7907040" cy="2018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 The performance of the model is evaluated using</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1" lang="en-US" sz="1600" spc="-1" strike="noStrike">
                <a:solidFill>
                  <a:srgbClr val="000000"/>
                </a:solidFill>
                <a:latin typeface="Noto Sans"/>
                <a:ea typeface="DejaVu Sans"/>
              </a:rPr>
              <a:t>- accuracy score:</a:t>
            </a:r>
            <a:r>
              <a:rPr b="0" lang="en-US" sz="1600" spc="-1" strike="noStrike">
                <a:solidFill>
                  <a:srgbClr val="000000"/>
                </a:solidFill>
                <a:latin typeface="Noto Sans"/>
                <a:ea typeface="DejaVu Sans"/>
              </a:rPr>
              <a:t> </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95%</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1" lang="en-US" sz="1600" spc="-1" strike="noStrike">
                <a:solidFill>
                  <a:srgbClr val="000000"/>
                </a:solidFill>
                <a:latin typeface="Noto Sans"/>
                <a:ea typeface="DejaVu Sans"/>
              </a:rPr>
              <a:t>	</a:t>
            </a:r>
            <a:r>
              <a:rPr b="1" lang="en-US" sz="1600" spc="-1" strike="noStrike">
                <a:solidFill>
                  <a:srgbClr val="000000"/>
                </a:solidFill>
                <a:latin typeface="Noto Sans"/>
                <a:ea typeface="DejaVu Sans"/>
              </a:rPr>
              <a:t>- classification report:               </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precision    recall  f1-score   support</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0       0.95      0.97      0.96      1080</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1       0.96      0.94      0.95       920</a:t>
            </a:r>
            <a:endParaRPr b="0" lang="en-US" sz="1600" spc="-1" strike="noStrike">
              <a:latin typeface="Arial"/>
            </a:endParaRPr>
          </a:p>
        </p:txBody>
      </p:sp>
      <p:sp>
        <p:nvSpPr>
          <p:cNvPr id="249" name=""/>
          <p:cNvSpPr/>
          <p:nvPr/>
        </p:nvSpPr>
        <p:spPr>
          <a:xfrm>
            <a:off x="914400" y="2835000"/>
            <a:ext cx="88920" cy="164340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
          <p:cNvSpPr/>
          <p:nvPr/>
        </p:nvSpPr>
        <p:spPr>
          <a:xfrm>
            <a:off x="1163520" y="965520"/>
            <a:ext cx="3746520" cy="779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Evaluation</a:t>
            </a:r>
            <a:endParaRPr b="0" lang="en-US" sz="4000" spc="-1" strike="noStrike">
              <a:latin typeface="Arial"/>
            </a:endParaRPr>
          </a:p>
        </p:txBody>
      </p:sp>
      <p:sp>
        <p:nvSpPr>
          <p:cNvPr id="251" name=""/>
          <p:cNvSpPr/>
          <p:nvPr/>
        </p:nvSpPr>
        <p:spPr>
          <a:xfrm>
            <a:off x="1234800" y="2094480"/>
            <a:ext cx="7907040" cy="2018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1" lang="en-US" sz="1600" spc="-1" strike="noStrike">
                <a:solidFill>
                  <a:srgbClr val="000000"/>
                </a:solidFill>
                <a:latin typeface="Noto Sans"/>
                <a:ea typeface="DejaVu Sans"/>
              </a:rPr>
              <a:t>- confusion matrix</a:t>
            </a:r>
            <a:endParaRPr b="0" lang="en-US" sz="1600" spc="-1" strike="noStrike">
              <a:latin typeface="Arial"/>
            </a:endParaRPr>
          </a:p>
          <a:p>
            <a:pPr algn="ctr">
              <a:lnSpc>
                <a:spcPct val="100000"/>
              </a:lnSpc>
              <a:buNone/>
            </a:pPr>
            <a:endParaRPr b="0" lang="en-US" sz="1600" spc="-1" strike="noStrike">
              <a:latin typeface="Arial"/>
            </a:endParaRPr>
          </a:p>
        </p:txBody>
      </p:sp>
      <p:sp>
        <p:nvSpPr>
          <p:cNvPr id="252" name=""/>
          <p:cNvSpPr/>
          <p:nvPr/>
        </p:nvSpPr>
        <p:spPr>
          <a:xfrm>
            <a:off x="914400" y="2835000"/>
            <a:ext cx="88920" cy="1643400"/>
          </a:xfrm>
          <a:prstGeom prst="rect">
            <a:avLst/>
          </a:prstGeom>
          <a:solidFill>
            <a:srgbClr val="ced4da">
              <a:alpha val="50000"/>
            </a:srgbClr>
          </a:solidFill>
          <a:ln w="0">
            <a:noFill/>
          </a:ln>
        </p:spPr>
        <p:style>
          <a:lnRef idx="0"/>
          <a:fillRef idx="0"/>
          <a:effectRef idx="0"/>
          <a:fontRef idx="minor"/>
        </p:style>
      </p:sp>
      <p:pic>
        <p:nvPicPr>
          <p:cNvPr id="253" name="" descr=""/>
          <p:cNvPicPr/>
          <p:nvPr/>
        </p:nvPicPr>
        <p:blipFill>
          <a:blip r:embed="rId1"/>
          <a:stretch/>
        </p:blipFill>
        <p:spPr>
          <a:xfrm>
            <a:off x="4800600" y="457200"/>
            <a:ext cx="5025240" cy="52002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
          <p:cNvSpPr/>
          <p:nvPr/>
        </p:nvSpPr>
        <p:spPr>
          <a:xfrm>
            <a:off x="1163520" y="965520"/>
            <a:ext cx="3746520" cy="779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Visualization</a:t>
            </a:r>
            <a:endParaRPr b="0" lang="en-US" sz="4000" spc="-1" strike="noStrike">
              <a:latin typeface="Arial"/>
            </a:endParaRPr>
          </a:p>
        </p:txBody>
      </p:sp>
      <p:sp>
        <p:nvSpPr>
          <p:cNvPr id="255" name=""/>
          <p:cNvSpPr/>
          <p:nvPr/>
        </p:nvSpPr>
        <p:spPr>
          <a:xfrm>
            <a:off x="1097280" y="2885400"/>
            <a:ext cx="5849640" cy="2018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 A heatmap of the confusion matrix is plotted to visualize the performance of the model.</a:t>
            </a:r>
            <a:endParaRPr b="0" lang="en-US" sz="1600" spc="-1" strike="noStrike">
              <a:latin typeface="Arial"/>
            </a:endParaRPr>
          </a:p>
          <a:p>
            <a:pPr>
              <a:lnSpc>
                <a:spcPct val="100000"/>
              </a:lnSpc>
              <a:buNone/>
            </a:pPr>
            <a:endParaRPr b="0" lang="en-US" sz="1600" spc="-1" strike="noStrike">
              <a:latin typeface="Arial"/>
            </a:endParaRPr>
          </a:p>
        </p:txBody>
      </p:sp>
      <p:sp>
        <p:nvSpPr>
          <p:cNvPr id="256" name=""/>
          <p:cNvSpPr/>
          <p:nvPr/>
        </p:nvSpPr>
        <p:spPr>
          <a:xfrm>
            <a:off x="914400" y="2835000"/>
            <a:ext cx="88920" cy="164340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
          <p:cNvSpPr/>
          <p:nvPr/>
        </p:nvSpPr>
        <p:spPr>
          <a:xfrm>
            <a:off x="1163520" y="965520"/>
            <a:ext cx="5463720" cy="779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Save the pipeline</a:t>
            </a:r>
            <a:endParaRPr b="0" lang="en-US" sz="4000" spc="-1" strike="noStrike">
              <a:latin typeface="Arial"/>
            </a:endParaRPr>
          </a:p>
        </p:txBody>
      </p:sp>
      <p:sp>
        <p:nvSpPr>
          <p:cNvPr id="258" name=""/>
          <p:cNvSpPr/>
          <p:nvPr/>
        </p:nvSpPr>
        <p:spPr>
          <a:xfrm>
            <a:off x="1097280" y="2885400"/>
            <a:ext cx="5849640" cy="2018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 The trained pipeline is saved using the joblib library for future use.</a:t>
            </a:r>
            <a:endParaRPr b="0" lang="en-US" sz="1600" spc="-1" strike="noStrike">
              <a:latin typeface="Arial"/>
            </a:endParaRPr>
          </a:p>
          <a:p>
            <a:pPr>
              <a:lnSpc>
                <a:spcPct val="100000"/>
              </a:lnSpc>
              <a:buNone/>
            </a:pPr>
            <a:endParaRPr b="0" lang="en-US" sz="1600" spc="-1" strike="noStrike">
              <a:latin typeface="Arial"/>
            </a:endParaRPr>
          </a:p>
        </p:txBody>
      </p:sp>
      <p:sp>
        <p:nvSpPr>
          <p:cNvPr id="259" name=""/>
          <p:cNvSpPr/>
          <p:nvPr/>
        </p:nvSpPr>
        <p:spPr>
          <a:xfrm>
            <a:off x="914400" y="2835000"/>
            <a:ext cx="88920" cy="164340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
          <p:cNvSpPr/>
          <p:nvPr/>
        </p:nvSpPr>
        <p:spPr>
          <a:xfrm>
            <a:off x="1163520" y="965520"/>
            <a:ext cx="5463720" cy="779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Build GUI</a:t>
            </a:r>
            <a:r>
              <a:rPr b="1" lang="en-US" sz="4000" spc="-1" strike="noStrike" u="wavyHeavy">
                <a:solidFill>
                  <a:srgbClr val="000000"/>
                </a:solidFill>
                <a:uFillTx/>
                <a:latin typeface="Noto Sans"/>
                <a:ea typeface="DejaVu Sans"/>
              </a:rPr>
              <a:t>	</a:t>
            </a:r>
            <a:endParaRPr b="0" lang="en-US" sz="4000" spc="-1" strike="noStrike">
              <a:latin typeface="Arial"/>
            </a:endParaRPr>
          </a:p>
        </p:txBody>
      </p:sp>
      <p:sp>
        <p:nvSpPr>
          <p:cNvPr id="261" name=""/>
          <p:cNvSpPr/>
          <p:nvPr/>
        </p:nvSpPr>
        <p:spPr>
          <a:xfrm>
            <a:off x="1325880" y="2503080"/>
            <a:ext cx="7587360" cy="2018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 This part involves building a graphical user interface (GUI) using the Streamlit library.</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Load model from the saved pipeline.</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 function is defined to preprocess the input text.</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The GUI allows users to input text and get predictions from the model.</a:t>
            </a:r>
            <a:endParaRPr b="0" lang="en-US" sz="1600" spc="-1" strike="noStrike">
              <a:latin typeface="Arial"/>
            </a:endParaRPr>
          </a:p>
        </p:txBody>
      </p:sp>
      <p:sp>
        <p:nvSpPr>
          <p:cNvPr id="262" name=""/>
          <p:cNvSpPr/>
          <p:nvPr/>
        </p:nvSpPr>
        <p:spPr>
          <a:xfrm>
            <a:off x="914400" y="2835000"/>
            <a:ext cx="88920" cy="164340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
          <p:cNvSpPr/>
          <p:nvPr/>
        </p:nvSpPr>
        <p:spPr>
          <a:xfrm>
            <a:off x="1163520" y="965520"/>
            <a:ext cx="5463720" cy="779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Build GUI</a:t>
            </a:r>
            <a:r>
              <a:rPr b="1" lang="en-US" sz="4000" spc="-1" strike="noStrike" u="wavyHeavy">
                <a:solidFill>
                  <a:srgbClr val="000000"/>
                </a:solidFill>
                <a:uFillTx/>
                <a:latin typeface="Noto Sans"/>
                <a:ea typeface="DejaVu Sans"/>
              </a:rPr>
              <a:t>	</a:t>
            </a:r>
            <a:endParaRPr b="0" lang="en-US" sz="4000" spc="-1" strike="noStrike">
              <a:latin typeface="Arial"/>
            </a:endParaRPr>
          </a:p>
        </p:txBody>
      </p:sp>
      <p:sp>
        <p:nvSpPr>
          <p:cNvPr id="264" name=""/>
          <p:cNvSpPr/>
          <p:nvPr/>
        </p:nvSpPr>
        <p:spPr>
          <a:xfrm>
            <a:off x="1325880" y="2503080"/>
            <a:ext cx="7587360" cy="2018160"/>
          </a:xfrm>
          <a:prstGeom prst="rect">
            <a:avLst/>
          </a:prstGeom>
          <a:noFill/>
          <a:ln w="0">
            <a:noFill/>
          </a:ln>
        </p:spPr>
        <p:style>
          <a:lnRef idx="0"/>
          <a:fillRef idx="0"/>
          <a:effectRef idx="0"/>
          <a:fontRef idx="minor"/>
        </p:style>
      </p:sp>
      <p:sp>
        <p:nvSpPr>
          <p:cNvPr id="265" name=""/>
          <p:cNvSpPr/>
          <p:nvPr/>
        </p:nvSpPr>
        <p:spPr>
          <a:xfrm>
            <a:off x="914400" y="2835000"/>
            <a:ext cx="88920" cy="1643400"/>
          </a:xfrm>
          <a:prstGeom prst="rect">
            <a:avLst/>
          </a:prstGeom>
          <a:solidFill>
            <a:srgbClr val="ced4da">
              <a:alpha val="50000"/>
            </a:srgbClr>
          </a:solidFill>
          <a:ln w="0">
            <a:noFill/>
          </a:ln>
        </p:spPr>
        <p:style>
          <a:lnRef idx="0"/>
          <a:fillRef idx="0"/>
          <a:effectRef idx="0"/>
          <a:fontRef idx="minor"/>
        </p:style>
      </p:sp>
      <p:pic>
        <p:nvPicPr>
          <p:cNvPr id="266" name="" descr=""/>
          <p:cNvPicPr/>
          <p:nvPr/>
        </p:nvPicPr>
        <p:blipFill>
          <a:blip r:embed="rId1"/>
          <a:stretch/>
        </p:blipFill>
        <p:spPr>
          <a:xfrm>
            <a:off x="120600" y="2031480"/>
            <a:ext cx="5475600" cy="3441600"/>
          </a:xfrm>
          <a:prstGeom prst="rect">
            <a:avLst/>
          </a:prstGeom>
          <a:ln w="0">
            <a:noFill/>
          </a:ln>
        </p:spPr>
      </p:pic>
      <p:pic>
        <p:nvPicPr>
          <p:cNvPr id="267" name="" descr=""/>
          <p:cNvPicPr/>
          <p:nvPr/>
        </p:nvPicPr>
        <p:blipFill>
          <a:blip r:embed="rId2"/>
          <a:stretch/>
        </p:blipFill>
        <p:spPr>
          <a:xfrm>
            <a:off x="5756760" y="1515600"/>
            <a:ext cx="4264920" cy="41158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
          <p:cNvSpPr/>
          <p:nvPr/>
        </p:nvSpPr>
        <p:spPr>
          <a:xfrm>
            <a:off x="457200" y="1546920"/>
            <a:ext cx="5118120" cy="1651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500" spc="-1" strike="noStrike">
                <a:solidFill>
                  <a:srgbClr val="000000"/>
                </a:solidFill>
                <a:latin typeface="Noto Sans"/>
                <a:ea typeface="DejaVu Sans"/>
              </a:rPr>
              <a:t> </a:t>
            </a:r>
            <a:r>
              <a:rPr b="0" lang="en-US" sz="1500" spc="-1" strike="noStrike">
                <a:solidFill>
                  <a:srgbClr val="000000"/>
                </a:solidFill>
                <a:latin typeface="Noto Sans"/>
                <a:ea typeface="DejaVu Sans"/>
              </a:rPr>
              <a:t>This project contributes to the field of natural language processing by providing insights into sentiment analysis and emotion prediction. The demonstrated techniques and methodologies can be applied in various domains, such as social media sentiment analysis, customer feedback analysis, and market research. </a:t>
            </a:r>
            <a:endParaRPr b="0" lang="en-US" sz="1500" spc="-1" strike="noStrike">
              <a:latin typeface="Arial"/>
            </a:endParaRPr>
          </a:p>
        </p:txBody>
      </p:sp>
      <p:sp>
        <p:nvSpPr>
          <p:cNvPr id="269" name=""/>
          <p:cNvSpPr/>
          <p:nvPr/>
        </p:nvSpPr>
        <p:spPr>
          <a:xfrm>
            <a:off x="365760" y="3670920"/>
            <a:ext cx="5118120" cy="1130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500" spc="-1" strike="noStrike">
                <a:solidFill>
                  <a:srgbClr val="000000"/>
                </a:solidFill>
                <a:latin typeface="Noto Sans"/>
                <a:ea typeface="DejaVu Sans"/>
              </a:rPr>
              <a:t>Future research can focus on exploring advanced techniques and incorporating additional features to further improve the model's performance and expand its applicability</a:t>
            </a:r>
            <a:endParaRPr b="0" lang="en-US" sz="1500" spc="-1" strike="noStrike">
              <a:latin typeface="Arial"/>
            </a:endParaRPr>
          </a:p>
        </p:txBody>
      </p:sp>
      <p:sp>
        <p:nvSpPr>
          <p:cNvPr id="270" name=""/>
          <p:cNvSpPr/>
          <p:nvPr/>
        </p:nvSpPr>
        <p:spPr>
          <a:xfrm>
            <a:off x="274320" y="365760"/>
            <a:ext cx="3563640" cy="469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200" spc="-1" strike="noStrike">
                <a:solidFill>
                  <a:srgbClr val="000000"/>
                </a:solidFill>
                <a:latin typeface="Noto Sans"/>
                <a:ea typeface="DejaVu Sans"/>
              </a:rPr>
              <a:t>Conclusion</a:t>
            </a:r>
            <a:endParaRPr b="0" lang="en-US" sz="2200" spc="-1" strike="noStrike">
              <a:latin typeface="Arial"/>
            </a:endParaRPr>
          </a:p>
        </p:txBody>
      </p:sp>
      <p:sp>
        <p:nvSpPr>
          <p:cNvPr id="271" name=""/>
          <p:cNvSpPr/>
          <p:nvPr/>
        </p:nvSpPr>
        <p:spPr>
          <a:xfrm>
            <a:off x="5308560" y="5163120"/>
            <a:ext cx="2187000" cy="383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000" spc="-1" strike="noStrike">
                <a:solidFill>
                  <a:srgbClr val="000000"/>
                </a:solidFill>
                <a:latin typeface="Lato"/>
                <a:ea typeface="DejaVu Sans"/>
              </a:rPr>
              <a:t>Photo by </a:t>
            </a:r>
            <a:r>
              <a:rPr b="0" lang="en-US" sz="1000" spc="-1" strike="noStrike" u="sng">
                <a:solidFill>
                  <a:srgbClr val="0000ff"/>
                </a:solidFill>
                <a:uFillTx/>
                <a:latin typeface="Lato"/>
                <a:ea typeface="DejaVu Sans"/>
                <a:hlinkClick r:id="rId1"/>
              </a:rPr>
              <a:t>Dave Hoefler</a:t>
            </a:r>
            <a:r>
              <a:rPr b="0" lang="en-US" sz="1000" spc="-1" strike="noStrike">
                <a:solidFill>
                  <a:srgbClr val="000000"/>
                </a:solidFill>
                <a:latin typeface="Lato"/>
                <a:ea typeface="DejaVu Sans"/>
              </a:rPr>
              <a:t> on </a:t>
            </a:r>
            <a:r>
              <a:rPr b="0" lang="en-US" sz="1000" spc="-1" strike="noStrike" u="sng">
                <a:solidFill>
                  <a:srgbClr val="0000ff"/>
                </a:solidFill>
                <a:uFillTx/>
                <a:latin typeface="Lato"/>
                <a:ea typeface="DejaVu Sans"/>
                <a:hlinkClick r:id="rId2"/>
              </a:rPr>
              <a:t>Unsplash</a:t>
            </a:r>
            <a:endParaRPr b="0" lang="en-US" sz="1000" spc="-1" strike="noStrike">
              <a:latin typeface="Arial"/>
            </a:endParaRPr>
          </a:p>
        </p:txBody>
      </p:sp>
      <p:sp>
        <p:nvSpPr>
          <p:cNvPr id="272" name=""/>
          <p:cNvSpPr/>
          <p:nvPr/>
        </p:nvSpPr>
        <p:spPr>
          <a:xfrm>
            <a:off x="5873400" y="1190520"/>
            <a:ext cx="4091760" cy="4091760"/>
          </a:xfrm>
          <a:custGeom>
            <a:avLst/>
            <a:gdLst/>
            <a:ahLst/>
            <a:rect l="l" t="t" r="r" b="b"/>
            <a:pathLst>
              <a:path w="11373" h="11373">
                <a:moveTo>
                  <a:pt x="0" y="5726"/>
                </a:moveTo>
                <a:lnTo>
                  <a:pt x="5646" y="0"/>
                </a:lnTo>
                <a:lnTo>
                  <a:pt x="11373" y="5648"/>
                </a:lnTo>
                <a:lnTo>
                  <a:pt x="5727" y="11373"/>
                </a:lnTo>
                <a:lnTo>
                  <a:pt x="5725" y="11373"/>
                </a:lnTo>
                <a:lnTo>
                  <a:pt x="0" y="5728"/>
                </a:lnTo>
                <a:lnTo>
                  <a:pt x="0" y="5726"/>
                </a:lnTo>
                <a:close/>
              </a:path>
            </a:pathLst>
          </a:custGeom>
          <a:blipFill rotWithShape="0">
            <a:blip r:embed="rId3"/>
            <a:srcRect/>
            <a:stretch/>
          </a:blip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2"/>
          <p:cNvSpPr/>
          <p:nvPr/>
        </p:nvSpPr>
        <p:spPr>
          <a:xfrm>
            <a:off x="460080" y="2137680"/>
            <a:ext cx="5663520" cy="199980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en-US" sz="1800" spc="-1" strike="noStrike">
                <a:solidFill>
                  <a:srgbClr val="000000"/>
                </a:solidFill>
                <a:latin typeface="Noto Sans"/>
                <a:ea typeface="DejaVu Sans"/>
              </a:rPr>
              <a:t>Elsayed Mohamed 205038</a:t>
            </a:r>
            <a:endParaRPr b="0" lang="en-US" sz="1800" spc="-1" strike="noStrike">
              <a:latin typeface="Arial"/>
            </a:endParaRPr>
          </a:p>
          <a:p>
            <a:pPr marL="216000" indent="-215640">
              <a:lnSpc>
                <a:spcPct val="100000"/>
              </a:lnSpc>
              <a:spcBef>
                <a:spcPts val="720"/>
              </a:spcBef>
              <a:buClr>
                <a:srgbClr val="000000"/>
              </a:buClr>
              <a:buSzPct val="45000"/>
              <a:buFont typeface="Wingdings" charset="2"/>
              <a:buChar char=""/>
            </a:pPr>
            <a:r>
              <a:rPr b="0" lang="en-US" sz="1800" spc="-1" strike="noStrike">
                <a:solidFill>
                  <a:srgbClr val="000000"/>
                </a:solidFill>
                <a:latin typeface="Noto Sans"/>
                <a:ea typeface="DejaVu Sans"/>
              </a:rPr>
              <a:t>Abdelrahman  Amer 205055</a:t>
            </a:r>
            <a:endParaRPr b="0" lang="en-US" sz="1800" spc="-1" strike="noStrike">
              <a:latin typeface="Arial"/>
            </a:endParaRPr>
          </a:p>
          <a:p>
            <a:pPr marL="216000" indent="-215640">
              <a:lnSpc>
                <a:spcPct val="100000"/>
              </a:lnSpc>
              <a:spcBef>
                <a:spcPts val="720"/>
              </a:spcBef>
              <a:buClr>
                <a:srgbClr val="000000"/>
              </a:buClr>
              <a:buSzPct val="45000"/>
              <a:buFont typeface="Wingdings" charset="2"/>
              <a:buChar char=""/>
            </a:pPr>
            <a:r>
              <a:rPr b="0" lang="en-US" sz="1800" spc="-1" strike="noStrike">
                <a:solidFill>
                  <a:srgbClr val="000000"/>
                </a:solidFill>
                <a:latin typeface="Noto Sans"/>
                <a:ea typeface="DejaVu Sans"/>
              </a:rPr>
              <a:t>Nourhan Fareed 205077</a:t>
            </a:r>
            <a:endParaRPr b="0" lang="en-US" sz="1800" spc="-1" strike="noStrike">
              <a:latin typeface="Arial"/>
            </a:endParaRPr>
          </a:p>
        </p:txBody>
      </p:sp>
      <p:sp>
        <p:nvSpPr>
          <p:cNvPr id="216" name="TextShape 1"/>
          <p:cNvSpPr/>
          <p:nvPr/>
        </p:nvSpPr>
        <p:spPr>
          <a:xfrm>
            <a:off x="274320" y="1180800"/>
            <a:ext cx="3380400" cy="392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Noto Sans"/>
                <a:ea typeface="DejaVu Sans"/>
              </a:rPr>
              <a:t>Team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
          <p:cNvSpPr/>
          <p:nvPr/>
        </p:nvSpPr>
        <p:spPr>
          <a:xfrm>
            <a:off x="1280520" y="963000"/>
            <a:ext cx="3746520" cy="779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Abstract</a:t>
            </a:r>
            <a:endParaRPr b="0" lang="en-US" sz="4000" spc="-1" strike="noStrike">
              <a:latin typeface="Arial"/>
            </a:endParaRPr>
          </a:p>
        </p:txBody>
      </p:sp>
      <p:sp>
        <p:nvSpPr>
          <p:cNvPr id="218" name=""/>
          <p:cNvSpPr/>
          <p:nvPr/>
        </p:nvSpPr>
        <p:spPr>
          <a:xfrm>
            <a:off x="1071000" y="1864800"/>
            <a:ext cx="7815960" cy="2512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This presentation focuses on sentiment analysis, specifically building a text classification model for emotion prediction based on textual data.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The dataset used in this project consists of text samples labeled with different emotions.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The presentation covers various steps involved in the project, including data preprocessing, balancing the classes, building a pipeline with TF-IDF vectorization and Naive Bayes classifier, hyperparameter tuning using randomized search, training the model, evaluating its performance, visualizing the results, and saving the pipeline for future use.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The presentation also includes the development of a graphical user interface (GUI) using Streamlit.</a:t>
            </a:r>
            <a:endParaRPr b="0" lang="en-US" sz="1600" spc="-1" strike="noStrike">
              <a:latin typeface="Arial"/>
            </a:endParaRPr>
          </a:p>
        </p:txBody>
      </p:sp>
      <p:sp>
        <p:nvSpPr>
          <p:cNvPr id="219" name=""/>
          <p:cNvSpPr/>
          <p:nvPr/>
        </p:nvSpPr>
        <p:spPr>
          <a:xfrm>
            <a:off x="914400" y="2583000"/>
            <a:ext cx="88920" cy="164340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
          <p:cNvSpPr/>
          <p:nvPr/>
        </p:nvSpPr>
        <p:spPr>
          <a:xfrm>
            <a:off x="1251000" y="938880"/>
            <a:ext cx="3746520" cy="779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Introduction</a:t>
            </a:r>
            <a:endParaRPr b="0" lang="en-US" sz="4000" spc="-1" strike="noStrike">
              <a:latin typeface="Arial"/>
            </a:endParaRPr>
          </a:p>
        </p:txBody>
      </p:sp>
      <p:sp>
        <p:nvSpPr>
          <p:cNvPr id="221" name=""/>
          <p:cNvSpPr/>
          <p:nvPr/>
        </p:nvSpPr>
        <p:spPr>
          <a:xfrm>
            <a:off x="1097280" y="2057400"/>
            <a:ext cx="7815960" cy="1900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Text classification is a common task in natural language processing (NLP) that involves categorizing text into predefined classes or categories.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Emotion classification is one such application of text classification, where the goal is to identify the emotions expressed in textual data.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We focus on building a text classification model to predict emotions based on text samples.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We explore the process step-by-step, starting from data loading and visualization to data preprocessing, model training, evaluation, GUI.</a:t>
            </a:r>
            <a:endParaRPr b="0" lang="en-US" sz="1600" spc="-1" strike="noStrike">
              <a:latin typeface="Arial"/>
            </a:endParaRPr>
          </a:p>
        </p:txBody>
      </p:sp>
      <p:sp>
        <p:nvSpPr>
          <p:cNvPr id="222" name=""/>
          <p:cNvSpPr/>
          <p:nvPr/>
        </p:nvSpPr>
        <p:spPr>
          <a:xfrm>
            <a:off x="914400" y="2691000"/>
            <a:ext cx="88920" cy="164340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
          <p:cNvSpPr/>
          <p:nvPr/>
        </p:nvSpPr>
        <p:spPr>
          <a:xfrm>
            <a:off x="1127520" y="965520"/>
            <a:ext cx="7953120" cy="86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Text data and known labels</a:t>
            </a:r>
            <a:endParaRPr b="0" lang="en-US" sz="4000" spc="-1" strike="noStrike">
              <a:latin typeface="Arial"/>
            </a:endParaRPr>
          </a:p>
        </p:txBody>
      </p:sp>
      <p:sp>
        <p:nvSpPr>
          <p:cNvPr id="224" name=""/>
          <p:cNvSpPr/>
          <p:nvPr/>
        </p:nvSpPr>
        <p:spPr>
          <a:xfrm>
            <a:off x="1097280" y="2057400"/>
            <a:ext cx="5849640" cy="1140840"/>
          </a:xfrm>
          <a:prstGeom prst="rect">
            <a:avLst/>
          </a:prstGeom>
          <a:noFill/>
          <a:ln w="0">
            <a:noFill/>
          </a:ln>
        </p:spPr>
        <p:style>
          <a:lnRef idx="0"/>
          <a:fillRef idx="0"/>
          <a:effectRef idx="0"/>
          <a:fontRef idx="minor"/>
        </p:style>
      </p:sp>
      <p:sp>
        <p:nvSpPr>
          <p:cNvPr id="225" name=""/>
          <p:cNvSpPr/>
          <p:nvPr/>
        </p:nvSpPr>
        <p:spPr>
          <a:xfrm>
            <a:off x="914400" y="2971800"/>
            <a:ext cx="88920" cy="1643400"/>
          </a:xfrm>
          <a:prstGeom prst="rect">
            <a:avLst/>
          </a:prstGeom>
          <a:solidFill>
            <a:srgbClr val="ced4da">
              <a:alpha val="50000"/>
            </a:srgbClr>
          </a:solidFill>
          <a:ln w="0">
            <a:noFill/>
          </a:ln>
        </p:spPr>
        <p:style>
          <a:lnRef idx="0"/>
          <a:fillRef idx="0"/>
          <a:effectRef idx="0"/>
          <a:fontRef idx="minor"/>
        </p:style>
      </p:sp>
      <p:sp>
        <p:nvSpPr>
          <p:cNvPr id="226" name=""/>
          <p:cNvSpPr/>
          <p:nvPr/>
        </p:nvSpPr>
        <p:spPr>
          <a:xfrm>
            <a:off x="1127520" y="2368800"/>
            <a:ext cx="7674120" cy="2294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Reading the dataset and visualizing it using pandas, matplotlib, and seaborn libraries.</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Displaying its information and shape and description.</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The missing data is handled by dropping the rows with missing values.</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Solve imbalance between classes is visualized using a countplot.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
          <p:cNvSpPr/>
          <p:nvPr/>
        </p:nvSpPr>
        <p:spPr>
          <a:xfrm>
            <a:off x="2963520" y="965520"/>
            <a:ext cx="4356720" cy="86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Traning dataset</a:t>
            </a:r>
            <a:endParaRPr b="0" lang="en-US" sz="4000" spc="-1" strike="noStrike">
              <a:latin typeface="Arial"/>
            </a:endParaRPr>
          </a:p>
        </p:txBody>
      </p:sp>
      <p:sp>
        <p:nvSpPr>
          <p:cNvPr id="228" name=""/>
          <p:cNvSpPr/>
          <p:nvPr/>
        </p:nvSpPr>
        <p:spPr>
          <a:xfrm>
            <a:off x="1097280" y="2057400"/>
            <a:ext cx="5849640" cy="1140840"/>
          </a:xfrm>
          <a:prstGeom prst="rect">
            <a:avLst/>
          </a:prstGeom>
          <a:noFill/>
          <a:ln w="0">
            <a:noFill/>
          </a:ln>
        </p:spPr>
        <p:style>
          <a:lnRef idx="0"/>
          <a:fillRef idx="0"/>
          <a:effectRef idx="0"/>
          <a:fontRef idx="minor"/>
        </p:style>
      </p:sp>
      <p:sp>
        <p:nvSpPr>
          <p:cNvPr id="229" name=""/>
          <p:cNvSpPr/>
          <p:nvPr/>
        </p:nvSpPr>
        <p:spPr>
          <a:xfrm>
            <a:off x="5270400" y="2971800"/>
            <a:ext cx="88920" cy="1643400"/>
          </a:xfrm>
          <a:prstGeom prst="rect">
            <a:avLst/>
          </a:prstGeom>
          <a:solidFill>
            <a:srgbClr val="ced4da">
              <a:alpha val="50000"/>
            </a:srgbClr>
          </a:solidFill>
          <a:ln w="0">
            <a:noFill/>
          </a:ln>
        </p:spPr>
        <p:style>
          <a:lnRef idx="0"/>
          <a:fillRef idx="0"/>
          <a:effectRef idx="0"/>
          <a:fontRef idx="minor"/>
        </p:style>
      </p:sp>
      <p:pic>
        <p:nvPicPr>
          <p:cNvPr id="230" name="" descr=""/>
          <p:cNvPicPr/>
          <p:nvPr/>
        </p:nvPicPr>
        <p:blipFill>
          <a:blip r:embed="rId1"/>
          <a:stretch/>
        </p:blipFill>
        <p:spPr>
          <a:xfrm>
            <a:off x="626760" y="2250000"/>
            <a:ext cx="4171680" cy="3257640"/>
          </a:xfrm>
          <a:prstGeom prst="rect">
            <a:avLst/>
          </a:prstGeom>
          <a:ln w="0">
            <a:noFill/>
          </a:ln>
        </p:spPr>
      </p:pic>
      <p:pic>
        <p:nvPicPr>
          <p:cNvPr id="231" name="" descr=""/>
          <p:cNvPicPr/>
          <p:nvPr/>
        </p:nvPicPr>
        <p:blipFill>
          <a:blip r:embed="rId2"/>
          <a:stretch/>
        </p:blipFill>
        <p:spPr>
          <a:xfrm>
            <a:off x="5670360" y="2201400"/>
            <a:ext cx="4269960" cy="33343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
          <p:cNvSpPr/>
          <p:nvPr/>
        </p:nvSpPr>
        <p:spPr>
          <a:xfrm>
            <a:off x="1127520" y="965520"/>
            <a:ext cx="7953120" cy="86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Text data and known labels</a:t>
            </a:r>
            <a:endParaRPr b="0" lang="en-US" sz="4000" spc="-1" strike="noStrike">
              <a:latin typeface="Arial"/>
            </a:endParaRPr>
          </a:p>
        </p:txBody>
      </p:sp>
      <p:sp>
        <p:nvSpPr>
          <p:cNvPr id="233" name=""/>
          <p:cNvSpPr/>
          <p:nvPr/>
        </p:nvSpPr>
        <p:spPr>
          <a:xfrm>
            <a:off x="1097280" y="2057400"/>
            <a:ext cx="5849640" cy="1140840"/>
          </a:xfrm>
          <a:prstGeom prst="rect">
            <a:avLst/>
          </a:prstGeom>
          <a:noFill/>
          <a:ln w="0">
            <a:noFill/>
          </a:ln>
        </p:spPr>
        <p:style>
          <a:lnRef idx="0"/>
          <a:fillRef idx="0"/>
          <a:effectRef idx="0"/>
          <a:fontRef idx="minor"/>
        </p:style>
      </p:sp>
      <p:sp>
        <p:nvSpPr>
          <p:cNvPr id="234" name=""/>
          <p:cNvSpPr/>
          <p:nvPr/>
        </p:nvSpPr>
        <p:spPr>
          <a:xfrm>
            <a:off x="4946400" y="2971800"/>
            <a:ext cx="88920" cy="1643400"/>
          </a:xfrm>
          <a:prstGeom prst="rect">
            <a:avLst/>
          </a:prstGeom>
          <a:solidFill>
            <a:srgbClr val="ced4da">
              <a:alpha val="50000"/>
            </a:srgbClr>
          </a:solidFill>
          <a:ln w="0">
            <a:noFill/>
          </a:ln>
        </p:spPr>
        <p:style>
          <a:lnRef idx="0"/>
          <a:fillRef idx="0"/>
          <a:effectRef idx="0"/>
          <a:fontRef idx="minor"/>
        </p:style>
      </p:sp>
      <p:pic>
        <p:nvPicPr>
          <p:cNvPr id="235" name="" descr=""/>
          <p:cNvPicPr/>
          <p:nvPr/>
        </p:nvPicPr>
        <p:blipFill>
          <a:blip r:embed="rId1"/>
          <a:stretch/>
        </p:blipFill>
        <p:spPr>
          <a:xfrm>
            <a:off x="265680" y="2057400"/>
            <a:ext cx="4304160" cy="3414240"/>
          </a:xfrm>
          <a:prstGeom prst="rect">
            <a:avLst/>
          </a:prstGeom>
          <a:ln w="0">
            <a:noFill/>
          </a:ln>
        </p:spPr>
      </p:pic>
      <p:pic>
        <p:nvPicPr>
          <p:cNvPr id="236" name="" descr=""/>
          <p:cNvPicPr/>
          <p:nvPr/>
        </p:nvPicPr>
        <p:blipFill>
          <a:blip r:embed="rId2"/>
          <a:stretch/>
        </p:blipFill>
        <p:spPr>
          <a:xfrm>
            <a:off x="5393160" y="2057400"/>
            <a:ext cx="4434480" cy="3462840"/>
          </a:xfrm>
          <a:prstGeom prst="rect">
            <a:avLst/>
          </a:prstGeom>
          <a:ln w="0">
            <a:noFill/>
          </a:ln>
        </p:spPr>
      </p:pic>
      <p:sp>
        <p:nvSpPr>
          <p:cNvPr id="237" name=""/>
          <p:cNvSpPr/>
          <p:nvPr/>
        </p:nvSpPr>
        <p:spPr>
          <a:xfrm>
            <a:off x="2949840" y="965520"/>
            <a:ext cx="4356720" cy="86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Testing dataset</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
          <p:cNvSpPr/>
          <p:nvPr/>
        </p:nvSpPr>
        <p:spPr>
          <a:xfrm>
            <a:off x="1163520" y="965520"/>
            <a:ext cx="5666760" cy="1089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Data preprocessing</a:t>
            </a:r>
            <a:endParaRPr b="0" lang="en-US" sz="4000" spc="-1" strike="noStrike">
              <a:latin typeface="Arial"/>
            </a:endParaRPr>
          </a:p>
        </p:txBody>
      </p:sp>
      <p:sp>
        <p:nvSpPr>
          <p:cNvPr id="239" name=""/>
          <p:cNvSpPr/>
          <p:nvPr/>
        </p:nvSpPr>
        <p:spPr>
          <a:xfrm>
            <a:off x="1143000" y="2107080"/>
            <a:ext cx="7815960" cy="2932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The project highlights the importance of data preprocessing in cleaning and preparing textual data for analysis:</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Noise removal:</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 stop words</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Tokenization : </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 word tokenize</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Word normalization: </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 PorterStemmer </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 WordNetLemmatizer.</a:t>
            </a:r>
            <a:endParaRPr b="0" lang="en-US" sz="1600" spc="-1" strike="noStrike">
              <a:latin typeface="Arial"/>
            </a:endParaRPr>
          </a:p>
        </p:txBody>
      </p:sp>
      <p:sp>
        <p:nvSpPr>
          <p:cNvPr id="240" name=""/>
          <p:cNvSpPr/>
          <p:nvPr/>
        </p:nvSpPr>
        <p:spPr>
          <a:xfrm>
            <a:off x="914400" y="2835000"/>
            <a:ext cx="88920" cy="164340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
          <p:cNvSpPr/>
          <p:nvPr/>
        </p:nvSpPr>
        <p:spPr>
          <a:xfrm>
            <a:off x="1127520" y="965520"/>
            <a:ext cx="5666760" cy="1089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4000" spc="-1" strike="noStrike" u="wavyHeavy">
                <a:solidFill>
                  <a:srgbClr val="000000"/>
                </a:solidFill>
                <a:uFillTx/>
                <a:latin typeface="Noto Sans"/>
                <a:ea typeface="DejaVu Sans"/>
              </a:rPr>
              <a:t>Build Pipeline</a:t>
            </a:r>
            <a:endParaRPr b="0" lang="en-US" sz="4000" spc="-1" strike="noStrike">
              <a:latin typeface="Arial"/>
            </a:endParaRPr>
          </a:p>
        </p:txBody>
      </p:sp>
      <p:sp>
        <p:nvSpPr>
          <p:cNvPr id="242" name=""/>
          <p:cNvSpPr/>
          <p:nvPr/>
        </p:nvSpPr>
        <p:spPr>
          <a:xfrm>
            <a:off x="1241280" y="2489400"/>
            <a:ext cx="5849640" cy="2537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600" spc="-1" strike="noStrike">
                <a:solidFill>
                  <a:srgbClr val="000000"/>
                </a:solidFill>
                <a:latin typeface="Noto Sans"/>
                <a:ea typeface="DejaVu Sans"/>
              </a:rPr>
              <a:t>- The pipeline is built to simplify the training and evaluation process.</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The pipeline includes the </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 TfidfVectorizer for feature extraction </a:t>
            </a: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a:t>
            </a:r>
            <a:r>
              <a:rPr b="0" lang="en-US" sz="1600" spc="-1" strike="noStrike">
                <a:solidFill>
                  <a:srgbClr val="000000"/>
                </a:solidFill>
                <a:latin typeface="Noto Sans"/>
                <a:ea typeface="DejaVu Sans"/>
              </a:rPr>
              <a:t>-  the Naive Bayes classifier for training.</a:t>
            </a: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r>
              <a:rPr b="0" lang="en-US" sz="1600" spc="-1" strike="noStrike">
                <a:solidFill>
                  <a:srgbClr val="000000"/>
                </a:solidFill>
                <a:latin typeface="Noto Sans"/>
                <a:ea typeface="DejaVu Sans"/>
              </a:rPr>
              <a:t>- RandomizedSearchCV is used to find the best hyperparameters for the pipeline</a:t>
            </a:r>
            <a:endParaRPr b="0" lang="en-US" sz="1600" spc="-1" strike="noStrike">
              <a:latin typeface="Arial"/>
            </a:endParaRPr>
          </a:p>
        </p:txBody>
      </p:sp>
      <p:sp>
        <p:nvSpPr>
          <p:cNvPr id="243" name=""/>
          <p:cNvSpPr/>
          <p:nvPr/>
        </p:nvSpPr>
        <p:spPr>
          <a:xfrm>
            <a:off x="914400" y="2835000"/>
            <a:ext cx="88920" cy="1643400"/>
          </a:xfrm>
          <a:prstGeom prst="rect">
            <a:avLst/>
          </a:prstGeom>
          <a:solidFill>
            <a:srgbClr val="ced4da">
              <a:alpha val="50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2023-05-23T11:12:09Z</dcterms:created>
  <dc:creator/>
  <dc:description/>
  <dc:language>en-US</dc:language>
  <cp:lastModifiedBy/>
  <dcterms:modified xsi:type="dcterms:W3CDTF">2023-05-26T00:25:12Z</dcterms:modified>
  <cp:revision>24</cp:revision>
  <dc:subject/>
  <dc:title>Grey Elegant</dc:title>
</cp:coreProperties>
</file>

<file path=docProps/custom.xml><?xml version="1.0" encoding="utf-8"?>
<Properties xmlns="http://schemas.openxmlformats.org/officeDocument/2006/custom-properties" xmlns:vt="http://schemas.openxmlformats.org/officeDocument/2006/docPropsVTypes"/>
</file>