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72" r:id="rId4"/>
    <p:sldId id="257" r:id="rId5"/>
    <p:sldId id="264" r:id="rId6"/>
    <p:sldId id="258" r:id="rId7"/>
    <p:sldId id="273" r:id="rId8"/>
    <p:sldId id="259" r:id="rId9"/>
    <p:sldId id="260" r:id="rId10"/>
    <p:sldId id="261" r:id="rId11"/>
    <p:sldId id="265" r:id="rId12"/>
    <p:sldId id="262" r:id="rId13"/>
    <p:sldId id="263" r:id="rId14"/>
    <p:sldId id="267" r:id="rId15"/>
    <p:sldId id="268" r:id="rId16"/>
    <p:sldId id="269" r:id="rId17"/>
    <p:sldId id="270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3" autoAdjust="0"/>
    <p:restoredTop sz="89075" autoAdjust="0"/>
  </p:normalViewPr>
  <p:slideViewPr>
    <p:cSldViewPr snapToGrid="0" showGuides="1">
      <p:cViewPr varScale="1">
        <p:scale>
          <a:sx n="77" d="100"/>
          <a:sy n="77" d="100"/>
        </p:scale>
        <p:origin x="126" y="43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ngNoha\Downloads\Unicorn_Companies_Data%20Analytics_Elsayed%20Ibrahi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[Unicorn_Companies_Data Analytics_Elsayed Ibrahim.xlsx]Number of Unicorns by Country!PivotTable1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6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6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Countries with the Most Unicorns: Top 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60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41B06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41B06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41B06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'Number of Unicorns by Country'!$B$3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41B06E"/>
            </a:solidFill>
            <a:ln>
              <a:noFill/>
            </a:ln>
            <a:effectLst/>
          </c:spPr>
          <c:invertIfNegative val="0"/>
          <c:cat>
            <c:strRef>
              <c:f>'Number of Unicorns by Country'!$A$4:$A$9</c:f>
              <c:strCache>
                <c:ptCount val="5"/>
                <c:pt idx="0">
                  <c:v>United States</c:v>
                </c:pt>
                <c:pt idx="1">
                  <c:v>China</c:v>
                </c:pt>
                <c:pt idx="2">
                  <c:v>India</c:v>
                </c:pt>
                <c:pt idx="3">
                  <c:v>United Kingdom</c:v>
                </c:pt>
                <c:pt idx="4">
                  <c:v>Germany</c:v>
                </c:pt>
              </c:strCache>
            </c:strRef>
          </c:cat>
          <c:val>
            <c:numRef>
              <c:f>'Number of Unicorns by Country'!$B$4:$B$9</c:f>
              <c:numCache>
                <c:formatCode>General</c:formatCode>
                <c:ptCount val="5"/>
                <c:pt idx="0">
                  <c:v>562</c:v>
                </c:pt>
                <c:pt idx="1">
                  <c:v>173</c:v>
                </c:pt>
                <c:pt idx="2">
                  <c:v>65</c:v>
                </c:pt>
                <c:pt idx="3">
                  <c:v>43</c:v>
                </c:pt>
                <c:pt idx="4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EF-4ED9-8F96-A71AA8BF12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51356352"/>
        <c:axId val="1880749536"/>
      </c:barChart>
      <c:catAx>
        <c:axId val="135135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0749536"/>
        <c:crosses val="autoZero"/>
        <c:auto val="1"/>
        <c:lblAlgn val="ctr"/>
        <c:lblOffset val="100"/>
        <c:noMultiLvlLbl val="0"/>
      </c:catAx>
      <c:valAx>
        <c:axId val="1880749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35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F5E0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DC076-819D-4451-9211-60B86621EC08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18D10-84E5-4C21-83D8-5C8AFA160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3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Google Sans"/>
              </a:rPr>
              <a:t>Unicorn companies are defined as </a:t>
            </a:r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startups that reach a valuation of $1 billion and are not listed on the stock market</a:t>
            </a:r>
            <a:r>
              <a:rPr lang="en-US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Google San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18D10-84E5-4C21-83D8-5C8AFA1600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78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Sequoia Capital, Tiger Global Management, and Andreessen Horowitz are among the top investors, showcasing their significant role in identifying and funding high-potential startups.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The presence of multiple top investors highlights the competitive nature of venture capital in the unicorn space.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18D10-84E5-4C21-83D8-5C8AFA1600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91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unicorns have an ROI of over 100%.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Most unicorns have an ROI of over 100%, reflecting the high return potential of these companies.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small percentage of unicorns have lower ROI, highlighting the varying success levels within the unicorn cohort.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18D10-84E5-4C21-83D8-5C8AFA1600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14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funding rounds generally correlate with higher valuations.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Strong correlation between funding and valuation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Illustrates the importance of attracting significant funding.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18D10-84E5-4C21-83D8-5C8AFA1600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66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18D10-84E5-4C21-83D8-5C8AFA1600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38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United States dominance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Emerging markets like China and India catching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18D10-84E5-4C21-83D8-5C8AFA1600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79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United States dominance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Emerging markets like China and India catching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18D10-84E5-4C21-83D8-5C8AFA1600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6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US leads significantly in the number of unicorns, followed by China and India.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18D10-84E5-4C21-83D8-5C8AFA1600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32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San Francisco and New York are major unicorn hubs.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San Francisco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1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New York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are the top cities, indicating their role as major hubs for innovation and venture capital.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Other notable cities include </a:t>
            </a:r>
            <a:r>
              <a:rPr lang="en-US" sz="11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Beijing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1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Shanghai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and </a:t>
            </a:r>
            <a:r>
              <a:rPr lang="en-US" sz="11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London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18D10-84E5-4C21-83D8-5C8AFA1600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9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The data suggests that traditional and highly regulated industries tend to take longer to achieve unicorn status, while tech-driven and emerging sectors reach this milestone faster due to rapid innovation cycles, easier scalability, and higher investor interest.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18D10-84E5-4C21-83D8-5C8AFA1600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71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time to achieve unicorn status has decreased in recent years.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Decreasing time to unicorn status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Importance of early-stage investment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18D10-84E5-4C21-83D8-5C8AFA1600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09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Sequoia Capital and Tiger Global Management are leading investors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Sequoia Capital's leading role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Value of partnering with established investors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18D10-84E5-4C21-83D8-5C8AFA1600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48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Fintech and Internet Software &amp; Services dominate the unicorn landscape.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Fintech's dominance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Growth potential in other industries like AI and healthcare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18D10-84E5-4C21-83D8-5C8AFA1600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5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D567-9EC5-2FE9-9109-4739C64B0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F63C1-708E-7F07-E5D0-9A32AE136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9CB61-FFA5-6886-66CF-852FB202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31D-896A-4B7A-BCCD-2120EE39E16C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5BA44-60E2-6BFC-D96F-C35EB445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DA5AF-C42F-4EB9-F0E3-504A0FFD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C9EB-330B-4EAC-8D70-503880F9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6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7232-E92F-71AA-4243-AD796BD3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57459-E9C0-9657-828D-590EFF9A3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4142A-AE57-1E32-CABB-39D6B6D4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31D-896A-4B7A-BCCD-2120EE39E16C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AE5CF-E68E-C31D-2BFE-6E96B46B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24C64-BA91-02BF-DE7F-62C6E265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C9EB-330B-4EAC-8D70-503880F9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4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356EA-9E80-23E2-C26A-A7E3DB463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16ACC-F232-3624-0BA3-D7DFC4558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E0BC3-A60D-4A83-F1D5-8160BC9C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31D-896A-4B7A-BCCD-2120EE39E16C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ADABE-D243-EBDF-A13B-32BBF7C2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7F071-ACAC-4FB5-60C8-E310BA48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C9EB-330B-4EAC-8D70-503880F9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5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81A3-739A-F2A4-F067-F2D3CB3D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00A41-9E45-D8F3-C6E6-59F6E4E3D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957CA-D44A-032A-59D2-081775B1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31D-896A-4B7A-BCCD-2120EE39E16C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5F4A0-23CB-7E16-8024-13E29E36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9A097-F405-492B-3FF1-7A616347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C9EB-330B-4EAC-8D70-503880F9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0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E857-95D9-C313-62E8-73B03EEE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8E07A-4795-D70F-2071-F1771CF75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1D5A8-FA67-76B8-FC0A-04EEB115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31D-896A-4B7A-BCCD-2120EE39E16C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7CB9A-93AD-45FA-AE12-5088BDAA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9015E-E21D-B171-927F-15851E3C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C9EB-330B-4EAC-8D70-503880F9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7AC5-1663-9A75-5BC6-A556523F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AF0EE-C59B-C2DC-0E51-57691C746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F8B79-9338-E237-07A6-533895ED0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AFBF2-969F-A2C4-9EFC-F7B190DA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31D-896A-4B7A-BCCD-2120EE39E16C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6F8A7-1F5F-FB48-D460-8836F7DD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3D0E-23C0-6E92-CA32-EE6964DC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C9EB-330B-4EAC-8D70-503880F9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8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FC2D-46F8-C1D7-5CAC-4027C583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9CBF3-F70A-63B0-7ACE-697A942A4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45B98-E6C1-8032-5362-A342919D5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CD519-E503-DB24-C184-C66707B11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48E9B-9282-295A-B770-CD789DEF3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354CF-33F7-2B7F-6E65-86AD62B4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31D-896A-4B7A-BCCD-2120EE39E16C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F93C7-1F95-D1EF-502C-C8290B68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0D01C-F083-59D2-E1AB-86148BE2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C9EB-330B-4EAC-8D70-503880F9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6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001F-801A-3B67-2843-1731461B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DA502-441F-91CA-60F4-A06DEA50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31D-896A-4B7A-BCCD-2120EE39E16C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41783-1563-6B87-0B77-E9048489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EE6B9-8288-F5AB-65B0-96D9CBE6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C9EB-330B-4EAC-8D70-503880F9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2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31F22-C69F-CBA8-0FAD-C89DE94C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31D-896A-4B7A-BCCD-2120EE39E16C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B9A13-BED2-5143-DA45-B5728E4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9748F-30F6-8C5F-FBB1-5CA5542F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C9EB-330B-4EAC-8D70-503880F9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9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B6CC-C24E-CB56-7E5D-37F7059E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A4143-D223-7DDE-F72A-5F40F0550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D148B-5EC0-132D-C2DE-DF03A8C83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F628C-40BA-D49C-0998-B4BDA882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31D-896A-4B7A-BCCD-2120EE39E16C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5F723-BD68-5B37-03B8-895DB029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BF68E-2819-39D8-009E-42720E86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C9EB-330B-4EAC-8D70-503880F9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2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3202-AC03-9147-3C20-528B978C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2A3AC-8518-D96A-73D4-80652A2E4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2DE4F-82E1-1AD4-B014-258950549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BE941-0943-4657-B015-F6DAE8F1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831D-896A-4B7A-BCCD-2120EE39E16C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B32C0-802D-A90C-3639-FD8EE47C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2421C-088B-D485-B899-DF701616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C9EB-330B-4EAC-8D70-503880F9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7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BE02F-BAEB-DD43-ED31-B44AF2FE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A564E-CE30-F5FB-AA66-5908AA501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357E1-B6F9-CECA-A6C5-3AB3AE06A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7831D-896A-4B7A-BCCD-2120EE39E16C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C3D13-9675-6719-E954-44DEBFF04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92C40-FE14-0479-4A79-A538AD118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AEC9EB-330B-4EAC-8D70-503880F94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1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D653FA-97D1-AD28-C96C-71B69CCE6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123950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5C698-0A42-9159-53C4-A4D8DCC04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698" y="352027"/>
            <a:ext cx="3619691" cy="23152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b="1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Unicorn Companies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417CF-724C-1928-D32A-42CA69151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15" y="2555666"/>
            <a:ext cx="3696872" cy="70624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b="1" i="0" dirty="0">
                <a:solidFill>
                  <a:srgbClr val="FFFF00"/>
                </a:solidFill>
                <a:effectLst/>
              </a:rPr>
              <a:t>Insights into the Growing Unicorn Ecosystem</a:t>
            </a:r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674619-F80D-D0BE-33ED-11482F706AC1}"/>
              </a:ext>
            </a:extLst>
          </p:cNvPr>
          <p:cNvSpPr txBox="1"/>
          <p:nvPr/>
        </p:nvSpPr>
        <p:spPr>
          <a:xfrm>
            <a:off x="117698" y="4972833"/>
            <a:ext cx="3737389" cy="80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00"/>
                </a:solidFill>
              </a:rPr>
              <a:t>By /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00"/>
                </a:solidFill>
              </a:rPr>
              <a:t>Elsayed Ibrahim Elsayed</a:t>
            </a:r>
          </a:p>
        </p:txBody>
      </p:sp>
    </p:spTree>
    <p:extLst>
      <p:ext uri="{BB962C8B-B14F-4D97-AF65-F5344CB8AC3E}">
        <p14:creationId xmlns:p14="http://schemas.microsoft.com/office/powerpoint/2010/main" val="429199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DE262-4940-FEE5-8E11-010AC7BFF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Industry Distribution of Unicorns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94E881-85FF-0717-00D6-8F6EDC8D1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48" y="137786"/>
            <a:ext cx="11385836" cy="505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DE262-4940-FEE5-8E11-010AC7BFF8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9713" y="195451"/>
            <a:ext cx="9183323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Investors by Number of Unicorns Funded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3BC694-EDF5-EA58-EF9E-2DD9A5995D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1" t="6909" r="7108" b="10855"/>
          <a:stretch/>
        </p:blipFill>
        <p:spPr>
          <a:xfrm>
            <a:off x="225468" y="1655276"/>
            <a:ext cx="11824570" cy="495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5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24A40-CBF2-AA11-FB0A-889082B1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Distribution of ROI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E21CD4-4640-A426-E06B-FA1044E26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73" y="91408"/>
            <a:ext cx="12022492" cy="510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8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5375C-432F-359F-1EE7-5E3B958D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Funding vs. Valuation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5FBE41-EA73-F0FD-C58F-863B362A9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682" y="-3773"/>
            <a:ext cx="12090983" cy="52655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79822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C6209-E9D5-0684-7BEB-5526FE4BA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900" y="27274"/>
            <a:ext cx="4977976" cy="85692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Conclusion</a:t>
            </a:r>
          </a:p>
        </p:txBody>
      </p:sp>
      <p:pic>
        <p:nvPicPr>
          <p:cNvPr id="7" name="Graphic 6" descr="Unicorn">
            <a:extLst>
              <a:ext uri="{FF2B5EF4-FFF2-40B4-BE49-F238E27FC236}">
                <a16:creationId xmlns:a16="http://schemas.microsoft.com/office/drawing/2014/main" id="{51791D89-C1AB-DF8F-2646-08819C24D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7CFC2ED-E56A-6396-BA61-98477428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341" y="713985"/>
            <a:ext cx="6490023" cy="5998856"/>
          </a:xfrm>
        </p:spPr>
        <p:txBody>
          <a:bodyPr anchor="ctr">
            <a:normAutofit/>
          </a:bodyPr>
          <a:lstStyle/>
          <a:p>
            <a:r>
              <a:rPr lang="en-US" sz="2400" b="0" i="0" dirty="0">
                <a:solidFill>
                  <a:schemeClr val="tx2"/>
                </a:solidFill>
                <a:effectLst/>
                <a:latin typeface="__Inter_aaf875"/>
              </a:rPr>
              <a:t>The unicorn landscape is dynamic and constantly evolving. </a:t>
            </a:r>
          </a:p>
          <a:p>
            <a:r>
              <a:rPr lang="en-US" sz="2400" b="0" i="0" dirty="0">
                <a:solidFill>
                  <a:schemeClr val="tx2"/>
                </a:solidFill>
                <a:effectLst/>
                <a:latin typeface="__Inter_aaf875"/>
              </a:rPr>
              <a:t>The </a:t>
            </a:r>
            <a:r>
              <a:rPr lang="en-US" sz="2400" b="1" i="0" u="none" strike="noStrike" dirty="0">
                <a:solidFill>
                  <a:schemeClr val="tx2"/>
                </a:solidFill>
                <a:effectLst/>
                <a:latin typeface="__Inter_aaf875"/>
              </a:rPr>
              <a:t>United States</a:t>
            </a:r>
            <a:r>
              <a:rPr lang="en-US" sz="2400" b="1" i="0" dirty="0">
                <a:solidFill>
                  <a:schemeClr val="tx2"/>
                </a:solidFill>
                <a:effectLst/>
                <a:latin typeface="__Inter_aaf875"/>
              </a:rPr>
              <a:t> 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__Inter_aaf875"/>
              </a:rPr>
              <a:t>continues to dominate the unicorn scene, with a significant number of unicorns, followed by </a:t>
            </a:r>
            <a:r>
              <a:rPr lang="en-US" sz="2400" b="1" dirty="0">
                <a:solidFill>
                  <a:schemeClr val="tx2"/>
                </a:solidFill>
                <a:latin typeface="__Inter_aaf875"/>
              </a:rPr>
              <a:t>China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__Inter_aaf875"/>
              </a:rPr>
              <a:t>. </a:t>
            </a:r>
            <a:r>
              <a:rPr lang="en-US" sz="2400" b="1" dirty="0">
                <a:solidFill>
                  <a:schemeClr val="tx2"/>
                </a:solidFill>
                <a:latin typeface="__Inter_aaf875"/>
              </a:rPr>
              <a:t>San Francisco and New York City 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__Inter_aaf875"/>
              </a:rPr>
              <a:t>are leading hubs for unicorn companies. </a:t>
            </a:r>
          </a:p>
          <a:p>
            <a:r>
              <a:rPr lang="en-US" sz="2400" b="0" i="0" dirty="0">
                <a:solidFill>
                  <a:schemeClr val="tx2"/>
                </a:solidFill>
                <a:effectLst/>
                <a:latin typeface="__Inter_aaf875"/>
              </a:rPr>
              <a:t>The </a:t>
            </a:r>
            <a:r>
              <a:rPr lang="en-US" sz="2400" b="1" i="0" dirty="0">
                <a:solidFill>
                  <a:schemeClr val="tx2"/>
                </a:solidFill>
                <a:effectLst/>
                <a:latin typeface="__Inter_aaf875"/>
              </a:rPr>
              <a:t>average time 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__Inter_aaf875"/>
              </a:rPr>
              <a:t>to reach unicorn status has shown a </a:t>
            </a:r>
            <a:r>
              <a:rPr lang="en-US" sz="2400" b="1" dirty="0">
                <a:solidFill>
                  <a:schemeClr val="tx2"/>
                </a:solidFill>
                <a:latin typeface="__Inter_aaf875"/>
              </a:rPr>
              <a:t>steady decline over the years, 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__Inter_aaf875"/>
              </a:rPr>
              <a:t>suggesting a faster pace of growth for startups. </a:t>
            </a:r>
          </a:p>
          <a:p>
            <a:r>
              <a:rPr lang="en-US" sz="2400" b="1" i="0" u="none" strike="noStrike" dirty="0">
                <a:solidFill>
                  <a:schemeClr val="tx2"/>
                </a:solidFill>
                <a:effectLst/>
                <a:latin typeface="__Inter_aaf875"/>
              </a:rPr>
              <a:t>Fintech</a:t>
            </a:r>
            <a:r>
              <a:rPr lang="en-US" sz="2400" b="1" i="0" dirty="0">
                <a:solidFill>
                  <a:schemeClr val="tx2"/>
                </a:solidFill>
                <a:effectLst/>
                <a:latin typeface="__Inter_aaf875"/>
              </a:rPr>
              <a:t> and </a:t>
            </a:r>
            <a:r>
              <a:rPr lang="en-US" sz="2400" b="1" i="0" u="none" strike="noStrike" dirty="0">
                <a:solidFill>
                  <a:schemeClr val="tx2"/>
                </a:solidFill>
                <a:effectLst/>
                <a:latin typeface="__Inter_aaf875"/>
              </a:rPr>
              <a:t>internet software</a:t>
            </a:r>
            <a:r>
              <a:rPr lang="en-US" sz="2400" b="1" i="0" dirty="0">
                <a:solidFill>
                  <a:schemeClr val="tx2"/>
                </a:solidFill>
                <a:effectLst/>
                <a:latin typeface="__Inter_aaf875"/>
              </a:rPr>
              <a:t> industries 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__Inter_aaf875"/>
              </a:rPr>
              <a:t>are the dominant sectors for unicorns.</a:t>
            </a:r>
          </a:p>
          <a:p>
            <a:r>
              <a:rPr lang="en-US" sz="2400" b="0" i="0" dirty="0">
                <a:solidFill>
                  <a:schemeClr val="tx2"/>
                </a:solidFill>
                <a:effectLst/>
                <a:latin typeface="__Inter_aaf875"/>
              </a:rPr>
              <a:t> Notably, there is a </a:t>
            </a:r>
            <a:r>
              <a:rPr lang="en-US" sz="2400" b="1" i="0" dirty="0">
                <a:solidFill>
                  <a:schemeClr val="tx2"/>
                </a:solidFill>
                <a:effectLst/>
                <a:latin typeface="__Inter_aaf875"/>
              </a:rPr>
              <a:t>strong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__Inter_aaf875"/>
              </a:rPr>
              <a:t> correlation between funding and valuation, indicating the importance of securing substantial capital for achieving unicorn status.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486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06DDBD-03E0-FB03-C1C6-3FA166832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2" y="789140"/>
            <a:ext cx="11987408" cy="6068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A90FF9-C4F9-8D20-B19E-BCC989808DF3}"/>
              </a:ext>
            </a:extLst>
          </p:cNvPr>
          <p:cNvSpPr txBox="1"/>
          <p:nvPr/>
        </p:nvSpPr>
        <p:spPr>
          <a:xfrm>
            <a:off x="87682" y="0"/>
            <a:ext cx="2696572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>
                <a:ln/>
                <a:solidFill>
                  <a:schemeClr val="accent3"/>
                </a:solidFill>
              </a:rPr>
              <a:t>Dashboards by Power Bi</a:t>
            </a:r>
          </a:p>
        </p:txBody>
      </p:sp>
    </p:spTree>
    <p:extLst>
      <p:ext uri="{BB962C8B-B14F-4D97-AF65-F5344CB8AC3E}">
        <p14:creationId xmlns:p14="http://schemas.microsoft.com/office/powerpoint/2010/main" val="1161451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A2D82A-D072-760A-298B-88EC7E2A2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4" y="563671"/>
            <a:ext cx="11949830" cy="62943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0F0A80-E836-7D05-931B-C50CD068B1CA}"/>
              </a:ext>
            </a:extLst>
          </p:cNvPr>
          <p:cNvSpPr txBox="1"/>
          <p:nvPr/>
        </p:nvSpPr>
        <p:spPr>
          <a:xfrm>
            <a:off x="87682" y="0"/>
            <a:ext cx="2696572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>
                <a:ln/>
                <a:solidFill>
                  <a:schemeClr val="accent3"/>
                </a:solidFill>
              </a:rPr>
              <a:t>Dashboards by Power Bi</a:t>
            </a:r>
          </a:p>
        </p:txBody>
      </p:sp>
    </p:spTree>
    <p:extLst>
      <p:ext uri="{BB962C8B-B14F-4D97-AF65-F5344CB8AC3E}">
        <p14:creationId xmlns:p14="http://schemas.microsoft.com/office/powerpoint/2010/main" val="1517698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4398340-8DC0-A0E9-489D-1202BAA52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0" y="369332"/>
            <a:ext cx="11916428" cy="64886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AB1DF7-78B0-B745-4110-9F1D0F1F1152}"/>
              </a:ext>
            </a:extLst>
          </p:cNvPr>
          <p:cNvSpPr txBox="1"/>
          <p:nvPr/>
        </p:nvSpPr>
        <p:spPr>
          <a:xfrm>
            <a:off x="87682" y="0"/>
            <a:ext cx="2361287" cy="36933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>
                <a:ln/>
                <a:solidFill>
                  <a:schemeClr val="accent3"/>
                </a:solidFill>
              </a:rPr>
              <a:t>Dashboards by Excel</a:t>
            </a:r>
          </a:p>
        </p:txBody>
      </p:sp>
    </p:spTree>
    <p:extLst>
      <p:ext uri="{BB962C8B-B14F-4D97-AF65-F5344CB8AC3E}">
        <p14:creationId xmlns:p14="http://schemas.microsoft.com/office/powerpoint/2010/main" val="1041384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Magnifying glass and question mark">
            <a:extLst>
              <a:ext uri="{FF2B5EF4-FFF2-40B4-BE49-F238E27FC236}">
                <a16:creationId xmlns:a16="http://schemas.microsoft.com/office/drawing/2014/main" id="{F3AD70C8-2C83-FD29-7F77-50DA25498CA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52CEA-B9D9-61DE-8CC0-AF076C62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7"/>
            <a:ext cx="9875520" cy="3299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200" dirty="0">
                <a:solidFill>
                  <a:srgbClr val="FFFFFF"/>
                </a:solidFill>
              </a:rPr>
              <a:t>Q&amp;A</a:t>
            </a:r>
            <a:br>
              <a:rPr lang="en-US" sz="8200" dirty="0">
                <a:solidFill>
                  <a:srgbClr val="FFFFFF"/>
                </a:solidFill>
              </a:rPr>
            </a:br>
            <a:endParaRPr lang="en-US" sz="8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4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CDDF5-E172-4F2B-7FAB-E7CE5BAE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Global Unicorn Distribution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5E884-730B-AB78-9D6B-A6FF7B58E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34" y="1655276"/>
            <a:ext cx="9156527" cy="495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3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>
                <a:extLst>
                  <a:ext uri="{FF2B5EF4-FFF2-40B4-BE49-F238E27FC236}">
                    <a16:creationId xmlns:a16="http://schemas.microsoft.com/office/drawing/2014/main" id="{74A5C5E2-2D28-6B0E-77B9-9DECEAEE50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2237385"/>
                  </p:ext>
                </p:extLst>
              </p:nvPr>
            </p:nvGraphicFramePr>
            <p:xfrm>
              <a:off x="576197" y="476378"/>
              <a:ext cx="10960274" cy="602462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Add-in 6">
                <a:extLst>
                  <a:ext uri="{FF2B5EF4-FFF2-40B4-BE49-F238E27FC236}">
                    <a16:creationId xmlns:a16="http://schemas.microsoft.com/office/drawing/2014/main" id="{74A5C5E2-2D28-6B0E-77B9-9DECEAEE50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197" y="476378"/>
                <a:ext cx="10960274" cy="60246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02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CDDF5-E172-4F2B-7FAB-E7CE5BAE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Global Unicorn Distribution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010D61-F5A2-A17C-AEC9-4D64A4D6B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16" y="1678870"/>
            <a:ext cx="10966716" cy="478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2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CDDF5-E172-4F2B-7FAB-E7CE5BAE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i="0">
                <a:solidFill>
                  <a:srgbClr val="FFFFFF"/>
                </a:solidFill>
                <a:effectLst/>
                <a:latin typeface="__Inter_aaf875"/>
              </a:rPr>
              <a:t>Global Unicorn Distribution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313D86-6257-47FF-908C-05DF8C6254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118893"/>
              </p:ext>
            </p:extLst>
          </p:nvPr>
        </p:nvGraphicFramePr>
        <p:xfrm>
          <a:off x="644056" y="1828801"/>
          <a:ext cx="10927829" cy="447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910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1A2E5-9F01-4CAA-BE54-A1B2C03E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Cities with the Most Unicorns</a:t>
            </a:r>
          </a:p>
        </p:txBody>
      </p:sp>
      <p:pic>
        <p:nvPicPr>
          <p:cNvPr id="7" name="Content Placeholder 6" descr="A graph showing the number of cities&#10;&#10;Description automatically generated">
            <a:extLst>
              <a:ext uri="{FF2B5EF4-FFF2-40B4-BE49-F238E27FC236}">
                <a16:creationId xmlns:a16="http://schemas.microsoft.com/office/drawing/2014/main" id="{B5929910-623F-8859-510A-F284C4DD6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" t="8421" r="1116"/>
          <a:stretch/>
        </p:blipFill>
        <p:spPr>
          <a:xfrm>
            <a:off x="-4" y="1574310"/>
            <a:ext cx="12192003" cy="5283690"/>
          </a:xfrm>
        </p:spPr>
      </p:pic>
    </p:spTree>
    <p:extLst>
      <p:ext uri="{BB962C8B-B14F-4D97-AF65-F5344CB8AC3E}">
        <p14:creationId xmlns:p14="http://schemas.microsoft.com/office/powerpoint/2010/main" val="318219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1A2E5-9F01-4CAA-BE54-A1B2C03E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87" y="0"/>
            <a:ext cx="719168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 to Unicorn Status by Industry</a:t>
            </a:r>
          </a:p>
        </p:txBody>
      </p:sp>
      <p:pic>
        <p:nvPicPr>
          <p:cNvPr id="6" name="Content Placeholder 5" descr="A yellow and black graph">
            <a:extLst>
              <a:ext uri="{FF2B5EF4-FFF2-40B4-BE49-F238E27FC236}">
                <a16:creationId xmlns:a16="http://schemas.microsoft.com/office/drawing/2014/main" id="{8DA79934-D076-BF40-E916-1FFB7D01F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" t="1734" r="1472" b="2726"/>
          <a:stretch/>
        </p:blipFill>
        <p:spPr>
          <a:xfrm>
            <a:off x="200416" y="1665962"/>
            <a:ext cx="11812044" cy="5047989"/>
          </a:xfrm>
        </p:spPr>
      </p:pic>
    </p:spTree>
    <p:extLst>
      <p:ext uri="{BB962C8B-B14F-4D97-AF65-F5344CB8AC3E}">
        <p14:creationId xmlns:p14="http://schemas.microsoft.com/office/powerpoint/2010/main" val="29871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D5891-F0F9-3132-1CFC-07BCAAC8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Average Time to Reach Unicorn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2EF12-4E2D-C4FD-7AB4-AF4D50D80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16" y="86524"/>
            <a:ext cx="11978249" cy="5116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19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167B7-3314-F2A8-B9AE-31C136B9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Investors by Number of Unicorns Funded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D7384C-B510-64B8-81B8-6C7190A77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786" y="1655276"/>
            <a:ext cx="11862147" cy="5046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101A32-77D3-4AF0-8903-E4D259D35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958" y="156575"/>
            <a:ext cx="2822375" cy="1250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ADF160-588F-3105-DBAD-401A2A9B3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1186" y="509464"/>
            <a:ext cx="2103368" cy="54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79A94F28-67CB-4AC8-9F06-4729C588087A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45474B&quot;"/>
    <we:property name="bookmark" value="&quot;H4sIAAAAAAAAA+1XS3PbNhD+Kx6cOR0SfIDwLVHsmRyaprWbHjqeDggsZSYQwYKga9XD/x4AJB1JjWTHbm26LU8gHotvd7994AaJqm0kW79jK0DH6LVSn1ZMfzqKUIDqYQ5TmpKM5CTjZZhjnrKytKuqMZWqW3R8gwzTSzAfqrZj0gmyk79eBIhJ+Z4t3V/JZAsBakC3qmay+hOGzXbJ6A76AMF1I5VmTuSZYQac2Cu73f5bCNF3sb2RcVNdwRlwM8ySOI9ingIRBNKYQRHlid1WVtLYk05CsT65brRFczMpc+oX05IUiSgZ4AzjLLNyktCeNOvG7VnY+5dKV5xJ5JFpaAcgN2ihZLfyo5Ot+TPVaQ4/QemXalOZtZX0c11xpevfFmrVsLqC9mghgdUgjgQzDPVW8fdaWbP43QvV1Uav/fSl+mOhwQIR6Djqgx38UQghxTmNBeYJpmmMgc4Z/4WdaQe/eb981XN2/h6uCwmJGc0znAPFNCIkyfjcVb/yZF+o2rCqHvWDnKYMUuA5TzLBC5YleL8JRvXOVfPuluFuy4cpRHCATrVa+c1jLLdd8XsHFlSwq/C0YMc/ToNDkjon4p6GCdC5xxr2NgOcgbRe96LuZf3hx9/4FwO726yBgwlUWYEUyN3ygxagX6/9NW8qPeUHvKv3q+VSw5KZ8ffk29mxH995tYJzNdrGL5529Qgk7HsH0zoPHae9WxtMhF1cP9bEv1yChtHCtagm5d7uqNL+rU7w6rBCwv7Dt+zr3XfRP200Tji3ozF0Bh9D6ZW4YjW3s7vAHs+SB6K+g0K7qvicWtVLOdZSXzH9aGAH4rJrbZoAMYBeXDJtXN0uPtoIcQnGClBPFjr/jFEcEYe2wJ75uFFhxkKwvj/tH821Cx/aCaR5FuEIoixKGGEUcOrEH3SVgWtTqOtt7zhpEJcxL7OiYDmUSc6LGODOKjG3IrgZds+H7SWmhE2LfuF9+oBkYAkjQXzPmt0M8NzRMyk4RA9NC0FonFMak5IWRCRp+n9XdKAgj+abaVdkOSssKw/0Q1H4shuiW/rOvCG6OzPPL/vtZc8DlHgqnN+YlldzT8glwQIIobQQmENE8/jQS/0/n5Df1sI23TPOyF8AbgVV/G95om7oN++UvOWIl5OTN/vox3Wk/AW/Svda4fnfo5sB4Gnd7zwqPwOOlkMd8xcAAA==&quot;"/>
    <we:property name="creatorSessionId" value="&quot;35a30e5c-749e-4db0-98d5-060eccf5e9ed&quot;"/>
    <we:property name="creatorTenantId" value="&quot;77255288-5298-4ea5-81aa-a13e604c30ac&quot;"/>
    <we:property name="creatorUserId" value="&quot;100320019F5DE5ED&quot;"/>
    <we:property name="datasetId" value="&quot;6020f316-e062-408d-b165-8eca5c93e4c2&quot;"/>
    <we:property name="embedUrl" value="&quot;/reportEmbed?reportId=fbe4d064-2d85-459d-bf83-60c13e5fd31a&amp;config=eyJjbHVzdGVyVXJsIjoiaHR0cHM6Ly9XQUJJLUVVUk9QRS1OT1JUSC1CLXJlZGlyZWN0LmFuYWx5c2lzLndpbmRvd3MubmV0IiwiZW1iZWRGZWF0dXJlcyI6eyJ1c2FnZU1ldHJpY3NWTmV4dCI6dHJ1ZX19&amp;disableSensitivityBanner=true&quot;"/>
    <we:property name="initialStateBookmark" value="&quot;H4sIAAAAAAAAA+1YbU/cOBD+K8ifo9PmPeEbTUGqWl6uUPrhhConnixuvXHqOBx7KP/9xk6WW9KyXUoF4dR8WWc8sZ+ZeeZxsjeE8aYWdHlEF0B2ySspvyyo+rLjEodUg+34+O3h3vu3n472DvfRLGvNZdWQ3RuiqZqDPudNS4VZAY1/XTiECnFC5+aupKIBh9SgGllRwf+B3hmntGqhcwhc10IqapY81VSDWfYK3fEe93b/8HFHWmh+BadQ6N4a+4nrFyHELIbQp5C7SYBuJRcanzQr5Mv961ohmptVFAd2MizjPGAlBS/yvCjCdYIZPqmXtfHJcP+5VLygglhkCpoeyA3JpGgXdrR/x34qW1XAeyjtVKW5XuJKHypeSFV9yuSiphWHZicTQCtgO4xqSjoM/ERJTIv1zmRbabW05kv5d6YAgTCy63bOCL87g1nqJanPvCLw0tD3IJ0y/gu0NH3dbF2+Wzm0b1G6WRz7NE0iL4HUS904DqJi6qFfWbJnstKUV0N8ZewxiOM0zbGG4KaJvykFQ3hnsj66ZbhxOV+1iOeQAyUX1nlo4qbNv7aAoJxxwKsJHP+5GmxaqTVLbJkYh5xZrLMOFeAUBFbdLrVV9vsbu+MowW8q1jY2w84KVclBMGK2OVYM1Kul3ec1VyuB8MaB783nCuZUD7f7D6fHNgDRftBWAwa/6wxCLBzZDTsz16fHMz392PR+vAQFQ3YrxldxvRlF0fzaAth4aC7g/qdvqdeZ66J7yla8U4j1XpyZlA+NtMeuaFWgdYzs8RT5aQUxXmP6hN8GYbWUV3MxnKH2pLSjnhmksCizS6q0Oabzz9gPRk/wOflkjfKrs2BI15//6P157SgZFH+5Pccfz6sL28iQpCGFEIqkCCJW5DQKvN8Kfq+A3JZ2ogJ+xhdwJofcjAg4+7+o+H/9NW0RX9eBl6PhP6DQw5VcoOIgOVj2giV9i756XmFf6wnb2mmYszj1kzT14zLNYxaE4W9d3yApw6fPRHUd2cawyTYoujt72ZK++vScuqR//xN52pJ+L3t+IoinwvnAU2ZB6/Gh8tyCfMvo/kXbL/2ijPKcJlAGSZH7AD8U5Kn9E7TOkOfD9hLfqtYz+rgvYySMAHY4db4HECaR67ngRm5AY5qCZ19ANsam4Vrn8vpuZPZat5AFqLltHtnqpqYFnCAsG2HdA+Jg/bD2tGImr3ZsX2necWy3futzKlq7q8IfuweC4cPZs4V/H2r3L4At7XR4GAAA&quot;"/>
    <we:property name="isFiltersActionButtonVisible" value="true"/>
    <we:property name="isVisualContainerHeaderHidden" value="false"/>
    <we:property name="pageDisplayName" value="&quot;Dashboard 2&quot;"/>
    <we:property name="pageName" value="&quot;73813c5e7d7e53aeb184&quot;"/>
    <we:property name="reportEmbeddedTime" value="&quot;2024-07-30T19:48:09.389Z&quot;"/>
    <we:property name="reportName" value="&quot;Unicron_Companies_Elsayed Ibrahim&quot;"/>
    <we:property name="reportState" value="&quot;CONNECTED&quot;"/>
    <we:property name="reportUrl" value="&quot;/groups/me/reports/fbe4d064-2d85-459d-bf83-60c13e5fd31a/73813c5e7d7e53aeb184?experience=power-bi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529</Words>
  <Application>Microsoft Office PowerPoint</Application>
  <PresentationFormat>Widescreen</PresentationFormat>
  <Paragraphs>67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__Inter_aaf875</vt:lpstr>
      <vt:lpstr>Aptos</vt:lpstr>
      <vt:lpstr>Aptos Display</vt:lpstr>
      <vt:lpstr>Arial</vt:lpstr>
      <vt:lpstr>Calibri</vt:lpstr>
      <vt:lpstr>Courier New</vt:lpstr>
      <vt:lpstr>Google Sans</vt:lpstr>
      <vt:lpstr>Symbol</vt:lpstr>
      <vt:lpstr>Times New Roman</vt:lpstr>
      <vt:lpstr>Office Theme</vt:lpstr>
      <vt:lpstr>Unicorn Companies Data Analytics</vt:lpstr>
      <vt:lpstr>Global Unicorn Distribution</vt:lpstr>
      <vt:lpstr>PowerPoint Presentation</vt:lpstr>
      <vt:lpstr>Global Unicorn Distribution</vt:lpstr>
      <vt:lpstr>Global Unicorn Distribution</vt:lpstr>
      <vt:lpstr>Cities with the Most Unicorns</vt:lpstr>
      <vt:lpstr>Time to Unicorn Status by Industry</vt:lpstr>
      <vt:lpstr>Average Time to Reach Unicorn Status</vt:lpstr>
      <vt:lpstr>Top Investors by Number of Unicorns Funded</vt:lpstr>
      <vt:lpstr>Industry Distribution of Unicorns</vt:lpstr>
      <vt:lpstr>Top Investors by Number of Unicorns Funded</vt:lpstr>
      <vt:lpstr>Distribution of ROI</vt:lpstr>
      <vt:lpstr>Funding vs. Valuation</vt:lpstr>
      <vt:lpstr>Conclusion</vt:lpstr>
      <vt:lpstr>PowerPoint Presentation</vt:lpstr>
      <vt:lpstr>PowerPoint Presentation</vt:lpstr>
      <vt:lpstr>PowerPoint Presentation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Elsayed Ibrahim Mishaqa</dc:creator>
  <cp:lastModifiedBy>نهى ابراهيم حامد السعيد</cp:lastModifiedBy>
  <cp:revision>14</cp:revision>
  <dcterms:created xsi:type="dcterms:W3CDTF">2024-07-30T16:14:27Z</dcterms:created>
  <dcterms:modified xsi:type="dcterms:W3CDTF">2024-08-02T17:50:15Z</dcterms:modified>
</cp:coreProperties>
</file>