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72" r:id="rId5"/>
    <p:sldId id="282" r:id="rId6"/>
    <p:sldId id="259" r:id="rId7"/>
    <p:sldId id="285" r:id="rId8"/>
    <p:sldId id="263" r:id="rId9"/>
    <p:sldId id="266" r:id="rId10"/>
    <p:sldId id="268" r:id="rId11"/>
    <p:sldId id="283" r:id="rId12"/>
    <p:sldId id="284"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82" autoAdjust="0"/>
  </p:normalViewPr>
  <p:slideViewPr>
    <p:cSldViewPr snapToGrid="0">
      <p:cViewPr varScale="1">
        <p:scale>
          <a:sx n="82" d="100"/>
          <a:sy n="82" d="100"/>
        </p:scale>
        <p:origin x="720"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30A490C8-22B4-4D68-875C-0F0DE2FF864D}">
      <dgm:prSet phldr="0" custT="1"/>
      <dgm:spPr/>
      <dgm:t>
        <a:bodyPr anchor="ctr"/>
        <a:lstStyle/>
        <a:p>
          <a:pPr marL="0">
            <a:lnSpc>
              <a:spcPct val="100000"/>
            </a:lnSpc>
          </a:pPr>
          <a:r>
            <a:rPr lang="en-US" sz="1800" b="1" i="0" dirty="0">
              <a:solidFill>
                <a:schemeClr val="accent2"/>
              </a:solidFill>
              <a:latin typeface="+mn-lt"/>
              <a:cs typeface="Gill Sans SemiBold" panose="020B0502020104020203" pitchFamily="34" charset="-79"/>
            </a:rPr>
            <a:t>Text (E-mail).</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nchor="ctr"/>
        <a:lstStyle/>
        <a:p>
          <a:pPr marL="0"/>
          <a:r>
            <a:rPr lang="en-US" sz="2000" b="1" i="0" dirty="0">
              <a:latin typeface="+mn-lt"/>
              <a:cs typeface="Gill Sans SemiBold" panose="020B0502020104020203" pitchFamily="34" charset="-79"/>
            </a:rPr>
            <a:t>Pre-processing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nchor="ctr"/>
        <a:lstStyle/>
        <a:p>
          <a:pPr marL="0">
            <a:lnSpc>
              <a:spcPct val="100000"/>
            </a:lnSpc>
          </a:pPr>
          <a:r>
            <a:rPr lang="en-US" sz="1800" b="1" i="0" dirty="0">
              <a:solidFill>
                <a:schemeClr val="accent2"/>
              </a:solidFill>
              <a:latin typeface="+mn-lt"/>
              <a:cs typeface="Gill Sans SemiBold" panose="020B0502020104020203" pitchFamily="34" charset="-79"/>
            </a:rPr>
            <a:t>Tokenization , stop words , stemming , lowercase, no punctuation.</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nchor="ctr"/>
        <a:lstStyle/>
        <a:p>
          <a:pPr marL="0"/>
          <a:r>
            <a:rPr lang="en-US" sz="2000" b="1" i="0" dirty="0">
              <a:latin typeface="+mn-lt"/>
              <a:cs typeface="Gill Sans SemiBold" panose="020B0502020104020203" pitchFamily="34" charset="-79"/>
            </a:rPr>
            <a:t>Model</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nchor="ctr"/>
        <a:lstStyle/>
        <a:p>
          <a:pPr marL="0">
            <a:lnSpc>
              <a:spcPct val="100000"/>
            </a:lnSpc>
          </a:pPr>
          <a:r>
            <a:rPr lang="en-US" sz="1800" b="1" i="0" dirty="0">
              <a:solidFill>
                <a:schemeClr val="accent2"/>
              </a:solidFill>
              <a:latin typeface="+mn-lt"/>
              <a:cs typeface="Gill Sans SemiBold" panose="020B0502020104020203" pitchFamily="34" charset="-79"/>
            </a:rPr>
            <a:t>Logistic Regression.</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nchor="ctr"/>
        <a:lstStyle/>
        <a:p>
          <a:pPr marL="0" rtl="0">
            <a:lnSpc>
              <a:spcPct val="100000"/>
            </a:lnSpc>
          </a:pPr>
          <a:r>
            <a:rPr lang="en-US" sz="1800" b="1" i="0" dirty="0">
              <a:solidFill>
                <a:schemeClr val="accent2"/>
              </a:solidFill>
              <a:latin typeface="+mn-lt"/>
              <a:cs typeface="Gill Sans SemiBold" panose="020B0502020104020203" pitchFamily="34" charset="-79"/>
            </a:rPr>
            <a:t>Linking colab notebook to MQTT server to show the user a message indicating whether the E-mail is spam or ham(not spam).</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nchor="ctr"/>
        <a:lstStyle/>
        <a:p>
          <a:pPr marL="0"/>
          <a:r>
            <a:rPr lang="en-US" sz="2000" b="1" i="0" dirty="0">
              <a:latin typeface="+mn-lt"/>
              <a:cs typeface="Gill Sans SemiBold" panose="020B0502020104020203" pitchFamily="34" charset="-79"/>
            </a:rPr>
            <a:t>IOT solution.</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73D947E0-108F-4D20-A71E-3CF329F97212}">
      <dgm:prSet phldr="0" custT="1"/>
      <dgm:spPr>
        <a:blipFill rotWithShape="0">
          <a:blip xmlns:r="http://schemas.openxmlformats.org/officeDocument/2006/relationships" r:embed="rId1">
            <a:duotone>
              <a:schemeClr val="lt1">
                <a:alpha val="0"/>
                <a:hueOff val="0"/>
                <a:satOff val="0"/>
                <a:lumOff val="0"/>
                <a:alphaOff val="0"/>
                <a:shade val="20000"/>
                <a:satMod val="200000"/>
              </a:schemeClr>
              <a:schemeClr val="lt1">
                <a:alpha val="0"/>
                <a:hueOff val="0"/>
                <a:satOff val="0"/>
                <a:lumOff val="0"/>
                <a:alphaOff val="0"/>
                <a:tint val="12000"/>
                <a:satMod val="190000"/>
              </a:schemeClr>
            </a:duotone>
          </a:blip>
          <a:srcRect/>
          <a:stretch>
            <a:fillRect l="-39000" r="-39000"/>
          </a:stretch>
        </a:blipFill>
      </dgm:spPr>
      <dgm:t>
        <a:bodyPr anchor="ctr"/>
        <a:lstStyle/>
        <a:p>
          <a:pPr marL="0" rtl="0"/>
          <a:r>
            <a:rPr lang="en-US" sz="2000" b="1" i="0" dirty="0">
              <a:latin typeface="+mn-lt"/>
              <a:cs typeface="Gill Sans SemiBold" panose="020B0502020104020203" pitchFamily="34" charset="-79"/>
            </a:rPr>
            <a:t>Input data </a:t>
          </a:r>
        </a:p>
      </dgm:t>
    </dgm:pt>
    <dgm:pt modelId="{AE813459-65AB-4FA9-B717-330DDA6DFA4E}" type="sibTrans" cxnId="{A0077D09-C12C-46D0-8DF7-194B6911362A}">
      <dgm:prSet/>
      <dgm:spPr/>
      <dgm:t>
        <a:bodyPr/>
        <a:lstStyle/>
        <a:p>
          <a:endParaRPr lang="en-US">
            <a:latin typeface="+mn-lt"/>
          </a:endParaRPr>
        </a:p>
      </dgm:t>
    </dgm:pt>
    <dgm:pt modelId="{9D249532-A24D-4D8F-848A-9F42F2E486C9}" type="parTrans" cxnId="{A0077D09-C12C-46D0-8DF7-194B6911362A}">
      <dgm:prSet/>
      <dgm:spPr/>
      <dgm:t>
        <a:bodyPr/>
        <a:lstStyle/>
        <a:p>
          <a:endParaRPr lang="en-US">
            <a:latin typeface="+mn-lt"/>
          </a:endParaRPr>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4"/>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8"/>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8"/>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4"/>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4"/>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8"/>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8"/>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4"/>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4"/>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8"/>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8"/>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4"/>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4"/>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8"/>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8"/>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4"/>
      <dgm:spPr/>
    </dgm:pt>
    <dgm:pt modelId="{1666CBCE-44EA-144B-B2DC-553B1D1FA875}" type="pres">
      <dgm:prSet presAssocID="{FEB4A941-E9FA-4A86-A673-85FF34B35F20}"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0"/>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0"/>
          <a:ext cx="2103120" cy="969168"/>
        </a:xfrm>
        <a:prstGeom prst="rect">
          <a:avLst/>
        </a:prstGeom>
        <a:blipFill rotWithShape="0">
          <a:blip xmlns:r="http://schemas.openxmlformats.org/officeDocument/2006/relationships" r:embed="rId1">
            <a:duotone>
              <a:schemeClr val="lt1">
                <a:alpha val="0"/>
                <a:hueOff val="0"/>
                <a:satOff val="0"/>
                <a:lumOff val="0"/>
                <a:alphaOff val="0"/>
                <a:shade val="20000"/>
                <a:satMod val="200000"/>
              </a:schemeClr>
              <a:schemeClr val="lt1">
                <a:alpha val="0"/>
                <a:hueOff val="0"/>
                <a:satOff val="0"/>
                <a:lumOff val="0"/>
                <a:alphaOff val="0"/>
                <a:tint val="12000"/>
                <a:satMod val="190000"/>
              </a:schemeClr>
            </a:duotone>
          </a:blip>
          <a:srcRect/>
          <a:stretch>
            <a:fillRect l="-39000" r="-39000"/>
          </a:stretch>
        </a:blip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mn-lt"/>
              <a:cs typeface="Gill Sans SemiBold" panose="020B0502020104020203" pitchFamily="34" charset="-79"/>
            </a:rPr>
            <a:t>Input data </a:t>
          </a:r>
        </a:p>
      </dsp:txBody>
      <dsp:txXfrm>
        <a:off x="0" y="0"/>
        <a:ext cx="2103120" cy="969168"/>
      </dsp:txXfrm>
    </dsp:sp>
    <dsp:sp modelId="{4B7883FE-9BF1-834B-9E55-433D1207CAF9}">
      <dsp:nvSpPr>
        <dsp:cNvPr id="0" name=""/>
        <dsp:cNvSpPr/>
      </dsp:nvSpPr>
      <dsp:spPr>
        <a:xfrm>
          <a:off x="2260854" y="44010"/>
          <a:ext cx="8254746"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mn-lt"/>
              <a:cs typeface="Gill Sans SemiBold" panose="020B0502020104020203" pitchFamily="34" charset="-79"/>
            </a:rPr>
            <a:t>Text (E-mail).</a:t>
          </a:r>
        </a:p>
      </dsp:txBody>
      <dsp:txXfrm>
        <a:off x="2260854" y="44010"/>
        <a:ext cx="8254746" cy="880202"/>
      </dsp:txXfrm>
    </dsp:sp>
    <dsp:sp modelId="{F855322D-A55D-8B49-879F-C673DBB2B4C9}">
      <dsp:nvSpPr>
        <dsp:cNvPr id="0" name=""/>
        <dsp:cNvSpPr/>
      </dsp:nvSpPr>
      <dsp:spPr>
        <a:xfrm>
          <a:off x="2103120" y="92421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969168"/>
          <a:ext cx="10515600" cy="0"/>
        </a:xfrm>
        <a:prstGeom prst="line">
          <a:avLst/>
        </a:prstGeom>
        <a:gradFill rotWithShape="0">
          <a:gsLst>
            <a:gs pos="0">
              <a:schemeClr val="accent1">
                <a:shade val="80000"/>
                <a:hueOff val="-4041"/>
                <a:satOff val="21843"/>
                <a:lumOff val="3397"/>
                <a:alphaOff val="0"/>
                <a:satMod val="103000"/>
                <a:lumMod val="102000"/>
                <a:tint val="94000"/>
              </a:schemeClr>
            </a:gs>
            <a:gs pos="50000">
              <a:schemeClr val="accent1">
                <a:shade val="80000"/>
                <a:hueOff val="-4041"/>
                <a:satOff val="21843"/>
                <a:lumOff val="3397"/>
                <a:alphaOff val="0"/>
                <a:satMod val="110000"/>
                <a:lumMod val="100000"/>
                <a:shade val="100000"/>
              </a:schemeClr>
            </a:gs>
            <a:gs pos="100000">
              <a:schemeClr val="accent1">
                <a:shade val="80000"/>
                <a:hueOff val="-4041"/>
                <a:satOff val="21843"/>
                <a:lumOff val="339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969168"/>
          <a:ext cx="2103120"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mn-lt"/>
              <a:cs typeface="Gill Sans SemiBold" panose="020B0502020104020203" pitchFamily="34" charset="-79"/>
            </a:rPr>
            <a:t>Pre-processing</a:t>
          </a:r>
        </a:p>
      </dsp:txBody>
      <dsp:txXfrm>
        <a:off x="0" y="969168"/>
        <a:ext cx="2103120" cy="969168"/>
      </dsp:txXfrm>
    </dsp:sp>
    <dsp:sp modelId="{040275F6-8CD8-B443-8E15-E2EA8C115BE0}">
      <dsp:nvSpPr>
        <dsp:cNvPr id="0" name=""/>
        <dsp:cNvSpPr/>
      </dsp:nvSpPr>
      <dsp:spPr>
        <a:xfrm>
          <a:off x="2260854" y="1013178"/>
          <a:ext cx="8254746"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mn-lt"/>
              <a:cs typeface="Gill Sans SemiBold" panose="020B0502020104020203" pitchFamily="34" charset="-79"/>
            </a:rPr>
            <a:t>Tokenization , stop words , stemming , lowercase, no punctuation.</a:t>
          </a:r>
        </a:p>
      </dsp:txBody>
      <dsp:txXfrm>
        <a:off x="2260854" y="1013178"/>
        <a:ext cx="8254746" cy="880202"/>
      </dsp:txXfrm>
    </dsp:sp>
    <dsp:sp modelId="{1103FC42-5419-864B-A44F-32D393A0563C}">
      <dsp:nvSpPr>
        <dsp:cNvPr id="0" name=""/>
        <dsp:cNvSpPr/>
      </dsp:nvSpPr>
      <dsp:spPr>
        <a:xfrm>
          <a:off x="2103120" y="1893380"/>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938337"/>
          <a:ext cx="10515600" cy="0"/>
        </a:xfrm>
        <a:prstGeom prst="line">
          <a:avLst/>
        </a:prstGeom>
        <a:gradFill rotWithShape="0">
          <a:gsLst>
            <a:gs pos="0">
              <a:schemeClr val="accent1">
                <a:shade val="80000"/>
                <a:hueOff val="-8083"/>
                <a:satOff val="43687"/>
                <a:lumOff val="6794"/>
                <a:alphaOff val="0"/>
                <a:satMod val="103000"/>
                <a:lumMod val="102000"/>
                <a:tint val="94000"/>
              </a:schemeClr>
            </a:gs>
            <a:gs pos="50000">
              <a:schemeClr val="accent1">
                <a:shade val="80000"/>
                <a:hueOff val="-8083"/>
                <a:satOff val="43687"/>
                <a:lumOff val="6794"/>
                <a:alphaOff val="0"/>
                <a:satMod val="110000"/>
                <a:lumMod val="100000"/>
                <a:shade val="100000"/>
              </a:schemeClr>
            </a:gs>
            <a:gs pos="100000">
              <a:schemeClr val="accent1">
                <a:shade val="80000"/>
                <a:hueOff val="-8083"/>
                <a:satOff val="43687"/>
                <a:lumOff val="679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938337"/>
          <a:ext cx="2103120"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mn-lt"/>
              <a:cs typeface="Gill Sans SemiBold" panose="020B0502020104020203" pitchFamily="34" charset="-79"/>
            </a:rPr>
            <a:t>Model</a:t>
          </a:r>
        </a:p>
      </dsp:txBody>
      <dsp:txXfrm>
        <a:off x="0" y="1938337"/>
        <a:ext cx="2103120" cy="969168"/>
      </dsp:txXfrm>
    </dsp:sp>
    <dsp:sp modelId="{DAF6D365-7021-E74E-8AD3-AB3AC6A0D057}">
      <dsp:nvSpPr>
        <dsp:cNvPr id="0" name=""/>
        <dsp:cNvSpPr/>
      </dsp:nvSpPr>
      <dsp:spPr>
        <a:xfrm>
          <a:off x="2260854" y="1982347"/>
          <a:ext cx="8254746"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mn-lt"/>
              <a:cs typeface="Gill Sans SemiBold" panose="020B0502020104020203" pitchFamily="34" charset="-79"/>
            </a:rPr>
            <a:t>Logistic Regression.</a:t>
          </a:r>
        </a:p>
      </dsp:txBody>
      <dsp:txXfrm>
        <a:off x="2260854" y="1982347"/>
        <a:ext cx="8254746" cy="880202"/>
      </dsp:txXfrm>
    </dsp:sp>
    <dsp:sp modelId="{9071E8DC-DDBE-CD4E-9B99-FF7E5F21CEFF}">
      <dsp:nvSpPr>
        <dsp:cNvPr id="0" name=""/>
        <dsp:cNvSpPr/>
      </dsp:nvSpPr>
      <dsp:spPr>
        <a:xfrm>
          <a:off x="2103120" y="286254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90750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907506"/>
          <a:ext cx="2103120"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mn-lt"/>
              <a:cs typeface="Gill Sans SemiBold" panose="020B0502020104020203" pitchFamily="34" charset="-79"/>
            </a:rPr>
            <a:t>IOT solution.</a:t>
          </a:r>
        </a:p>
      </dsp:txBody>
      <dsp:txXfrm>
        <a:off x="0" y="2907506"/>
        <a:ext cx="2103120" cy="969168"/>
      </dsp:txXfrm>
    </dsp:sp>
    <dsp:sp modelId="{B09F43E3-E283-364B-BDDC-AEA3B436FB56}">
      <dsp:nvSpPr>
        <dsp:cNvPr id="0" name=""/>
        <dsp:cNvSpPr/>
      </dsp:nvSpPr>
      <dsp:spPr>
        <a:xfrm>
          <a:off x="2260854" y="2951516"/>
          <a:ext cx="8254746"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1" i="0" kern="1200" dirty="0">
              <a:solidFill>
                <a:schemeClr val="accent2"/>
              </a:solidFill>
              <a:latin typeface="+mn-lt"/>
              <a:cs typeface="Gill Sans SemiBold" panose="020B0502020104020203" pitchFamily="34" charset="-79"/>
            </a:rPr>
            <a:t>Linking colab notebook to MQTT server to show the user a message indicating whether the E-mail is spam or ham(not spam).</a:t>
          </a:r>
        </a:p>
      </dsp:txBody>
      <dsp:txXfrm>
        <a:off x="2260854" y="2951516"/>
        <a:ext cx="8254746" cy="880202"/>
      </dsp:txXfrm>
    </dsp:sp>
    <dsp:sp modelId="{2A380769-BA5B-F344-93A6-E05188F7C102}">
      <dsp:nvSpPr>
        <dsp:cNvPr id="0" name=""/>
        <dsp:cNvSpPr/>
      </dsp:nvSpPr>
      <dsp:spPr>
        <a:xfrm>
          <a:off x="2103120" y="383171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362661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4287"/>
            <a:ext cx="9144000" cy="3385676"/>
          </a:xfrm>
        </p:spPr>
        <p:txBody>
          <a:bodyPr/>
          <a:lstStyle/>
          <a:p>
            <a:r>
              <a:rPr lang="en-US" b="1" dirty="0">
                <a:solidFill>
                  <a:schemeClr val="bg2">
                    <a:lumMod val="50000"/>
                  </a:schemeClr>
                </a:solidFill>
                <a:latin typeface="Aerial"/>
              </a:rPr>
              <a:t>Spam checker</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582955"/>
            <a:ext cx="9144000" cy="2202024"/>
          </a:xfrm>
        </p:spPr>
        <p:txBody>
          <a:bodyPr/>
          <a:lstStyle/>
          <a:p>
            <a:r>
              <a:rPr lang="en-US" sz="3200" b="1" dirty="0">
                <a:solidFill>
                  <a:schemeClr val="bg2">
                    <a:lumMod val="50000"/>
                  </a:schemeClr>
                </a:solidFill>
                <a:latin typeface="Aerial"/>
              </a:rPr>
              <a:t>NTI project</a:t>
            </a:r>
          </a:p>
          <a:p>
            <a:r>
              <a:rPr lang="en-US" sz="3200" b="1" dirty="0">
                <a:solidFill>
                  <a:schemeClr val="bg2">
                    <a:lumMod val="50000"/>
                  </a:schemeClr>
                </a:solidFill>
                <a:latin typeface="Aerial"/>
              </a:rPr>
              <a:t>Under the supervision of :Eng. Sara Ashraf</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76072" y="82296"/>
            <a:ext cx="7303206" cy="1298448"/>
          </a:xfrm>
        </p:spPr>
        <p:txBody>
          <a:bodyPr/>
          <a:lstStyle/>
          <a:p>
            <a:r>
              <a:rPr lang="en-US" dirty="0"/>
              <a:t>Accuracy </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2" y="1947671"/>
            <a:ext cx="4572000" cy="4070729"/>
          </a:xfrm>
        </p:spPr>
        <p:txBody>
          <a:bodyPr/>
          <a:lstStyle/>
          <a:p>
            <a:r>
              <a:rPr lang="en-US" dirty="0"/>
              <a:t>To test the accuracy of the model we did three test processes:</a:t>
            </a:r>
          </a:p>
          <a:p>
            <a:pPr marL="342900" indent="-342900">
              <a:buFont typeface="+mj-lt"/>
              <a:buAutoNum type="arabicPeriod"/>
            </a:pPr>
            <a:r>
              <a:rPr lang="en-US" dirty="0"/>
              <a:t>Testing on the training data:</a:t>
            </a:r>
          </a:p>
          <a:p>
            <a:r>
              <a:rPr lang="en-US" dirty="0"/>
              <a:t>Resulted accuracy =96%</a:t>
            </a:r>
          </a:p>
          <a:p>
            <a:r>
              <a:rPr lang="en-US" dirty="0"/>
              <a:t>2. Testing on the testing data:</a:t>
            </a:r>
          </a:p>
          <a:p>
            <a:r>
              <a:rPr lang="en-US" dirty="0"/>
              <a:t>Resulted accuracy =96%</a:t>
            </a:r>
          </a:p>
          <a:p>
            <a:r>
              <a:rPr lang="en-US" dirty="0"/>
              <a:t>3.Testing on outer dataset :</a:t>
            </a:r>
          </a:p>
          <a:p>
            <a:r>
              <a:rPr lang="en-US" dirty="0"/>
              <a:t>Resulted accuracy =96%</a:t>
            </a:r>
          </a:p>
          <a:p>
            <a:endParaRPr lang="en-US" dirty="0"/>
          </a:p>
          <a:p>
            <a:pPr marL="342900" indent="-342900">
              <a:buFont typeface="+mj-lt"/>
              <a:buAutoNum type="arabicPeriod"/>
            </a:pPr>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p:blipFill>
        <p:spPr>
          <a:xfrm>
            <a:off x="6646264" y="0"/>
            <a:ext cx="5545736" cy="6063092"/>
          </a:xfrm>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a:xfrm>
            <a:off x="365760" y="6464808"/>
            <a:ext cx="987552" cy="310896"/>
          </a:xfrm>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417443"/>
            <a:ext cx="9144000" cy="3140589"/>
          </a:xfrm>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524000" y="3602037"/>
            <a:ext cx="9144000" cy="2297317"/>
          </a:xfrm>
        </p:spPr>
        <p:txBody>
          <a:bodyPr>
            <a:normAutofit/>
          </a:bodyPr>
          <a:lstStyle/>
          <a:p>
            <a:endParaRPr lang="en-US" dirty="0"/>
          </a:p>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699246879"/>
              </p:ext>
            </p:extLst>
          </p:nvPr>
        </p:nvGraphicFramePr>
        <p:xfrm>
          <a:off x="7445830" y="559838"/>
          <a:ext cx="4525346" cy="5449064"/>
        </p:xfrm>
        <a:graphic>
          <a:graphicData uri="http://schemas.openxmlformats.org/drawingml/2006/table">
            <a:tbl>
              <a:tblPr firstRow="1" bandRow="1"/>
              <a:tblGrid>
                <a:gridCol w="4525346">
                  <a:extLst>
                    <a:ext uri="{9D8B030D-6E8A-4147-A177-3AD203B41FA5}">
                      <a16:colId xmlns:a16="http://schemas.microsoft.com/office/drawing/2014/main" val="1563570424"/>
                    </a:ext>
                  </a:extLst>
                </a:gridCol>
              </a:tblGrid>
              <a:tr h="8509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MEET OUR TEAM</a:t>
                      </a:r>
                    </a:p>
                    <a:p>
                      <a:pPr algn="ct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1871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DEFINYING THE PROBLEM&amp;PRIMARY GOALS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2114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PROGRAM DETAILS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162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j-lt"/>
                          <a:ea typeface="+mn-ea"/>
                          <a:cs typeface="+mn-cs"/>
                        </a:rPr>
                        <a:t> </a:t>
                      </a:r>
                      <a:r>
                        <a:rPr lang="en-US" sz="2400" kern="1200" dirty="0">
                          <a:solidFill>
                            <a:schemeClr val="tx1"/>
                          </a:solidFill>
                          <a:latin typeface="+mn-lt"/>
                          <a:ea typeface="+mn-ea"/>
                          <a:cs typeface="+mn-cs"/>
                        </a:rPr>
                        <a:t>AREAS OF FOCUS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0366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mn-cs"/>
                        </a:rPr>
                        <a:t>ACCURACY</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200763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82296"/>
            <a:ext cx="6502620" cy="1298448"/>
          </a:xfrm>
        </p:spPr>
        <p:txBody>
          <a:bodyPr/>
          <a:lstStyle/>
          <a:p>
            <a:r>
              <a:rPr lang="en-US" dirty="0"/>
              <a:t>Meet our team</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a:xfrm>
            <a:off x="7815470" y="0"/>
            <a:ext cx="4376530" cy="6018401"/>
          </a:xfrm>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graphicFrame>
        <p:nvGraphicFramePr>
          <p:cNvPr id="6" name="Table 6">
            <a:extLst>
              <a:ext uri="{FF2B5EF4-FFF2-40B4-BE49-F238E27FC236}">
                <a16:creationId xmlns:a16="http://schemas.microsoft.com/office/drawing/2014/main" id="{1835C26B-B717-844A-A03D-4FD1FE4517C3}"/>
              </a:ext>
            </a:extLst>
          </p:cNvPr>
          <p:cNvGraphicFramePr>
            <a:graphicFrameLocks noGrp="1"/>
          </p:cNvGraphicFramePr>
          <p:nvPr>
            <p:extLst>
              <p:ext uri="{D42A27DB-BD31-4B8C-83A1-F6EECF244321}">
                <p14:modId xmlns:p14="http://schemas.microsoft.com/office/powerpoint/2010/main" val="983463642"/>
              </p:ext>
            </p:extLst>
          </p:nvPr>
        </p:nvGraphicFramePr>
        <p:xfrm>
          <a:off x="219223" y="1827150"/>
          <a:ext cx="5668394" cy="3950736"/>
        </p:xfrm>
        <a:graphic>
          <a:graphicData uri="http://schemas.openxmlformats.org/drawingml/2006/table">
            <a:tbl>
              <a:tblPr firstRow="1" bandRow="1">
                <a:tableStyleId>{2D5ABB26-0587-4C30-8999-92F81FD0307C}</a:tableStyleId>
              </a:tblPr>
              <a:tblGrid>
                <a:gridCol w="2834197">
                  <a:extLst>
                    <a:ext uri="{9D8B030D-6E8A-4147-A177-3AD203B41FA5}">
                      <a16:colId xmlns:a16="http://schemas.microsoft.com/office/drawing/2014/main" val="73632476"/>
                    </a:ext>
                  </a:extLst>
                </a:gridCol>
                <a:gridCol w="2834197">
                  <a:extLst>
                    <a:ext uri="{9D8B030D-6E8A-4147-A177-3AD203B41FA5}">
                      <a16:colId xmlns:a16="http://schemas.microsoft.com/office/drawing/2014/main" val="2457904171"/>
                    </a:ext>
                  </a:extLst>
                </a:gridCol>
              </a:tblGrid>
              <a:tr h="987684">
                <a:tc>
                  <a:txBody>
                    <a:bodyPr/>
                    <a:lstStyle/>
                    <a:p>
                      <a:r>
                        <a:rPr lang="en-US" b="1" dirty="0"/>
                        <a:t>Team member</a:t>
                      </a:r>
                    </a:p>
                  </a:txBody>
                  <a:tcPr/>
                </a:tc>
                <a:tc>
                  <a:txBody>
                    <a:bodyPr/>
                    <a:lstStyle/>
                    <a:p>
                      <a:r>
                        <a:rPr lang="en-US" b="1" dirty="0"/>
                        <a:t>Role</a:t>
                      </a:r>
                    </a:p>
                  </a:txBody>
                  <a:tcPr/>
                </a:tc>
                <a:extLst>
                  <a:ext uri="{0D108BD9-81ED-4DB2-BD59-A6C34878D82A}">
                    <a16:rowId xmlns:a16="http://schemas.microsoft.com/office/drawing/2014/main" val="1911967142"/>
                  </a:ext>
                </a:extLst>
              </a:tr>
              <a:tr h="987684">
                <a:tc>
                  <a:txBody>
                    <a:bodyPr/>
                    <a:lstStyle/>
                    <a:p>
                      <a:r>
                        <a:rPr lang="en-US" dirty="0"/>
                        <a:t>Rahma El-Sayed </a:t>
                      </a:r>
                    </a:p>
                  </a:txBody>
                  <a:tcPr/>
                </a:tc>
                <a:tc>
                  <a:txBody>
                    <a:bodyPr/>
                    <a:lstStyle/>
                    <a:p>
                      <a:r>
                        <a:rPr lang="en-US" dirty="0"/>
                        <a:t>AI solution and research.</a:t>
                      </a:r>
                    </a:p>
                  </a:txBody>
                  <a:tcPr/>
                </a:tc>
                <a:extLst>
                  <a:ext uri="{0D108BD9-81ED-4DB2-BD59-A6C34878D82A}">
                    <a16:rowId xmlns:a16="http://schemas.microsoft.com/office/drawing/2014/main" val="38151867"/>
                  </a:ext>
                </a:extLst>
              </a:tr>
              <a:tr h="987684">
                <a:tc>
                  <a:txBody>
                    <a:bodyPr/>
                    <a:lstStyle/>
                    <a:p>
                      <a:r>
                        <a:rPr lang="en-US" dirty="0"/>
                        <a:t>Hana Khaled</a:t>
                      </a:r>
                    </a:p>
                  </a:txBody>
                  <a:tcPr/>
                </a:tc>
                <a:tc>
                  <a:txBody>
                    <a:bodyPr/>
                    <a:lstStyle/>
                    <a:p>
                      <a:r>
                        <a:rPr lang="en-US" dirty="0"/>
                        <a:t>AI solution and presentation.</a:t>
                      </a:r>
                    </a:p>
                  </a:txBody>
                  <a:tcPr/>
                </a:tc>
                <a:extLst>
                  <a:ext uri="{0D108BD9-81ED-4DB2-BD59-A6C34878D82A}">
                    <a16:rowId xmlns:a16="http://schemas.microsoft.com/office/drawing/2014/main" val="2619085520"/>
                  </a:ext>
                </a:extLst>
              </a:tr>
              <a:tr h="987684">
                <a:tc>
                  <a:txBody>
                    <a:bodyPr/>
                    <a:lstStyle/>
                    <a:p>
                      <a:r>
                        <a:rPr lang="en-US" dirty="0"/>
                        <a:t>El-Sayed Nabil</a:t>
                      </a:r>
                    </a:p>
                  </a:txBody>
                  <a:tcPr/>
                </a:tc>
                <a:tc>
                  <a:txBody>
                    <a:bodyPr/>
                    <a:lstStyle/>
                    <a:p>
                      <a:r>
                        <a:rPr lang="en-US" dirty="0"/>
                        <a:t>IOT solution and research.</a:t>
                      </a:r>
                    </a:p>
                  </a:txBody>
                  <a:tcPr/>
                </a:tc>
                <a:extLst>
                  <a:ext uri="{0D108BD9-81ED-4DB2-BD59-A6C34878D82A}">
                    <a16:rowId xmlns:a16="http://schemas.microsoft.com/office/drawing/2014/main" val="1784498137"/>
                  </a:ext>
                </a:extLst>
              </a:tr>
            </a:tbl>
          </a:graphicData>
        </a:graphic>
      </p:graphicFrame>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99C0-A9D9-22A3-DCD2-5044A9B94A07}"/>
              </a:ext>
            </a:extLst>
          </p:cNvPr>
          <p:cNvSpPr>
            <a:spLocks noGrp="1"/>
          </p:cNvSpPr>
          <p:nvPr>
            <p:ph type="title"/>
          </p:nvPr>
        </p:nvSpPr>
        <p:spPr/>
        <p:txBody>
          <a:bodyPr/>
          <a:lstStyle/>
          <a:p>
            <a:r>
              <a:rPr lang="en-US" dirty="0"/>
              <a:t>DEFINYING THE PROBLEM</a:t>
            </a:r>
          </a:p>
        </p:txBody>
      </p:sp>
      <p:sp>
        <p:nvSpPr>
          <p:cNvPr id="3" name="Text Placeholder 2">
            <a:extLst>
              <a:ext uri="{FF2B5EF4-FFF2-40B4-BE49-F238E27FC236}">
                <a16:creationId xmlns:a16="http://schemas.microsoft.com/office/drawing/2014/main" id="{AD9E712E-081D-078B-1115-FCE3D1E19AF1}"/>
              </a:ext>
            </a:extLst>
          </p:cNvPr>
          <p:cNvSpPr>
            <a:spLocks noGrp="1"/>
          </p:cNvSpPr>
          <p:nvPr>
            <p:ph type="body" sz="quarter" idx="13"/>
          </p:nvPr>
        </p:nvSpPr>
        <p:spPr>
          <a:xfrm>
            <a:off x="2136710" y="2491273"/>
            <a:ext cx="7464490" cy="2893527"/>
          </a:xfrm>
        </p:spPr>
        <p:txBody>
          <a:bodyPr>
            <a:normAutofit/>
          </a:bodyPr>
          <a:lstStyle/>
          <a:p>
            <a:pPr algn="l"/>
            <a:r>
              <a:rPr lang="en-US" dirty="0"/>
              <a:t>Thousands of mails are sent to us everyday ,receiving them all directly will decrease our attention to the important mails and increasing the distraction levels ,in order to solve this problem ,we will form a model which will classify the e-mails sent to it first into spam or ham e-mails , by applying this any application can put the spam e-mails in Spam and alert you with the non-spam ones.</a:t>
            </a:r>
          </a:p>
        </p:txBody>
      </p:sp>
      <p:sp>
        <p:nvSpPr>
          <p:cNvPr id="4" name="Date Placeholder 3">
            <a:extLst>
              <a:ext uri="{FF2B5EF4-FFF2-40B4-BE49-F238E27FC236}">
                <a16:creationId xmlns:a16="http://schemas.microsoft.com/office/drawing/2014/main" id="{8AFA6932-6A8E-AF72-DDDE-5CC589EEE2C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FFC7F24-DEDB-C8B1-FEEC-0BC618020EB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E91EAFE-ED51-8EDB-A093-AF87FE903714}"/>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272390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3278188" y="193041"/>
            <a:ext cx="5697456" cy="217525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cs typeface="Gill Sans Light" panose="020B0302020104020203" pitchFamily="34" charset="-79"/>
              </a:rPr>
              <a:t>PRIMARY GOALS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3278187" y="2740025"/>
            <a:ext cx="6789543" cy="3100938"/>
          </a:xfrm>
        </p:spPr>
        <p:txBody>
          <a:bodyPr/>
          <a:lstStyle/>
          <a:p>
            <a:pPr algn="l"/>
            <a:r>
              <a:rPr lang="en-US" dirty="0"/>
              <a:t>The user will input an E-mail sent to them and the role of the program is to check whether this e-mail is Spam or Ham.</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57588"/>
            <a:ext cx="10515600" cy="1323156"/>
          </a:xfrm>
        </p:spPr>
        <p:txBody>
          <a:bodyPr/>
          <a:lstStyle/>
          <a:p>
            <a:r>
              <a:rPr lang="en-US" dirty="0"/>
              <a:t>Program details</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4165868137"/>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a:xfrm>
            <a:off x="365760" y="6464808"/>
            <a:ext cx="987552" cy="310896"/>
          </a:xfrm>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82296"/>
            <a:ext cx="10515600" cy="1298448"/>
          </a:xfrm>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76072" y="1911096"/>
            <a:ext cx="7242048" cy="402336"/>
          </a:xfrm>
        </p:spPr>
        <p:txBody>
          <a:bodyPr>
            <a:normAutofit/>
          </a:bodyPr>
          <a:lstStyle/>
          <a:p>
            <a:r>
              <a:rPr lang="en-US" sz="2200" dirty="0"/>
              <a:t>Pre-processing</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350008"/>
            <a:ext cx="10741961" cy="3686898"/>
          </a:xfrm>
        </p:spPr>
        <p:txBody>
          <a:bodyPr>
            <a:normAutofit fontScale="92500" lnSpcReduction="20000"/>
          </a:bodyPr>
          <a:lstStyle/>
          <a:p>
            <a:r>
              <a:rPr lang="en-US" sz="2100" dirty="0"/>
              <a:t>Tokenizing: transferring text into separate words.</a:t>
            </a:r>
          </a:p>
          <a:p>
            <a:endParaRPr lang="en-US" sz="2100" dirty="0"/>
          </a:p>
          <a:p>
            <a:r>
              <a:rPr lang="en-US" sz="2100" dirty="0"/>
              <a:t>Lowercase: transforming</a:t>
            </a:r>
            <a:r>
              <a:rPr lang="ar-EG" sz="2100" dirty="0"/>
              <a:t> </a:t>
            </a:r>
            <a:r>
              <a:rPr lang="en-US" sz="2100" dirty="0"/>
              <a:t> all uppercase letters into lowercase.</a:t>
            </a:r>
          </a:p>
          <a:p>
            <a:endParaRPr lang="en-US" sz="2100" dirty="0"/>
          </a:p>
          <a:p>
            <a:r>
              <a:rPr lang="en-US" sz="2100" dirty="0"/>
              <a:t>Stop words: remove all not-needed words.</a:t>
            </a:r>
          </a:p>
          <a:p>
            <a:endParaRPr lang="en-US" sz="2100" dirty="0"/>
          </a:p>
          <a:p>
            <a:r>
              <a:rPr lang="en-US" sz="2100" dirty="0"/>
              <a:t>Stemming: we used it instead of lemmatization to return all the words to its root.</a:t>
            </a:r>
          </a:p>
          <a:p>
            <a:endParaRPr lang="en-US" sz="2100" dirty="0"/>
          </a:p>
          <a:p>
            <a:r>
              <a:rPr lang="en-US" sz="2100" dirty="0"/>
              <a:t>No punctuation: remove &amp;,*,(),….,£,”,…etc.</a:t>
            </a:r>
          </a:p>
          <a:p>
            <a:endParaRPr lang="en-US" sz="2100" dirty="0"/>
          </a:p>
          <a:p>
            <a:r>
              <a:rPr lang="en-US" sz="2100" dirty="0"/>
              <a:t>List to string : we used this function to transform the list data into string as the fit_transform function in the </a:t>
            </a:r>
            <a:r>
              <a:rPr lang="en-US" sz="2100" b="0" dirty="0">
                <a:solidFill>
                  <a:schemeClr val="bg1"/>
                </a:solidFill>
                <a:effectLst/>
              </a:rPr>
              <a:t>TfidfVectorizer library </a:t>
            </a:r>
            <a:r>
              <a:rPr lang="en-US" sz="2100" dirty="0"/>
              <a:t>accepts string to be input data.</a:t>
            </a:r>
          </a:p>
          <a:p>
            <a:endParaRPr lang="en-US" sz="2100" dirty="0"/>
          </a:p>
          <a:p>
            <a:r>
              <a:rPr lang="en-US" sz="2100" dirty="0"/>
              <a:t>Vectorization : vectorizing the input sting into vector as the logistic regression only accepts vectors</a:t>
            </a:r>
            <a:r>
              <a:rPr lang="en-US" sz="1900" dirty="0"/>
              <a:t>.</a:t>
            </a:r>
          </a:p>
          <a:p>
            <a:endParaRPr lang="en-US" sz="1900" dirty="0"/>
          </a:p>
          <a:p>
            <a:pPr marL="0" indent="0">
              <a:buNone/>
            </a:pPr>
            <a:endParaRPr lang="en-US" sz="1900" dirty="0"/>
          </a:p>
          <a:p>
            <a:endParaRPr lang="en-US" sz="1900" dirty="0"/>
          </a:p>
          <a:p>
            <a:endParaRPr lang="en-US" sz="1900" dirty="0"/>
          </a:p>
          <a:p>
            <a:endParaRPr lang="en-US" sz="1900"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60" y="6464808"/>
            <a:ext cx="987552" cy="310896"/>
          </a:xfrm>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82296"/>
            <a:ext cx="10515600" cy="1298448"/>
          </a:xfrm>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76072" y="1911096"/>
            <a:ext cx="7242048" cy="402336"/>
          </a:xfrm>
        </p:spPr>
        <p:txBody>
          <a:bodyPr>
            <a:normAutofit/>
          </a:bodyPr>
          <a:lstStyle/>
          <a:p>
            <a:r>
              <a:rPr lang="en-US" sz="2200" dirty="0"/>
              <a:t>model</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640562"/>
            <a:ext cx="10741961" cy="2891557"/>
          </a:xfrm>
        </p:spPr>
        <p:txBody>
          <a:bodyPr>
            <a:normAutofit/>
          </a:bodyPr>
          <a:lstStyle/>
          <a:p>
            <a:r>
              <a:rPr lang="en-US" sz="1900" dirty="0"/>
              <a:t>We will apply logistic regression model.</a:t>
            </a:r>
          </a:p>
          <a:p>
            <a:r>
              <a:rPr lang="en-US" sz="1900" dirty="0"/>
              <a:t>Logistic regression is responsible for</a:t>
            </a:r>
            <a:r>
              <a:rPr lang="en-US" sz="2000" dirty="0">
                <a:solidFill>
                  <a:srgbClr val="202124"/>
                </a:solidFill>
                <a:latin typeface="Google Sans"/>
              </a:rPr>
              <a:t> </a:t>
            </a:r>
            <a:r>
              <a:rPr lang="en-US" sz="2000" dirty="0">
                <a:solidFill>
                  <a:schemeClr val="bg1"/>
                </a:solidFill>
              </a:rPr>
              <a:t>binary outcomes ,something which can take 2 values</a:t>
            </a:r>
            <a:r>
              <a:rPr lang="ar-EG" sz="2000" dirty="0">
                <a:solidFill>
                  <a:schemeClr val="bg1"/>
                </a:solidFill>
              </a:rPr>
              <a:t> </a:t>
            </a:r>
            <a:r>
              <a:rPr lang="en-US" sz="2000" dirty="0">
                <a:solidFill>
                  <a:schemeClr val="bg1"/>
                </a:solidFill>
              </a:rPr>
              <a:t>like true or false ,good, not good,…..etc.</a:t>
            </a:r>
            <a:endParaRPr lang="en-US" sz="1900" dirty="0">
              <a:solidFill>
                <a:schemeClr val="bg1"/>
              </a:solidFill>
            </a:endParaRPr>
          </a:p>
          <a:p>
            <a:r>
              <a:rPr lang="en-US" sz="1900" dirty="0"/>
              <a:t>We used it because of the availability of open source code and to check different models rather than RNN and LSTM.</a:t>
            </a:r>
          </a:p>
          <a:p>
            <a:pPr marL="0" indent="0">
              <a:buNone/>
            </a:pPr>
            <a:endParaRPr lang="en-US" sz="1900" dirty="0"/>
          </a:p>
          <a:p>
            <a:endParaRPr lang="en-US" sz="1900" dirty="0"/>
          </a:p>
          <a:p>
            <a:pPr marL="0" indent="0">
              <a:buNone/>
            </a:pPr>
            <a:endParaRPr lang="en-US" sz="1900" dirty="0"/>
          </a:p>
          <a:p>
            <a:endParaRPr lang="en-US" sz="1900" dirty="0"/>
          </a:p>
          <a:p>
            <a:endParaRPr lang="en-US" sz="1900" dirty="0"/>
          </a:p>
          <a:p>
            <a:endParaRPr lang="en-US" sz="1900"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60" y="6464808"/>
            <a:ext cx="987552" cy="310896"/>
          </a:xfrm>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171537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B5D-922F-213B-9221-A2312CEE2B33}"/>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001CC47E-1FAF-7A8D-2A0F-DBAF723F4CD6}"/>
              </a:ext>
            </a:extLst>
          </p:cNvPr>
          <p:cNvSpPr>
            <a:spLocks noGrp="1"/>
          </p:cNvSpPr>
          <p:nvPr>
            <p:ph type="body" idx="1"/>
          </p:nvPr>
        </p:nvSpPr>
        <p:spPr/>
        <p:txBody>
          <a:bodyPr/>
          <a:lstStyle/>
          <a:p>
            <a:r>
              <a:rPr lang="en-US" dirty="0"/>
              <a:t>The reason why e chose logistic regression</a:t>
            </a:r>
          </a:p>
        </p:txBody>
      </p:sp>
      <p:sp>
        <p:nvSpPr>
          <p:cNvPr id="4" name="Content Placeholder 3">
            <a:extLst>
              <a:ext uri="{FF2B5EF4-FFF2-40B4-BE49-F238E27FC236}">
                <a16:creationId xmlns:a16="http://schemas.microsoft.com/office/drawing/2014/main" id="{125ED69E-40DE-D7C6-A955-F64A5432625D}"/>
              </a:ext>
            </a:extLst>
          </p:cNvPr>
          <p:cNvSpPr>
            <a:spLocks noGrp="1"/>
          </p:cNvSpPr>
          <p:nvPr>
            <p:ph sz="half" idx="2"/>
          </p:nvPr>
        </p:nvSpPr>
        <p:spPr/>
        <p:txBody>
          <a:bodyPr>
            <a:noAutofit/>
          </a:bodyPr>
          <a:lstStyle/>
          <a:p>
            <a:r>
              <a:rPr lang="en-US" b="0" i="0" dirty="0">
                <a:solidFill>
                  <a:srgbClr val="242424"/>
                </a:solidFill>
                <a:effectLst/>
              </a:rPr>
              <a:t>it is an algorithm which is used for categorizing things into two classes (most of the time) </a:t>
            </a:r>
          </a:p>
          <a:p>
            <a:r>
              <a:rPr lang="en-US" b="0" i="0" dirty="0">
                <a:solidFill>
                  <a:srgbClr val="242424"/>
                </a:solidFill>
                <a:effectLst/>
              </a:rPr>
              <a:t>Logistic Regression measures the relationship between the categorical dependent variable and one or more independent variables by </a:t>
            </a:r>
            <a:r>
              <a:rPr lang="en-US" b="1" i="0" dirty="0">
                <a:solidFill>
                  <a:srgbClr val="242424"/>
                </a:solidFill>
                <a:effectLst/>
              </a:rPr>
              <a:t>estimating</a:t>
            </a:r>
            <a:r>
              <a:rPr lang="en-US" b="0" i="0" dirty="0">
                <a:solidFill>
                  <a:srgbClr val="242424"/>
                </a:solidFill>
                <a:effectLst/>
              </a:rPr>
              <a:t> </a:t>
            </a:r>
            <a:r>
              <a:rPr lang="en-US" b="1" i="0" dirty="0">
                <a:solidFill>
                  <a:srgbClr val="242424"/>
                </a:solidFill>
                <a:effectLst/>
              </a:rPr>
              <a:t>probabilities</a:t>
            </a:r>
            <a:r>
              <a:rPr lang="en-US" b="0" i="0" dirty="0">
                <a:solidFill>
                  <a:srgbClr val="242424"/>
                </a:solidFill>
                <a:effectLst/>
              </a:rPr>
              <a:t> using a </a:t>
            </a:r>
            <a:r>
              <a:rPr lang="en-US" b="1" i="0" dirty="0">
                <a:solidFill>
                  <a:srgbClr val="242424"/>
                </a:solidFill>
                <a:effectLst/>
              </a:rPr>
              <a:t>logistic function</a:t>
            </a:r>
            <a:r>
              <a:rPr lang="en-US" b="0" i="0" dirty="0">
                <a:solidFill>
                  <a:srgbClr val="242424"/>
                </a:solidFill>
                <a:effectLst/>
              </a:rPr>
              <a:t>.</a:t>
            </a:r>
          </a:p>
          <a:p>
            <a:r>
              <a:rPr lang="en-US" dirty="0">
                <a:solidFill>
                  <a:srgbClr val="242424"/>
                </a:solidFill>
              </a:rPr>
              <a:t>The availability of it on the internet.</a:t>
            </a:r>
          </a:p>
          <a:p>
            <a:r>
              <a:rPr lang="en-US" dirty="0">
                <a:solidFill>
                  <a:srgbClr val="242424"/>
                </a:solidFill>
              </a:rPr>
              <a:t>The high accurate results got from it. </a:t>
            </a:r>
            <a:endParaRPr lang="en-US" dirty="0"/>
          </a:p>
        </p:txBody>
      </p:sp>
      <p:sp>
        <p:nvSpPr>
          <p:cNvPr id="7" name="Date Placeholder 6">
            <a:extLst>
              <a:ext uri="{FF2B5EF4-FFF2-40B4-BE49-F238E27FC236}">
                <a16:creationId xmlns:a16="http://schemas.microsoft.com/office/drawing/2014/main" id="{E1B6F7B3-2D25-A733-262B-F9435162F23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63B3F6CD-AC80-D757-554A-DBBA505A97E5}"/>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6A6C1603-F305-75FF-F2E6-90E2277B1613}"/>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04318996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C808716-392B-45C4-A28C-4D1FA08120D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{2365954E-C649-4126-9E5B-4D486A0C5133}tf11964407_win32</Template>
  <TotalTime>244</TotalTime>
  <Words>533</Words>
  <Application>Microsoft Office PowerPoint</Application>
  <PresentationFormat>Widescreen</PresentationFormat>
  <Paragraphs>104</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Aerial</vt:lpstr>
      <vt:lpstr>Arial</vt:lpstr>
      <vt:lpstr>Calibri</vt:lpstr>
      <vt:lpstr>Courier New</vt:lpstr>
      <vt:lpstr>Gill Sans Nova</vt:lpstr>
      <vt:lpstr>Gill Sans Nova Light</vt:lpstr>
      <vt:lpstr>Google Sans</vt:lpstr>
      <vt:lpstr>Sagona Book</vt:lpstr>
      <vt:lpstr>Custom</vt:lpstr>
      <vt:lpstr>Spam checker</vt:lpstr>
      <vt:lpstr>agenda</vt:lpstr>
      <vt:lpstr>Meet our team</vt:lpstr>
      <vt:lpstr>DEFINYING THE PROBLEM</vt:lpstr>
      <vt:lpstr>PRIMARY GOALS</vt:lpstr>
      <vt:lpstr>Program details</vt:lpstr>
      <vt:lpstr>Areas of focus</vt:lpstr>
      <vt:lpstr>Areas of focus</vt:lpstr>
      <vt:lpstr>Areas of focus</vt:lpstr>
      <vt:lpstr>Accuracy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checker</dc:title>
  <dc:creator>mohamed</dc:creator>
  <cp:lastModifiedBy>mohamed</cp:lastModifiedBy>
  <cp:revision>3</cp:revision>
  <dcterms:created xsi:type="dcterms:W3CDTF">2023-09-28T07:16:46Z</dcterms:created>
  <dcterms:modified xsi:type="dcterms:W3CDTF">2023-09-28T11:56:11Z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