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s\BixiMontrealRentals2014_May_Jun\results_backu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s\BixiMontrealRentals2014_May_Jun\results_backu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s\BixiMontrealRentals2014_May_Jun\results_backup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s\BixiMontrealRentals2014_May_Jun\results_backu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s\BixiMontrealRentals2014_May_Jun\results_backu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Membership</a:t>
            </a:r>
            <a:r>
              <a:rPr lang="en-US" b="1" baseline="0"/>
              <a:t> %</a:t>
            </a:r>
            <a:endParaRPr lang="en-US" b="1"/>
          </a:p>
        </c:rich>
      </c:tx>
      <c:layout>
        <c:manualLayout>
          <c:xMode val="edge"/>
          <c:yMode val="edge"/>
          <c:x val="0.36184711286089238"/>
          <c:y val="7.4074074074074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9-4F3B-908D-64825EC6E1DF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9-4F3B-908D-64825EC6E1DF}"/>
              </c:ext>
            </c:extLst>
          </c:dPt>
          <c:dLbls>
            <c:dLbl>
              <c:idx val="0"/>
              <c:layout>
                <c:manualLayout>
                  <c:x val="-4.9852799650043744E-2"/>
                  <c:y val="0.13019867308253136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BE9-4F3B-908D-64825EC6E1DF}"/>
                </c:ext>
              </c:extLst>
            </c:dLbl>
            <c:dLbl>
              <c:idx val="1"/>
              <c:layout>
                <c:manualLayout>
                  <c:x val="4.3600831146106737E-2"/>
                  <c:y val="-0.2099657334499854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BE9-4F3B-908D-64825EC6E1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Sheet1!$A$1:$B$1</c:f>
              <c:strCache>
                <c:ptCount val="2"/>
                <c:pt idx="0">
                  <c:v>Casual members</c:v>
                </c:pt>
                <c:pt idx="1">
                  <c:v>Members</c:v>
                </c:pt>
              </c:strCache>
            </c:strRef>
          </c:cat>
          <c:val>
            <c:numRef>
              <c:f>Sheet1!$A$2:$B$2</c:f>
              <c:numCache>
                <c:formatCode>General</c:formatCode>
                <c:ptCount val="2"/>
                <c:pt idx="0">
                  <c:v>124538</c:v>
                </c:pt>
                <c:pt idx="1">
                  <c:v>856586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BE9-4F3B-908D-64825EC6E1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28149606299214"/>
          <c:y val="0.41745297462817138"/>
          <c:w val="0.25107392825896768"/>
          <c:h val="0.221065908428113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Sheet1!$C$18</c:f>
              <c:strCache>
                <c:ptCount val="1"/>
                <c:pt idx="0">
                  <c:v>Avg duration(min)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289-4715-B931-C1D8CE5CE84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289-4715-B931-C1D8CE5CE84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Sheet1!$A$19:$A$20</c:f>
              <c:strCache>
                <c:ptCount val="2"/>
                <c:pt idx="0">
                  <c:v>Members</c:v>
                </c:pt>
                <c:pt idx="1">
                  <c:v>Casual users</c:v>
                </c:pt>
              </c:strCache>
            </c:strRef>
          </c:cat>
          <c:val>
            <c:numRef>
              <c:f>Sheet1!$C$19:$C$20</c:f>
              <c:numCache>
                <c:formatCode>General</c:formatCode>
                <c:ptCount val="2"/>
                <c:pt idx="0">
                  <c:v>12.5</c:v>
                </c:pt>
                <c:pt idx="1">
                  <c:v>21.1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89-4715-B931-C1D8CE5CE8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291840"/>
        <c:axId val="44293504"/>
      </c:barChart>
      <c:catAx>
        <c:axId val="4429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93504"/>
        <c:crosses val="autoZero"/>
        <c:auto val="1"/>
        <c:lblAlgn val="ctr"/>
        <c:lblOffset val="100"/>
        <c:noMultiLvlLbl val="0"/>
      </c:catAx>
      <c:valAx>
        <c:axId val="442935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4291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Number of Trips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Sheet1!$B$32</c:f>
              <c:strCache>
                <c:ptCount val="1"/>
                <c:pt idx="0">
                  <c:v>Trips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0B0F0"/>
                </a:gs>
                <a:gs pos="100000">
                  <a:srgbClr val="00B0F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Sheet1!$A$33:$A$34</c:f>
              <c:strCache>
                <c:ptCount val="2"/>
                <c:pt idx="0">
                  <c:v>May</c:v>
                </c:pt>
                <c:pt idx="1">
                  <c:v>June</c:v>
                </c:pt>
              </c:strCache>
            </c:strRef>
          </c:cat>
          <c:val>
            <c:numRef>
              <c:f>Sheet1!$B$33:$B$34</c:f>
              <c:numCache>
                <c:formatCode>General</c:formatCode>
                <c:ptCount val="2"/>
                <c:pt idx="0">
                  <c:v>455261</c:v>
                </c:pt>
                <c:pt idx="1">
                  <c:v>525863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39-4D73-8E21-A6CD270851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09136400"/>
        <c:axId val="2109140144"/>
      </c:barChart>
      <c:catAx>
        <c:axId val="2109136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140144"/>
        <c:crosses val="autoZero"/>
        <c:auto val="1"/>
        <c:lblAlgn val="ctr"/>
        <c:lblOffset val="100"/>
        <c:noMultiLvlLbl val="0"/>
      </c:catAx>
      <c:valAx>
        <c:axId val="21091401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9136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pPr>
            <a:r>
              <a:rPr lang="en-US" b="1"/>
              <a:t>Usage based on week 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Sheet1!$F$65</c:f>
              <c:strCache>
                <c:ptCount val="1"/>
                <c:pt idx="0">
                  <c:v>weekdays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Sheet1!$G$64:$H$64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Sheet1!$G$65:$H$65</c:f>
              <c:numCache>
                <c:formatCode>0%</c:formatCode>
                <c:ptCount val="2"/>
                <c:pt idx="0">
                  <c:v>0.53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24-4546-9B0C-8CD6F420C9A4}"/>
            </c:ext>
          </c:extLst>
        </c:ser>
        <c:ser>
          <c:idx val="1"/>
          <c:order val="1"/>
          <c:tx>
            <c:strRef>
              <c:f>Sheet1!$F$66</c:f>
              <c:strCache>
                <c:ptCount val="1"/>
                <c:pt idx="0">
                  <c:v>weekends</c:v>
                </c:pt>
              </c:strCache>
            </c:strRef>
          </c:tx>
          <c:spPr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Sheet1!$G$64:$H$64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Sheet1!$G$66:$H$66</c:f>
              <c:numCache>
                <c:formatCode>0%</c:formatCode>
                <c:ptCount val="2"/>
                <c:pt idx="0">
                  <c:v>0.47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24-4546-9B0C-8CD6F420C9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12467567"/>
        <c:axId val="1712451759"/>
      </c:barChart>
      <c:catAx>
        <c:axId val="1712467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pPr>
            <a:endParaRPr lang="en-US"/>
          </a:p>
        </c:txPr>
        <c:crossAx val="1712451759"/>
        <c:crosses val="autoZero"/>
        <c:auto val="1"/>
        <c:lblAlgn val="ctr"/>
        <c:lblOffset val="100"/>
        <c:noMultiLvlLbl val="0"/>
      </c:catAx>
      <c:valAx>
        <c:axId val="1712451759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7124675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ea typeface="Tahoma" panose="020B0604030504040204" pitchFamily="34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Time</a:t>
            </a:r>
            <a:r>
              <a:rPr lang="en-US" b="1" baseline="0"/>
              <a:t> interval vs trips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Sheet1!$C$68</c:f>
              <c:strCache>
                <c:ptCount val="1"/>
                <c:pt idx="0">
                  <c:v>Percent trips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D11-42D3-9317-38AF80B90121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D11-42D3-9317-38AF80B9012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Sheet1!$A$69:$A$74</c:f>
              <c:strCache>
                <c:ptCount val="6"/>
                <c:pt idx="0">
                  <c:v>12:00AM to 06:00AM</c:v>
                </c:pt>
                <c:pt idx="1">
                  <c:v>06:00AM to 09:00AM</c:v>
                </c:pt>
                <c:pt idx="2">
                  <c:v>09:00AM to 12:00PM</c:v>
                </c:pt>
                <c:pt idx="3">
                  <c:v>12:00PM to 04:00PM</c:v>
                </c:pt>
                <c:pt idx="4">
                  <c:v>04:00PM to 08:00PM</c:v>
                </c:pt>
                <c:pt idx="5">
                  <c:v>08:00PM to 12:00AM</c:v>
                </c:pt>
              </c:strCache>
            </c:strRef>
          </c:cat>
          <c:val>
            <c:numRef>
              <c:f>Sheet1!$C$69:$C$74</c:f>
              <c:numCache>
                <c:formatCode>0%</c:formatCode>
                <c:ptCount val="6"/>
                <c:pt idx="0">
                  <c:v>0.05</c:v>
                </c:pt>
                <c:pt idx="1">
                  <c:v>0.13</c:v>
                </c:pt>
                <c:pt idx="2">
                  <c:v>0.12</c:v>
                </c:pt>
                <c:pt idx="3">
                  <c:v>0.23</c:v>
                </c:pt>
                <c:pt idx="4">
                  <c:v>0.33</c:v>
                </c:pt>
                <c:pt idx="5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D11-42D3-9317-38AF80B901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9142640"/>
        <c:axId val="2109135568"/>
      </c:barChart>
      <c:catAx>
        <c:axId val="2109142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135568"/>
        <c:crosses val="autoZero"/>
        <c:auto val="1"/>
        <c:lblAlgn val="ctr"/>
        <c:lblOffset val="100"/>
        <c:noMultiLvlLbl val="0"/>
      </c:catAx>
      <c:valAx>
        <c:axId val="210913556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109142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EA90-7FD2-4A4E-8587-8BD053F2E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B6802-44F6-482C-8562-5ED715650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961A-6D48-4B22-842E-C1FF1EA6A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EB89-8923-4509-BA71-3FE095F3EC9E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69C45-4885-4436-ADC4-6F38C21C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53178-E0E8-4BA3-95BF-2F2D39BF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35D3-8CB7-48AE-8648-14F8F949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6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228E-DCCA-4790-BA4C-461FA850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5628E-EF91-4C84-A205-38DEDDBFA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F8AB6-B994-4E68-A40D-426B00AA8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EB89-8923-4509-BA71-3FE095F3EC9E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8B8C5-0706-45BA-B0C9-FA32D14F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12534-08B3-4494-B041-891BF6FF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35D3-8CB7-48AE-8648-14F8F949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5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7A8F8-5CC6-4D3A-92E8-A04506BC1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6C603-27D8-4E9B-9F2E-2F71583A8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15698-448A-4C1A-BC78-504CCD43C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EB89-8923-4509-BA71-3FE095F3EC9E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B98A7-40B2-4EFD-88BD-6EA94B89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63D4D-542F-486F-B2B9-AAB9DFFF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35D3-8CB7-48AE-8648-14F8F949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1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E789-8298-4A1F-A35A-FCBC426CC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F1F7C-832F-4767-AABE-3477C7DC0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FA858-BD3A-482C-AFCA-FB23BD14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EB89-8923-4509-BA71-3FE095F3EC9E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E6CE9-FE4E-4AAB-806A-BB09EB39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9A0C-4F3E-4593-AA26-1952AFDB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35D3-8CB7-48AE-8648-14F8F949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3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E4E6-B41B-410B-AA9C-BFE7A658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4EAE6-8E84-4DCA-9DBD-B7ED93989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F4EB1-5963-4042-875C-19B7E47F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EB89-8923-4509-BA71-3FE095F3EC9E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2D252-5CFA-4D5C-B9B2-7DFF0D0EF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90F7A-7316-4AFC-B8CE-29605AD3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35D3-8CB7-48AE-8648-14F8F949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5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20C0B-F7BA-4175-A8F3-CFF0DCAF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BFE97-E28A-42CA-B4F9-FA4BDAE50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AE3DD-8211-4EAA-8B43-97EF60B40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E60C4-0B5E-403C-AAA2-D5BE8782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EB89-8923-4509-BA71-3FE095F3EC9E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82053-FD83-41F9-B492-2920C443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17857-E60A-4F78-B635-DF2AEF74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35D3-8CB7-48AE-8648-14F8F949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3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DC62-AE90-4DCA-89AD-C457C2A3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08262-CD8F-4ADB-8834-DC787542D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56024-50FF-4899-803A-C8D143E5C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6D9EB-36D5-4D1F-874A-491832577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3D2A9F-65D5-4C6B-8145-9BBBCC8D0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B73A7-E3A6-4791-8018-F8EDE9D58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EB89-8923-4509-BA71-3FE095F3EC9E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F59307-1AAA-436A-A4EC-BB49C406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85199F-FCEE-45AB-B838-7AA6E79E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35D3-8CB7-48AE-8648-14F8F949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2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872D-0BC3-47E1-9984-4433FC2E9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F5761-0879-4070-9515-8C3D8964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EB89-8923-4509-BA71-3FE095F3EC9E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298B1-08FC-4436-98B2-C717555D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C4234D-E2DA-4C47-B4A1-52B53316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35D3-8CB7-48AE-8648-14F8F949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4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7AC110-786A-43FC-B0EF-184A0994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EB89-8923-4509-BA71-3FE095F3EC9E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033F0-7BAB-436A-A626-5C49F6BD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604A5-17BB-4FD4-A948-626ED98F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35D3-8CB7-48AE-8648-14F8F949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0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A8F3-304E-46B2-9215-F02B25279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1F456-C88C-4455-9BCC-6ABE14E73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8A2E9-47DB-4B0E-B41A-D31623EAB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2AE32-1947-4954-B6D2-AF04750D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EB89-8923-4509-BA71-3FE095F3EC9E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1BDB4-0122-402F-8C1E-E41EABB9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36F53-3624-4B48-BA86-496B449E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35D3-8CB7-48AE-8648-14F8F949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3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724B-C67C-47D5-BA88-C7DF6FBF8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56033-06AB-40A3-9231-445E85B49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2DCEE-5E68-4DE6-A160-EC01C5A6B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3D224-53D3-4EC6-BEBE-3C954A94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EB89-8923-4509-BA71-3FE095F3EC9E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20542-449A-4E19-976E-60A1BABD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B5EB8-7937-4041-B0BE-3C7034A6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35D3-8CB7-48AE-8648-14F8F949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408B3-10F3-4F9E-8187-163A09B12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79000-4C06-4016-B4AA-3C8A84DAE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DA725-485A-4A4F-87C2-EC124B768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9EB89-8923-4509-BA71-3FE095F3EC9E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EF16A-58DF-4888-A800-4A8499DFC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23DE6-A72C-44E6-81C8-76A62290F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735D3-8CB7-48AE-8648-14F8F949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0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ixi.com/en/open-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2A74-7105-4B72-992B-8B5B4F21B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BIXI Montreal- Bike sharing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FB111-F27C-4294-AF17-60EDEE295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Project- Using SQL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Elshaddai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Harris</a:t>
            </a:r>
          </a:p>
        </p:txBody>
      </p:sp>
    </p:spTree>
    <p:extLst>
      <p:ext uri="{BB962C8B-B14F-4D97-AF65-F5344CB8AC3E}">
        <p14:creationId xmlns:p14="http://schemas.microsoft.com/office/powerpoint/2010/main" val="967409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8156-3EDB-49A5-9590-46CB7876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31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Step-4 cont.,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3DA622-0B78-4E5A-8CD9-E9A41D780D35}"/>
              </a:ext>
            </a:extLst>
          </p:cNvPr>
          <p:cNvSpPr txBox="1">
            <a:spLocks/>
          </p:cNvSpPr>
          <p:nvPr/>
        </p:nvSpPr>
        <p:spPr>
          <a:xfrm>
            <a:off x="950495" y="1254372"/>
            <a:ext cx="10515600" cy="1067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Q4. What is the % increase of trips from May to June?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A9BCFB-FC00-4C80-B0E6-FD29B86696FC}"/>
              </a:ext>
            </a:extLst>
          </p:cNvPr>
          <p:cNvSpPr txBox="1">
            <a:spLocks/>
          </p:cNvSpPr>
          <p:nvPr/>
        </p:nvSpPr>
        <p:spPr>
          <a:xfrm>
            <a:off x="838200" y="5568782"/>
            <a:ext cx="11225463" cy="1067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15.5% increase in trips from May to June month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0D800D-877F-465C-B87E-2A7EFBE24E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48" t="25251" r="26053" b="50000"/>
          <a:stretch/>
        </p:blipFill>
        <p:spPr>
          <a:xfrm>
            <a:off x="1219199" y="2209883"/>
            <a:ext cx="7971293" cy="192898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D152E8-DFC1-44CD-96CA-89D03A396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344609"/>
              </p:ext>
            </p:extLst>
          </p:nvPr>
        </p:nvGraphicFramePr>
        <p:xfrm>
          <a:off x="1106903" y="4379107"/>
          <a:ext cx="4588044" cy="1067516"/>
        </p:xfrm>
        <a:graphic>
          <a:graphicData uri="http://schemas.openxmlformats.org/drawingml/2006/table">
            <a:tbl>
              <a:tblPr/>
              <a:tblGrid>
                <a:gridCol w="1443792">
                  <a:extLst>
                    <a:ext uri="{9D8B030D-6E8A-4147-A177-3AD203B41FA5}">
                      <a16:colId xmlns:a16="http://schemas.microsoft.com/office/drawing/2014/main" val="1178908302"/>
                    </a:ext>
                  </a:extLst>
                </a:gridCol>
                <a:gridCol w="1427747">
                  <a:extLst>
                    <a:ext uri="{9D8B030D-6E8A-4147-A177-3AD203B41FA5}">
                      <a16:colId xmlns:a16="http://schemas.microsoft.com/office/drawing/2014/main" val="2591916887"/>
                    </a:ext>
                  </a:extLst>
                </a:gridCol>
                <a:gridCol w="1716505">
                  <a:extLst>
                    <a:ext uri="{9D8B030D-6E8A-4147-A177-3AD203B41FA5}">
                      <a16:colId xmlns:a16="http://schemas.microsoft.com/office/drawing/2014/main" val="597090472"/>
                    </a:ext>
                  </a:extLst>
                </a:gridCol>
              </a:tblGrid>
              <a:tr h="533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Trips in May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Trips in June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increase in trips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865626"/>
                  </a:ext>
                </a:extLst>
              </a:tr>
              <a:tr h="533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455261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525863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15.50%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72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252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8156-3EDB-49A5-9590-46CB7876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31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Step-4 cont.,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3DA622-0B78-4E5A-8CD9-E9A41D780D35}"/>
              </a:ext>
            </a:extLst>
          </p:cNvPr>
          <p:cNvSpPr txBox="1">
            <a:spLocks/>
          </p:cNvSpPr>
          <p:nvPr/>
        </p:nvSpPr>
        <p:spPr>
          <a:xfrm>
            <a:off x="950495" y="1254372"/>
            <a:ext cx="10515600" cy="1067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Q5. Give the top 5 station names where trips are starting the most?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A9BCFB-FC00-4C80-B0E6-FD29B86696FC}"/>
              </a:ext>
            </a:extLst>
          </p:cNvPr>
          <p:cNvSpPr txBox="1">
            <a:spLocks/>
          </p:cNvSpPr>
          <p:nvPr/>
        </p:nvSpPr>
        <p:spPr>
          <a:xfrm>
            <a:off x="838200" y="4320997"/>
            <a:ext cx="11225463" cy="433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Inference: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C996EF-2D50-466E-804A-128520BCF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6" t="22911" r="25395" b="54081"/>
          <a:stretch/>
        </p:blipFill>
        <p:spPr>
          <a:xfrm>
            <a:off x="950495" y="2169071"/>
            <a:ext cx="9142688" cy="2001875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D9FF92F-0B1A-420C-9523-DBD71EF59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342526"/>
              </p:ext>
            </p:extLst>
          </p:nvPr>
        </p:nvGraphicFramePr>
        <p:xfrm>
          <a:off x="950495" y="4759707"/>
          <a:ext cx="7102642" cy="1811440"/>
        </p:xfrm>
        <a:graphic>
          <a:graphicData uri="http://schemas.openxmlformats.org/drawingml/2006/table">
            <a:tbl>
              <a:tblPr/>
              <a:tblGrid>
                <a:gridCol w="1130769">
                  <a:extLst>
                    <a:ext uri="{9D8B030D-6E8A-4147-A177-3AD203B41FA5}">
                      <a16:colId xmlns:a16="http://schemas.microsoft.com/office/drawing/2014/main" val="2728959530"/>
                    </a:ext>
                  </a:extLst>
                </a:gridCol>
                <a:gridCol w="3180287">
                  <a:extLst>
                    <a:ext uri="{9D8B030D-6E8A-4147-A177-3AD203B41FA5}">
                      <a16:colId xmlns:a16="http://schemas.microsoft.com/office/drawing/2014/main" val="3352560960"/>
                    </a:ext>
                  </a:extLst>
                </a:gridCol>
                <a:gridCol w="1643149">
                  <a:extLst>
                    <a:ext uri="{9D8B030D-6E8A-4147-A177-3AD203B41FA5}">
                      <a16:colId xmlns:a16="http://schemas.microsoft.com/office/drawing/2014/main" val="2211304300"/>
                    </a:ext>
                  </a:extLst>
                </a:gridCol>
                <a:gridCol w="1148437">
                  <a:extLst>
                    <a:ext uri="{9D8B030D-6E8A-4147-A177-3AD203B41FA5}">
                      <a16:colId xmlns:a16="http://schemas.microsoft.com/office/drawing/2014/main" val="2534213215"/>
                    </a:ext>
                  </a:extLst>
                </a:gridCol>
              </a:tblGrid>
              <a:tr h="188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Station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station 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trips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of 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517177"/>
                  </a:ext>
                </a:extLst>
              </a:tr>
              <a:tr h="431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MÃ©tro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Mont-Royal (Rivard / du Mont-Royal)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14727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169677"/>
                  </a:ext>
                </a:extLst>
              </a:tr>
              <a:tr h="3238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 Maisonneuve / de Bleury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955250"/>
                  </a:ext>
                </a:extLst>
              </a:tr>
              <a:tr h="3238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 Maisonneuve / Stanley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373621"/>
                  </a:ext>
                </a:extLst>
              </a:tr>
              <a:tr h="2158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Square St-Louis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334522"/>
                  </a:ext>
                </a:extLst>
              </a:tr>
              <a:tr h="3238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Mackay /de Maisonneuve (Sud)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846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085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8156-3EDB-49A5-9590-46CB7876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31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Step-4 cont.,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3DA622-0B78-4E5A-8CD9-E9A41D780D35}"/>
              </a:ext>
            </a:extLst>
          </p:cNvPr>
          <p:cNvSpPr txBox="1">
            <a:spLocks/>
          </p:cNvSpPr>
          <p:nvPr/>
        </p:nvSpPr>
        <p:spPr>
          <a:xfrm>
            <a:off x="950495" y="1093952"/>
            <a:ext cx="10515600" cy="1067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Q6. What is the usage ratio of members and casual users in weekdays and weekends?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A9BCFB-FC00-4C80-B0E6-FD29B86696FC}"/>
              </a:ext>
            </a:extLst>
          </p:cNvPr>
          <p:cNvSpPr txBox="1">
            <a:spLocks/>
          </p:cNvSpPr>
          <p:nvPr/>
        </p:nvSpPr>
        <p:spPr>
          <a:xfrm>
            <a:off x="838201" y="5182030"/>
            <a:ext cx="5578642" cy="140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Thus, from this we see that casual users use almost equally on weekdays and weekends whereas members use 75% of their trips on work days.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2897BD-B8D5-47FD-8346-DEC459BA51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38" t="43712" r="42705" b="22173"/>
          <a:stretch/>
        </p:blipFill>
        <p:spPr>
          <a:xfrm>
            <a:off x="950495" y="2117978"/>
            <a:ext cx="5315394" cy="2453258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29572BB-733C-429F-A2BD-E37665AD95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29766"/>
              </p:ext>
            </p:extLst>
          </p:nvPr>
        </p:nvGraphicFramePr>
        <p:xfrm>
          <a:off x="6955436" y="2117978"/>
          <a:ext cx="4780482" cy="3908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8890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8156-3EDB-49A5-9590-46CB7876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31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Step-4 cont.,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3DA622-0B78-4E5A-8CD9-E9A41D780D35}"/>
              </a:ext>
            </a:extLst>
          </p:cNvPr>
          <p:cNvSpPr txBox="1">
            <a:spLocks/>
          </p:cNvSpPr>
          <p:nvPr/>
        </p:nvSpPr>
        <p:spPr>
          <a:xfrm>
            <a:off x="838199" y="902123"/>
            <a:ext cx="10515600" cy="1067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Q7. What is the time where most number of trips are made?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A9BCFB-FC00-4C80-B0E6-FD29B86696FC}"/>
              </a:ext>
            </a:extLst>
          </p:cNvPr>
          <p:cNvSpPr txBox="1">
            <a:spLocks/>
          </p:cNvSpPr>
          <p:nvPr/>
        </p:nvSpPr>
        <p:spPr>
          <a:xfrm>
            <a:off x="838199" y="4587511"/>
            <a:ext cx="6011780" cy="157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55% of the trips take place between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12:00PM and 08:00PM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 to lunch time and errands while returning home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BEBB11-E510-4E1A-9A56-5B6E80F50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48" t="28060" r="17763" b="33849"/>
          <a:stretch/>
        </p:blipFill>
        <p:spPr>
          <a:xfrm>
            <a:off x="950496" y="1719108"/>
            <a:ext cx="7399025" cy="2408573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B5123D4-C679-4143-9585-5C76ACC1C7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131970"/>
              </p:ext>
            </p:extLst>
          </p:nvPr>
        </p:nvGraphicFramePr>
        <p:xfrm>
          <a:off x="7134792" y="343438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66288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0ECF-E6BC-4918-B4FB-4341494B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336" y="2103437"/>
            <a:ext cx="2947737" cy="1325563"/>
          </a:xfrm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8392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8156-3EDB-49A5-9590-46CB7876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31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BIXI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598C3-CC0F-4FAD-BA58-E1DC51B31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882"/>
            <a:ext cx="10515600" cy="1577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BIXI Montréal is a non-profit organization created in 2014 by the city of Montreal to manage its bike-sharing system.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BIXI network has more than 9,000 bikes and 680 stations spread out across the areas of Montreal, Laval,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Longueuil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Westmount, Town of Mount Royal and Montreal East.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3DA622-0B78-4E5A-8CD9-E9A41D780D35}"/>
              </a:ext>
            </a:extLst>
          </p:cNvPr>
          <p:cNvSpPr txBox="1">
            <a:spLocks/>
          </p:cNvSpPr>
          <p:nvPr/>
        </p:nvSpPr>
        <p:spPr>
          <a:xfrm>
            <a:off x="838200" y="3207895"/>
            <a:ext cx="10515600" cy="1067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related info: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A9BCFB-FC00-4C80-B0E6-FD29B86696FC}"/>
              </a:ext>
            </a:extLst>
          </p:cNvPr>
          <p:cNvSpPr txBox="1">
            <a:spLocks/>
          </p:cNvSpPr>
          <p:nvPr/>
        </p:nvSpPr>
        <p:spPr>
          <a:xfrm>
            <a:off x="838200" y="4275411"/>
            <a:ext cx="10515600" cy="157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taken from Open Data available from bixi.com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https://bixi.com/en/open-data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timeline: May-2014 to June 2014 (2 months)</a:t>
            </a:r>
          </a:p>
        </p:txBody>
      </p:sp>
    </p:spTree>
    <p:extLst>
      <p:ext uri="{BB962C8B-B14F-4D97-AF65-F5344CB8AC3E}">
        <p14:creationId xmlns:p14="http://schemas.microsoft.com/office/powerpoint/2010/main" val="291749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8156-3EDB-49A5-9590-46CB7876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31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questions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C0B39F7-238C-48AC-A7EB-6CB4F2C63D11}"/>
              </a:ext>
            </a:extLst>
          </p:cNvPr>
          <p:cNvSpPr txBox="1">
            <a:spLocks/>
          </p:cNvSpPr>
          <p:nvPr/>
        </p:nvSpPr>
        <p:spPr>
          <a:xfrm>
            <a:off x="838200" y="1078585"/>
            <a:ext cx="10515600" cy="5524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Q1. How many total trips were made by members and casuals what is percent membership?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Q2. What is the average trip duration for members and casual users? What is the maximum trip duration for casual and member?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Q3. What is the total number of trips each month?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Q4. What is the % increase of trips from May to June?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Q5. Give the top 5 station names where trips are starting the most?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Q6. What is the usage ratio of members and casual users in weekdays and weekends?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Q7. What is the time where most number of trips are made?</a:t>
            </a:r>
          </a:p>
        </p:txBody>
      </p:sp>
    </p:spTree>
    <p:extLst>
      <p:ext uri="{BB962C8B-B14F-4D97-AF65-F5344CB8AC3E}">
        <p14:creationId xmlns:p14="http://schemas.microsoft.com/office/powerpoint/2010/main" val="52715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8156-3EDB-49A5-9590-46CB7876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31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Step-1 Create database and tables in SQL server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A9BCFB-FC00-4C80-B0E6-FD29B86696FC}"/>
              </a:ext>
            </a:extLst>
          </p:cNvPr>
          <p:cNvSpPr txBox="1">
            <a:spLocks/>
          </p:cNvSpPr>
          <p:nvPr/>
        </p:nvSpPr>
        <p:spPr>
          <a:xfrm>
            <a:off x="838200" y="1435881"/>
            <a:ext cx="10515600" cy="157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59EA52-0EA8-44E7-867F-FCD3A63E25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75" t="24906" r="11722" b="12113"/>
          <a:stretch/>
        </p:blipFill>
        <p:spPr>
          <a:xfrm>
            <a:off x="1156532" y="1409076"/>
            <a:ext cx="9878935" cy="487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8156-3EDB-49A5-9590-46CB7876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31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Step-2 Import/ load tables into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598C3-CC0F-4FAD-BA58-E1DC51B31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922"/>
            <a:ext cx="10515600" cy="157714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tables being used in this project: 1. Stations, 2. Trips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Stations table imported with import wizard- Rows: 459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trips table is very large (Rows: 981,124), we load the data with below command: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23B3A-1F61-4785-85BB-26F84E315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99" t="50619" r="23033" b="33106"/>
          <a:stretch/>
        </p:blipFill>
        <p:spPr>
          <a:xfrm>
            <a:off x="1139252" y="2732750"/>
            <a:ext cx="10405755" cy="157714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3F93FF2-3C11-43F7-BCC1-9A52DE64DEA7}"/>
              </a:ext>
            </a:extLst>
          </p:cNvPr>
          <p:cNvSpPr txBox="1">
            <a:spLocks/>
          </p:cNvSpPr>
          <p:nvPr/>
        </p:nvSpPr>
        <p:spPr>
          <a:xfrm>
            <a:off x="1139252" y="4320879"/>
            <a:ext cx="10515600" cy="788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preview: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621A41-F0D3-4E37-B6A6-F01467D138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76" t="25952" r="56475" b="58475"/>
          <a:stretch/>
        </p:blipFill>
        <p:spPr>
          <a:xfrm>
            <a:off x="1223796" y="5079381"/>
            <a:ext cx="4872204" cy="157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8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8156-3EDB-49A5-9590-46CB7876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31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Step-3 Understanding data and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598C3-CC0F-4FAD-BA58-E1DC51B31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0777"/>
            <a:ext cx="10515600" cy="775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 query, we find that there are a total of 459 stations and 981,124 trips were made between May 2014 and June 2014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0BC951-D382-439D-A80E-9180E5D526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15" t="30634" r="50000" b="54856"/>
          <a:stretch/>
        </p:blipFill>
        <p:spPr>
          <a:xfrm>
            <a:off x="838200" y="1315453"/>
            <a:ext cx="5720052" cy="13853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1C891F-4DC0-4491-8A7D-46DE34FA14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89" t="27826" r="24079" b="48963"/>
          <a:stretch/>
        </p:blipFill>
        <p:spPr>
          <a:xfrm>
            <a:off x="838200" y="3785747"/>
            <a:ext cx="8094956" cy="175680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49E8DF8-EF98-4612-AF6A-214DBC1799B0}"/>
              </a:ext>
            </a:extLst>
          </p:cNvPr>
          <p:cNvSpPr txBox="1">
            <a:spLocks/>
          </p:cNvSpPr>
          <p:nvPr/>
        </p:nvSpPr>
        <p:spPr>
          <a:xfrm>
            <a:off x="838200" y="5745582"/>
            <a:ext cx="10515600" cy="775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 queries made for two tables, we have successfully checked data for any discrepancies or missing values. Data is good and ready for analysis.</a:t>
            </a:r>
          </a:p>
        </p:txBody>
      </p:sp>
    </p:spTree>
    <p:extLst>
      <p:ext uri="{BB962C8B-B14F-4D97-AF65-F5344CB8AC3E}">
        <p14:creationId xmlns:p14="http://schemas.microsoft.com/office/powerpoint/2010/main" val="721714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8156-3EDB-49A5-9590-46CB7876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31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Step-4 Answering Business questions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3DA622-0B78-4E5A-8CD9-E9A41D780D35}"/>
              </a:ext>
            </a:extLst>
          </p:cNvPr>
          <p:cNvSpPr txBox="1">
            <a:spLocks/>
          </p:cNvSpPr>
          <p:nvPr/>
        </p:nvSpPr>
        <p:spPr>
          <a:xfrm>
            <a:off x="822158" y="1259419"/>
            <a:ext cx="10515600" cy="1067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Q1. How many total trips were made by members and casuals what is percent membership?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A9BCFB-FC00-4C80-B0E6-FD29B86696FC}"/>
              </a:ext>
            </a:extLst>
          </p:cNvPr>
          <p:cNvSpPr txBox="1">
            <a:spLocks/>
          </p:cNvSpPr>
          <p:nvPr/>
        </p:nvSpPr>
        <p:spPr>
          <a:xfrm>
            <a:off x="838199" y="5422119"/>
            <a:ext cx="11161295" cy="1156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 query, we find that number of casual users are 124,538 and members are 856,586. Hence,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87% of the users are members.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84BC21-7BD3-4688-BF00-62CCE6DBA9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15" t="23145" r="27770" b="56026"/>
          <a:stretch/>
        </p:blipFill>
        <p:spPr>
          <a:xfrm>
            <a:off x="838200" y="2675530"/>
            <a:ext cx="7615989" cy="1595078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FAAF148-F2FE-4857-854C-7232D430AB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53991"/>
              </p:ext>
            </p:extLst>
          </p:nvPr>
        </p:nvGraphicFramePr>
        <p:xfrm>
          <a:off x="7475622" y="2046980"/>
          <a:ext cx="4836694" cy="3016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8960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8156-3EDB-49A5-9590-46CB7876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31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Step-4 cont.,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3DA622-0B78-4E5A-8CD9-E9A41D780D35}"/>
              </a:ext>
            </a:extLst>
          </p:cNvPr>
          <p:cNvSpPr txBox="1">
            <a:spLocks/>
          </p:cNvSpPr>
          <p:nvPr/>
        </p:nvSpPr>
        <p:spPr>
          <a:xfrm>
            <a:off x="950495" y="1254372"/>
            <a:ext cx="10515600" cy="1067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Q2. What is the average trip duration for members and casual users? What is the maximum trip duration for casual and member?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A9BCFB-FC00-4C80-B0E6-FD29B86696FC}"/>
              </a:ext>
            </a:extLst>
          </p:cNvPr>
          <p:cNvSpPr txBox="1">
            <a:spLocks/>
          </p:cNvSpPr>
          <p:nvPr/>
        </p:nvSpPr>
        <p:spPr>
          <a:xfrm>
            <a:off x="838199" y="4627267"/>
            <a:ext cx="6069899" cy="15771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find even though 87% of the trips are made by members,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trip duration of members is almost 12 minutes and 30 seconds whereas casual members have trips of average 21 minutes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964FA8-C31F-474E-B9B2-B6F7AE071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84" t="33849" r="31711" b="49461"/>
          <a:stretch/>
        </p:blipFill>
        <p:spPr>
          <a:xfrm>
            <a:off x="950495" y="2434183"/>
            <a:ext cx="7238754" cy="1303628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9E681A5-CA30-4410-9808-6896E3A82F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0583810"/>
              </p:ext>
            </p:extLst>
          </p:nvPr>
        </p:nvGraphicFramePr>
        <p:xfrm>
          <a:off x="6908098" y="2703943"/>
          <a:ext cx="4785343" cy="3500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28229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8156-3EDB-49A5-9590-46CB7876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31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Step-4 cont.,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3DA622-0B78-4E5A-8CD9-E9A41D780D35}"/>
              </a:ext>
            </a:extLst>
          </p:cNvPr>
          <p:cNvSpPr txBox="1">
            <a:spLocks/>
          </p:cNvSpPr>
          <p:nvPr/>
        </p:nvSpPr>
        <p:spPr>
          <a:xfrm>
            <a:off x="950495" y="1174162"/>
            <a:ext cx="10515600" cy="1067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Q3. What is the total number of trips each month?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A9BCFB-FC00-4C80-B0E6-FD29B86696FC}"/>
              </a:ext>
            </a:extLst>
          </p:cNvPr>
          <p:cNvSpPr txBox="1">
            <a:spLocks/>
          </p:cNvSpPr>
          <p:nvPr/>
        </p:nvSpPr>
        <p:spPr>
          <a:xfrm>
            <a:off x="838199" y="5170540"/>
            <a:ext cx="11225463" cy="1067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May- 455,261 trips; June- 525,863 trips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5665C9D-9D62-4ED8-A0C9-441EF548F3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8025661"/>
              </p:ext>
            </p:extLst>
          </p:nvPr>
        </p:nvGraphicFramePr>
        <p:xfrm>
          <a:off x="7491662" y="193161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A3EC1A5-68B5-4B05-B6FB-A3E3BB6801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11" t="25017" r="39868" b="51801"/>
          <a:stretch/>
        </p:blipFill>
        <p:spPr>
          <a:xfrm>
            <a:off x="1076688" y="2185780"/>
            <a:ext cx="6414974" cy="192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39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723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BIXI Montreal- Bike sharing system</vt:lpstr>
      <vt:lpstr>About BIXI</vt:lpstr>
      <vt:lpstr>Business questions</vt:lpstr>
      <vt:lpstr>Step-1 Create database and tables in SQL server</vt:lpstr>
      <vt:lpstr>Step-2 Import/ load tables into SQL server</vt:lpstr>
      <vt:lpstr>Step-3 Understanding data and data cleaning</vt:lpstr>
      <vt:lpstr>Step-4 Answering Business questions</vt:lpstr>
      <vt:lpstr>Step-4 cont.,</vt:lpstr>
      <vt:lpstr>Step-4 cont.,</vt:lpstr>
      <vt:lpstr>Step-4 cont.,</vt:lpstr>
      <vt:lpstr>Step-4 cont.,</vt:lpstr>
      <vt:lpstr>Step-4 cont.,</vt:lpstr>
      <vt:lpstr>Step-4 cont.,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BIXI Montreal- Bike sharing system</dc:title>
  <dc:creator>HP</dc:creator>
  <cp:lastModifiedBy>HP</cp:lastModifiedBy>
  <cp:revision>63</cp:revision>
  <dcterms:created xsi:type="dcterms:W3CDTF">2021-12-21T13:29:35Z</dcterms:created>
  <dcterms:modified xsi:type="dcterms:W3CDTF">2021-12-21T15:37:34Z</dcterms:modified>
</cp:coreProperties>
</file>