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0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3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7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8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9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5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8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94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A891-358F-4D60-B93F-F00EFFCF9AD5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E128A-28AC-4254-8564-1176D486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7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install.html" TargetMode="External"/><Relationship Id="rId2" Type="http://schemas.openxmlformats.org/officeDocument/2006/relationships/hyperlink" Target="https://matplotlib.org/users/install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install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594" y="299545"/>
            <a:ext cx="7620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K-means </a:t>
            </a:r>
            <a:r>
              <a:rPr lang="en-US" sz="4800" dirty="0"/>
              <a:t>C</a:t>
            </a:r>
            <a:r>
              <a:rPr lang="en-US" sz="4800" dirty="0" smtClean="0"/>
              <a:t>lustering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83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7048" y="1346381"/>
            <a:ext cx="109990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enlo"/>
              </a:rPr>
              <a:t>Input data</a:t>
            </a:r>
            <a:r>
              <a:rPr lang="en-US" sz="2000" b="0" i="0" dirty="0" smtClean="0">
                <a:effectLst/>
                <a:latin typeface="Menlo"/>
              </a:rPr>
              <a:t> = { (5,3), (10,15), (15,12), (24,10), (30,45), (85,70), (71,80), (60,78), (55,52), (80,91) } 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1889" y="0"/>
            <a:ext cx="3492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Problem Statement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66615" y="591780"/>
            <a:ext cx="4613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Split the data into two clusters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3632" y="3378150"/>
            <a:ext cx="282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Similarity criteria?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" y="2106996"/>
            <a:ext cx="6989379" cy="45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889" y="0"/>
            <a:ext cx="1887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Algorithm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7164" y="1245476"/>
            <a:ext cx="110325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#1:  Randomly initialize values for centroids of both clusters (Cl#1, Cl#2)</a:t>
            </a:r>
          </a:p>
          <a:p>
            <a:endParaRPr lang="en-US" sz="2400" dirty="0" smtClean="0"/>
          </a:p>
          <a:p>
            <a:r>
              <a:rPr lang="en-US" sz="2400" dirty="0" smtClean="0"/>
              <a:t>Step #2: Find Euclidean distance between all the point and centroid c1</a:t>
            </a:r>
          </a:p>
          <a:p>
            <a:endParaRPr lang="en-US" sz="2400" dirty="0" smtClean="0"/>
          </a:p>
          <a:p>
            <a:r>
              <a:rPr lang="en-US" sz="2400" dirty="0" smtClean="0"/>
              <a:t>Step #3: </a:t>
            </a:r>
            <a:r>
              <a:rPr lang="en-US" sz="2400" dirty="0" smtClean="0"/>
              <a:t>Find Euclidean distance between all the point and centroid c2</a:t>
            </a:r>
          </a:p>
          <a:p>
            <a:endParaRPr lang="en-US" sz="2400" dirty="0" smtClean="0"/>
          </a:p>
          <a:p>
            <a:r>
              <a:rPr lang="en-US" sz="2400" dirty="0" smtClean="0"/>
              <a:t>Step #4: Assign clusters based on Euclidean distance between the two cluster centroids</a:t>
            </a:r>
          </a:p>
          <a:p>
            <a:endParaRPr lang="en-US" sz="2400" dirty="0"/>
          </a:p>
          <a:p>
            <a:r>
              <a:rPr lang="en-US" sz="2400" dirty="0" smtClean="0"/>
              <a:t>Step #5 Update centroids (c1 and c2) 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5417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289" y="152400"/>
            <a:ext cx="826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Initialization of centroids (c1, c2) and Clustering</a:t>
            </a:r>
            <a:endParaRPr lang="ru-RU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0" y="1363779"/>
            <a:ext cx="7454375" cy="5021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776" y="902114"/>
            <a:ext cx="163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#1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70123" y="1806847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c1 = c1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92677" y="2268512"/>
            <a:ext cx="394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Area of interest (c2) = {[2, 10]}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740140" y="2753260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c2(x) = sum (x(2):x(10))</a:t>
            </a:r>
            <a:r>
              <a:rPr lang="ru-RU" sz="2400" dirty="0" smtClean="0"/>
              <a:t> </a:t>
            </a:r>
            <a:r>
              <a:rPr lang="ru-RU" sz="2400" dirty="0"/>
              <a:t>/ 9 = 47.77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740140" y="3281212"/>
            <a:ext cx="4451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c2(y) </a:t>
            </a:r>
            <a:r>
              <a:rPr lang="en-US" sz="2400" dirty="0"/>
              <a:t>= sum </a:t>
            </a:r>
            <a:r>
              <a:rPr lang="en-US" sz="2400" dirty="0" smtClean="0"/>
              <a:t>(y(2):y(10</a:t>
            </a:r>
            <a:r>
              <a:rPr lang="en-US" sz="2400" dirty="0"/>
              <a:t>))</a:t>
            </a:r>
            <a:r>
              <a:rPr lang="ru-RU" sz="2400" dirty="0"/>
              <a:t> / 9 = 50.33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3638" y="3874407"/>
            <a:ext cx="132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Result:</a:t>
            </a:r>
            <a:endParaRPr lang="ru-R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42237" y="4459182"/>
            <a:ext cx="278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1 = (5,3)</a:t>
            </a:r>
          </a:p>
          <a:p>
            <a:r>
              <a:rPr lang="en-US" sz="2800" dirty="0" smtClean="0"/>
              <a:t>c2 = (47.77, 50.33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882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1" y="955759"/>
            <a:ext cx="8096577" cy="5730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21" y="494094"/>
            <a:ext cx="163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#2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18484" y="2128373"/>
            <a:ext cx="2307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 smtClean="0">
                <a:effectLst/>
                <a:latin typeface="Menlo"/>
              </a:rPr>
              <a:t>c1(x) = 13.5</a:t>
            </a:r>
          </a:p>
          <a:p>
            <a:r>
              <a:rPr lang="es-ES" sz="2400" b="0" i="0" dirty="0" smtClean="0">
                <a:effectLst/>
                <a:latin typeface="Menlo"/>
              </a:rPr>
              <a:t>c1(y) = 10.0 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618484" y="2990157"/>
            <a:ext cx="2028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 smtClean="0">
                <a:effectLst/>
                <a:latin typeface="Menlo"/>
              </a:rPr>
              <a:t>c2(x) = 63.5</a:t>
            </a:r>
          </a:p>
          <a:p>
            <a:r>
              <a:rPr lang="es-ES" sz="2400" b="0" i="0" dirty="0" smtClean="0">
                <a:effectLst/>
                <a:latin typeface="Menlo"/>
              </a:rPr>
              <a:t>c2(y) = 69.33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114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6" y="1087822"/>
            <a:ext cx="7902820" cy="5598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21" y="494094"/>
            <a:ext cx="163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#4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618484" y="2128373"/>
            <a:ext cx="2307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 smtClean="0">
                <a:effectLst/>
                <a:latin typeface="Menlo"/>
              </a:rPr>
              <a:t>c1(x) = 16.8</a:t>
            </a:r>
          </a:p>
          <a:p>
            <a:r>
              <a:rPr lang="es-ES" sz="2400" b="0" i="0" dirty="0" smtClean="0">
                <a:effectLst/>
                <a:latin typeface="Menlo"/>
              </a:rPr>
              <a:t>c1(y) = 17.0 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18484" y="2990157"/>
            <a:ext cx="2028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 smtClean="0">
                <a:effectLst/>
                <a:latin typeface="Menlo"/>
              </a:rPr>
              <a:t>c2(x) = 70.2</a:t>
            </a:r>
          </a:p>
          <a:p>
            <a:r>
              <a:rPr lang="es-ES" sz="2400" b="0" i="0" dirty="0" smtClean="0">
                <a:effectLst/>
                <a:latin typeface="Menlo"/>
              </a:rPr>
              <a:t>c2(y) = 74.2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623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71325" y="1242114"/>
            <a:ext cx="8366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effectLst/>
                <a:latin typeface="Nunito"/>
              </a:rPr>
              <a:t>K-means Clustering with </a:t>
            </a:r>
            <a:r>
              <a:rPr lang="en-US" sz="3600" b="1" i="0" dirty="0" err="1" smtClean="0">
                <a:effectLst/>
                <a:latin typeface="Nunito"/>
              </a:rPr>
              <a:t>Scikit</a:t>
            </a:r>
            <a:r>
              <a:rPr lang="en-US" sz="3600" b="1" i="0" dirty="0" smtClean="0">
                <a:effectLst/>
                <a:latin typeface="Nunito"/>
              </a:rPr>
              <a:t>-Learn</a:t>
            </a:r>
            <a:endParaRPr lang="en-US" sz="3600" b="1" i="0" dirty="0">
              <a:effectLst/>
              <a:latin typeface="Nuni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9752" y="243130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0" i="0" u="none" strike="noStrike" dirty="0" smtClean="0">
                <a:solidFill>
                  <a:srgbClr val="F16334"/>
                </a:solidFill>
                <a:effectLst/>
                <a:latin typeface="Nunito"/>
                <a:hlinkClick r:id="rId2"/>
              </a:rPr>
              <a:t>Matplotlib</a:t>
            </a:r>
            <a:endParaRPr lang="en-US" sz="3200" b="0" i="0" dirty="0" smtClean="0">
              <a:solidFill>
                <a:srgbClr val="5F5F6F"/>
              </a:solidFill>
              <a:effectLst/>
              <a:latin typeface="Nuni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u="sng" dirty="0" smtClean="0">
                <a:solidFill>
                  <a:srgbClr val="F16334"/>
                </a:solidFill>
                <a:effectLst/>
                <a:latin typeface="Nunito"/>
                <a:hlinkClick r:id="rId3"/>
              </a:rPr>
              <a:t>Numpy</a:t>
            </a:r>
            <a:endParaRPr lang="en-US" sz="3200" b="0" i="0" dirty="0" smtClean="0">
              <a:solidFill>
                <a:srgbClr val="5F5F6F"/>
              </a:solidFill>
              <a:effectLst/>
              <a:latin typeface="Nuni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u="none" strike="noStrike" dirty="0" smtClean="0">
                <a:solidFill>
                  <a:srgbClr val="F16334"/>
                </a:solidFill>
                <a:effectLst/>
                <a:latin typeface="Nunito"/>
                <a:hlinkClick r:id="rId4"/>
              </a:rPr>
              <a:t>Scikit-Learn</a:t>
            </a:r>
            <a:endParaRPr lang="en-US" sz="3200" b="0" i="0" dirty="0">
              <a:solidFill>
                <a:srgbClr val="5F5F6F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4992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5517" y="7323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2060"/>
                </a:solidFill>
                <a:effectLst/>
                <a:latin typeface="Menlo"/>
              </a:rPr>
              <a:t>import </a:t>
            </a:r>
            <a:r>
              <a:rPr lang="en-US" b="1" i="0" dirty="0" err="1" smtClean="0">
                <a:solidFill>
                  <a:srgbClr val="002060"/>
                </a:solidFill>
                <a:effectLst/>
                <a:latin typeface="Menlo"/>
              </a:rPr>
              <a:t>matplotlib.pyplot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Menlo"/>
              </a:rPr>
              <a:t> as </a:t>
            </a:r>
            <a:r>
              <a:rPr lang="en-US" b="1" i="0" dirty="0" err="1" smtClean="0">
                <a:solidFill>
                  <a:srgbClr val="002060"/>
                </a:solidFill>
                <a:effectLst/>
                <a:latin typeface="Menlo"/>
              </a:rPr>
              <a:t>plt</a:t>
            </a:r>
            <a:endParaRPr lang="en-US" b="1" dirty="0">
              <a:solidFill>
                <a:srgbClr val="002060"/>
              </a:solidFill>
              <a:latin typeface="Menlo"/>
            </a:endParaRPr>
          </a:p>
          <a:p>
            <a:r>
              <a:rPr lang="en-US" b="1" i="0" dirty="0" smtClean="0">
                <a:solidFill>
                  <a:srgbClr val="002060"/>
                </a:solidFill>
                <a:effectLst/>
                <a:latin typeface="Menlo"/>
              </a:rPr>
              <a:t>import numpy as np</a:t>
            </a:r>
          </a:p>
          <a:p>
            <a:r>
              <a:rPr lang="en-US" b="1" i="0" dirty="0" smtClean="0">
                <a:solidFill>
                  <a:srgbClr val="002060"/>
                </a:solidFill>
                <a:effectLst/>
                <a:latin typeface="Menlo"/>
              </a:rPr>
              <a:t>from </a:t>
            </a:r>
            <a:r>
              <a:rPr lang="en-US" b="1" i="0" dirty="0" err="1" smtClean="0">
                <a:solidFill>
                  <a:srgbClr val="002060"/>
                </a:solidFill>
                <a:effectLst/>
                <a:latin typeface="Menlo"/>
              </a:rPr>
              <a:t>sklearn.cluster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Menlo"/>
              </a:rPr>
              <a:t> import </a:t>
            </a:r>
            <a:r>
              <a:rPr lang="en-US" b="1" i="0" dirty="0" err="1" smtClean="0">
                <a:solidFill>
                  <a:srgbClr val="002060"/>
                </a:solidFill>
                <a:effectLst/>
                <a:latin typeface="Menlo"/>
              </a:rPr>
              <a:t>Kmeans</a:t>
            </a:r>
            <a:endParaRPr lang="en-US" b="1" i="0" dirty="0" smtClean="0">
              <a:solidFill>
                <a:srgbClr val="002060"/>
              </a:solidFill>
              <a:effectLst/>
              <a:latin typeface="Menlo"/>
            </a:endParaRPr>
          </a:p>
          <a:p>
            <a:endParaRPr lang="en-US" b="1" dirty="0">
              <a:latin typeface="Menlo"/>
            </a:endParaRPr>
          </a:p>
          <a:p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5518" y="1891885"/>
            <a:ext cx="10011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Menlo"/>
              </a:rPr>
              <a:t>X = </a:t>
            </a:r>
            <a:r>
              <a:rPr lang="en-US" b="0" i="0" dirty="0" err="1" smtClean="0">
                <a:effectLst/>
                <a:latin typeface="Menlo"/>
              </a:rPr>
              <a:t>np.array</a:t>
            </a:r>
            <a:r>
              <a:rPr lang="en-US" b="0" i="0" dirty="0" smtClean="0">
                <a:effectLst/>
                <a:latin typeface="Menlo"/>
              </a:rPr>
              <a:t>([[5,3], [10,15], [15,12], [24,10], [30,45], [85,70], [71,80], [60,78], [55,52], [80,91]])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5517" y="2457142"/>
            <a:ext cx="473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effectLst/>
                <a:latin typeface="Menlo"/>
              </a:rPr>
              <a:t>plt.scatter</a:t>
            </a:r>
            <a:r>
              <a:rPr lang="en-US" b="0" i="0" dirty="0" smtClean="0">
                <a:effectLst/>
                <a:latin typeface="Menlo"/>
              </a:rPr>
              <a:t>(X[:,0],X[:,1], label='True Position')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5517" y="2980215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effectLst/>
                <a:latin typeface="Menlo"/>
              </a:rPr>
              <a:t>kmeans</a:t>
            </a:r>
            <a:r>
              <a:rPr lang="en-US" b="0" i="0" dirty="0" smtClean="0">
                <a:effectLst/>
                <a:latin typeface="Menlo"/>
              </a:rPr>
              <a:t> = </a:t>
            </a:r>
            <a:r>
              <a:rPr lang="en-US" b="0" i="0" dirty="0" err="1" smtClean="0">
                <a:effectLst/>
                <a:latin typeface="Menlo"/>
              </a:rPr>
              <a:t>KMeans</a:t>
            </a:r>
            <a:r>
              <a:rPr lang="en-US" b="0" i="0" dirty="0" smtClean="0">
                <a:effectLst/>
                <a:latin typeface="Menlo"/>
              </a:rPr>
              <a:t>(</a:t>
            </a:r>
            <a:r>
              <a:rPr lang="en-US" b="0" i="0" dirty="0" err="1" smtClean="0">
                <a:effectLst/>
                <a:latin typeface="Menlo"/>
              </a:rPr>
              <a:t>n_clusters</a:t>
            </a:r>
            <a:r>
              <a:rPr lang="en-US" b="0" i="0" dirty="0" smtClean="0">
                <a:effectLst/>
                <a:latin typeface="Menlo"/>
              </a:rPr>
              <a:t>=2)</a:t>
            </a:r>
          </a:p>
          <a:p>
            <a:r>
              <a:rPr lang="en-US" b="0" i="0" dirty="0" err="1" smtClean="0">
                <a:effectLst/>
                <a:latin typeface="Menlo"/>
              </a:rPr>
              <a:t>kmeans.fit</a:t>
            </a:r>
            <a:r>
              <a:rPr lang="en-US" b="0" i="0" dirty="0" smtClean="0">
                <a:effectLst/>
                <a:latin typeface="Menlo"/>
              </a:rPr>
              <a:t>(X)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5517" y="383572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Menlo"/>
              </a:rPr>
              <a:t>print(</a:t>
            </a:r>
            <a:r>
              <a:rPr lang="en-US" b="0" i="0" dirty="0" err="1" smtClean="0">
                <a:effectLst/>
                <a:latin typeface="Menlo"/>
              </a:rPr>
              <a:t>kmeans.cluster_centers</a:t>
            </a:r>
            <a:r>
              <a:rPr lang="en-US" b="0" i="0" dirty="0" smtClean="0">
                <a:effectLst/>
                <a:latin typeface="Menlo"/>
              </a:rPr>
              <a:t>_)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25517" y="441423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Menlo"/>
              </a:rPr>
              <a:t>print(</a:t>
            </a:r>
            <a:r>
              <a:rPr lang="en-US" b="0" i="0" dirty="0" err="1" smtClean="0">
                <a:effectLst/>
                <a:latin typeface="Menlo"/>
              </a:rPr>
              <a:t>kmeans.labels</a:t>
            </a:r>
            <a:r>
              <a:rPr lang="en-US" b="0" i="0" dirty="0" smtClean="0">
                <a:effectLst/>
                <a:latin typeface="Menlo"/>
              </a:rPr>
              <a:t>_)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5517" y="4963819"/>
            <a:ext cx="7593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effectLst/>
                <a:latin typeface="Menlo"/>
              </a:rPr>
              <a:t>plt.scatter</a:t>
            </a:r>
            <a:r>
              <a:rPr lang="en-US" b="0" i="0" dirty="0" smtClean="0">
                <a:effectLst/>
                <a:latin typeface="Menlo"/>
              </a:rPr>
              <a:t>(X[:,0],X[:,1], c=</a:t>
            </a:r>
            <a:r>
              <a:rPr lang="en-US" b="0" i="0" dirty="0" err="1" smtClean="0">
                <a:effectLst/>
                <a:latin typeface="Menlo"/>
              </a:rPr>
              <a:t>kmeans.labels</a:t>
            </a:r>
            <a:r>
              <a:rPr lang="en-US" b="0" i="0" dirty="0" smtClean="0">
                <a:effectLst/>
                <a:latin typeface="Menlo"/>
              </a:rPr>
              <a:t>_, </a:t>
            </a:r>
            <a:r>
              <a:rPr lang="en-US" b="0" i="0" dirty="0" err="1" smtClean="0">
                <a:effectLst/>
                <a:latin typeface="Menlo"/>
              </a:rPr>
              <a:t>cmap</a:t>
            </a:r>
            <a:r>
              <a:rPr lang="en-US" b="0" i="0" dirty="0" smtClean="0">
                <a:effectLst/>
                <a:latin typeface="Menlo"/>
              </a:rPr>
              <a:t>='rainbow')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3477" y="5513404"/>
            <a:ext cx="10053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effectLst/>
                <a:latin typeface="Menlo"/>
              </a:rPr>
              <a:t>plt.scatter</a:t>
            </a:r>
            <a:r>
              <a:rPr lang="en-US" b="0" i="0" dirty="0" smtClean="0">
                <a:effectLst/>
                <a:latin typeface="Menlo"/>
              </a:rPr>
              <a:t>(X[:,0], X[:,1], c=</a:t>
            </a:r>
            <a:r>
              <a:rPr lang="en-US" b="0" i="0" dirty="0" err="1" smtClean="0">
                <a:effectLst/>
                <a:latin typeface="Menlo"/>
              </a:rPr>
              <a:t>kmeans.labels</a:t>
            </a:r>
            <a:r>
              <a:rPr lang="en-US" b="0" i="0" dirty="0" smtClean="0">
                <a:effectLst/>
                <a:latin typeface="Menlo"/>
              </a:rPr>
              <a:t>_, </a:t>
            </a:r>
            <a:r>
              <a:rPr lang="en-US" b="0" i="0" dirty="0" err="1" smtClean="0">
                <a:effectLst/>
                <a:latin typeface="Menlo"/>
              </a:rPr>
              <a:t>cmap</a:t>
            </a:r>
            <a:r>
              <a:rPr lang="en-US" b="0" i="0" dirty="0" smtClean="0">
                <a:effectLst/>
                <a:latin typeface="Menlo"/>
              </a:rPr>
              <a:t>='rainbow') </a:t>
            </a:r>
            <a:r>
              <a:rPr lang="en-US" b="0" i="0" dirty="0" err="1" smtClean="0">
                <a:effectLst/>
                <a:latin typeface="Menlo"/>
              </a:rPr>
              <a:t>plt.scatter</a:t>
            </a:r>
            <a:r>
              <a:rPr lang="en-US" b="0" i="0" dirty="0" smtClean="0">
                <a:effectLst/>
                <a:latin typeface="Menlo"/>
              </a:rPr>
              <a:t>(</a:t>
            </a:r>
            <a:r>
              <a:rPr lang="en-US" b="0" i="0" dirty="0" err="1" smtClean="0">
                <a:effectLst/>
                <a:latin typeface="Menlo"/>
              </a:rPr>
              <a:t>kmeans.cluster_centers</a:t>
            </a:r>
            <a:r>
              <a:rPr lang="en-US" b="0" i="0" dirty="0" smtClean="0">
                <a:effectLst/>
                <a:latin typeface="Menlo"/>
              </a:rPr>
              <a:t>_[:,0] ,</a:t>
            </a:r>
            <a:r>
              <a:rPr lang="en-US" b="0" i="0" dirty="0" err="1" smtClean="0">
                <a:effectLst/>
                <a:latin typeface="Menlo"/>
              </a:rPr>
              <a:t>kmeans.cluster_centers</a:t>
            </a:r>
            <a:r>
              <a:rPr lang="en-US" b="0" i="0" dirty="0" smtClean="0">
                <a:effectLst/>
                <a:latin typeface="Menlo"/>
              </a:rPr>
              <a:t>_[:,1], color='black')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701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341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Nunito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10</cp:revision>
  <dcterms:created xsi:type="dcterms:W3CDTF">2018-11-19T07:46:35Z</dcterms:created>
  <dcterms:modified xsi:type="dcterms:W3CDTF">2018-11-19T11:08:36Z</dcterms:modified>
</cp:coreProperties>
</file>