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8" r:id="rId6"/>
    <p:sldId id="300" r:id="rId7"/>
    <p:sldId id="314" r:id="rId8"/>
    <p:sldId id="315" r:id="rId9"/>
    <p:sldId id="316" r:id="rId10"/>
    <p:sldId id="317" r:id="rId11"/>
    <p:sldId id="319" r:id="rId12"/>
    <p:sldId id="320" r:id="rId13"/>
    <p:sldId id="308" r:id="rId14"/>
    <p:sldId id="309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/>
          <a:lstStyle/>
          <a:p>
            <a:r>
              <a:rPr lang="en-US" dirty="0"/>
              <a:t>Life Expectancy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/>
          <a:p>
            <a:r>
              <a:rPr lang="en-US" dirty="0"/>
              <a:t>Elsheikh Zumrawi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136525"/>
            <a:ext cx="5117977" cy="1554163"/>
          </a:xfrm>
        </p:spPr>
        <p:txBody>
          <a:bodyPr>
            <a:normAutofit fontScale="90000"/>
          </a:bodyPr>
          <a:lstStyle/>
          <a:p>
            <a:r>
              <a:rPr lang="en-AU" dirty="0"/>
              <a:t>Key Predictors Impacting Life Expectancy</a:t>
            </a:r>
            <a:endParaRPr lang="en-US" dirty="0"/>
          </a:p>
        </p:txBody>
      </p:sp>
      <p:pic>
        <p:nvPicPr>
          <p:cNvPr id="149" name="Picture Placeholder 148" descr="photo of two women smiling looking at blueprints&#10;">
            <a:extLst>
              <a:ext uri="{FF2B5EF4-FFF2-40B4-BE49-F238E27FC236}">
                <a16:creationId xmlns:a16="http://schemas.microsoft.com/office/drawing/2014/main" id="{52410740-BA13-42EC-B6E7-A19713EDE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/>
        </p:blipFill>
        <p:spPr>
          <a:xfrm>
            <a:off x="0" y="0"/>
            <a:ext cx="6096000" cy="6858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D5053-EA58-46CE-BE67-4A2A342417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30987" y="1846611"/>
            <a:ext cx="4572000" cy="4767253"/>
          </a:xfrm>
        </p:spPr>
        <p:txBody>
          <a:bodyPr/>
          <a:lstStyle/>
          <a:p>
            <a:r>
              <a:rPr lang="en-US" b="1" dirty="0"/>
              <a:t>Positive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Infant Deaths: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Alcohol Consumption: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Population: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Polio: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Thinness (5-9 years): Positive</a:t>
            </a:r>
          </a:p>
          <a:p>
            <a:r>
              <a:rPr lang="en-US" b="1" dirty="0"/>
              <a:t>Negative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Under-five Deaths: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Incidents of HIV: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Measles: Negative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Adult Mortality: Negative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 per Capita: Negative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676" y="1435852"/>
            <a:ext cx="6055602" cy="599475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Reduce Infant and Under-Five Deaths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Address Adult Mortality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Encourage Responsible Alcohol Consumption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Improve Immunization Coverage (Measles, Polio)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Combat Incidents of HIV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Strengthen Healthcare Infrastructure in Developing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Consider Regional Differences in Health Interventions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Monitor and Address Economic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Pay Attention to Time-Specific Factors</a:t>
            </a:r>
            <a:endParaRPr lang="en-US" sz="1200" dirty="0"/>
          </a:p>
        </p:txBody>
      </p:sp>
      <p:pic>
        <p:nvPicPr>
          <p:cNvPr id="49" name="Picture Placeholder 48" descr="photo of a hanging &#10;blank store sign ">
            <a:extLst>
              <a:ext uri="{FF2B5EF4-FFF2-40B4-BE49-F238E27FC236}">
                <a16:creationId xmlns:a16="http://schemas.microsoft.com/office/drawing/2014/main" id="{B8051AFC-7B94-447D-9205-4C3C5DF02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84" y="1566525"/>
            <a:ext cx="3401568" cy="371246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/>
          <a:p>
            <a:r>
              <a:rPr lang="en-US" dirty="0" err="1"/>
              <a:t>Conclustion</a:t>
            </a:r>
            <a:endParaRPr lang="en-US" dirty="0"/>
          </a:p>
        </p:txBody>
      </p:sp>
      <p:pic>
        <p:nvPicPr>
          <p:cNvPr id="6" name="Picture Placeholder 5" descr="photo of empty room with some brick walls and a window&#10; ">
            <a:extLst>
              <a:ext uri="{FF2B5EF4-FFF2-40B4-BE49-F238E27FC236}">
                <a16:creationId xmlns:a16="http://schemas.microsoft.com/office/drawing/2014/main" id="{AF5FE10B-AA36-4681-87ED-8007B7A12D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35" y="1143000"/>
            <a:ext cx="49530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Understanding the significant factors influencing life expectancy is crucial.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Implementing targeted interventions can lead to improved health outcomes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Collaboration between governments and global health organizations is key.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04" y="1227597"/>
            <a:ext cx="5029200" cy="1371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/>
          <a:lstStyle/>
          <a:p>
            <a:r>
              <a:rPr lang="en-US" dirty="0"/>
              <a:t>Elsheikh Zumrawi</a:t>
            </a:r>
          </a:p>
          <a:p>
            <a:r>
              <a:rPr lang="en-US" dirty="0"/>
              <a:t>0450060508</a:t>
            </a:r>
          </a:p>
          <a:p>
            <a:r>
              <a:rPr lang="en-US" dirty="0"/>
              <a:t>elsheikhz@hotmail.com</a:t>
            </a:r>
          </a:p>
          <a:p>
            <a:r>
              <a:rPr lang="en-US" dirty="0"/>
              <a:t>https://github.com/elsheikhz1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0026-8BA2-4EEF-BDCC-AD0C5994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C0F3-C8E1-446B-AF33-71FEEE9C0D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1400" y="1555151"/>
            <a:ext cx="7287768" cy="1371600"/>
          </a:xfrm>
        </p:spPr>
        <p:txBody>
          <a:bodyPr/>
          <a:lstStyle/>
          <a:p>
            <a:r>
              <a:rPr lang="en-AU" dirty="0"/>
              <a:t>- </a:t>
            </a:r>
            <a:r>
              <a:rPr lang="en-AU" b="0" i="0" dirty="0">
                <a:solidFill>
                  <a:srgbClr val="3C4043"/>
                </a:solidFill>
                <a:effectLst/>
                <a:latin typeface="Inter"/>
              </a:rPr>
              <a:t>The Global Health Observatory (GHO).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3962-E580-469D-A211-B32EC8C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1502" y="1690688"/>
            <a:ext cx="7287768" cy="1371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374151"/>
                </a:solidFill>
                <a:effectLst/>
                <a:latin typeface="Söhne"/>
              </a:rPr>
              <a:t>Develop a regression model to analyse factors affecting life expectancy across 193 countries from 2000 to 2015.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761C-E79F-4254-805C-14A511E0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3C99A-5B14-4806-AF3C-B29B1F28DE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3388" y="1261537"/>
            <a:ext cx="7287768" cy="13716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AU" b="1" i="0" dirty="0">
                <a:solidFill>
                  <a:srgbClr val="374151"/>
                </a:solidFill>
                <a:effectLst/>
                <a:latin typeface="Söhne"/>
              </a:rPr>
              <a:t>Identify key predictors significantly impacting life expectancy.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0CD9-D6D2-49DC-A780-6B2DCB9B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2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46E2-7131-4A6D-87A1-34D3C61B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2D5F5-2CDA-4723-910B-2F73982E9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6609" y="1613874"/>
            <a:ext cx="7287768" cy="1371600"/>
          </a:xfrm>
        </p:spPr>
        <p:txBody>
          <a:bodyPr/>
          <a:lstStyle/>
          <a:p>
            <a:r>
              <a:rPr lang="en-AU" dirty="0"/>
              <a:t>- </a:t>
            </a:r>
            <a:r>
              <a:rPr lang="en-AU" b="1" i="0" dirty="0">
                <a:solidFill>
                  <a:srgbClr val="374151"/>
                </a:solidFill>
                <a:effectLst/>
                <a:latin typeface="Söhne"/>
              </a:rPr>
              <a:t>Suggest areas of focus for improving life expectancy efficiently.</a:t>
            </a:r>
            <a:endParaRPr lang="en-AU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A42E-9AFC-4649-B8FA-D95187B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C078-8C2D-4167-967F-1BE348B0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9ED07-EF06-4D23-9944-277696C2BE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1400" y="1690688"/>
            <a:ext cx="7287768" cy="1371600"/>
          </a:xfrm>
        </p:spPr>
        <p:txBody>
          <a:bodyPr/>
          <a:lstStyle/>
          <a:p>
            <a:r>
              <a:rPr lang="en-AU" b="1" dirty="0"/>
              <a:t>- The methodology used for this project includes regression analysis using an Ordinary Least Squares (OLS) model.</a:t>
            </a:r>
          </a:p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3C14-C8D5-475C-A65A-9740B0AA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285FB3-466F-4243-98B9-48A3F47A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92" y="457200"/>
            <a:ext cx="6207415" cy="59436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A26B9-7925-4764-863E-4DAC7534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103" y="0"/>
            <a:ext cx="5120640" cy="2054388"/>
          </a:xfrm>
        </p:spPr>
        <p:txBody>
          <a:bodyPr anchor="b">
            <a:normAutofit/>
          </a:bodyPr>
          <a:lstStyle/>
          <a:p>
            <a:r>
              <a:rPr lang="en-AU" dirty="0"/>
              <a:t>Iteration 1- Baseline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1D1DC374-A610-45CE-B14C-DC964EC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1D1DC374-A610-45CE-B14C-DC964EC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7979F-5068-4720-8B7F-3ECC2CD9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55" y="0"/>
            <a:ext cx="64828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A26B9-7925-4764-863E-4DAC7534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593" y="0"/>
            <a:ext cx="4217407" cy="1307939"/>
          </a:xfrm>
        </p:spPr>
        <p:txBody>
          <a:bodyPr anchor="b">
            <a:normAutofit/>
          </a:bodyPr>
          <a:lstStyle/>
          <a:p>
            <a:r>
              <a:rPr lang="en-AU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03469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1D1DC374-A610-45CE-B14C-DC964EC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FC89-F8A5-4A64-8E24-2846C14F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64" y="0"/>
            <a:ext cx="54712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A26B9-7925-4764-863E-4DAC7534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103" y="0"/>
            <a:ext cx="5120640" cy="2054388"/>
          </a:xfrm>
        </p:spPr>
        <p:txBody>
          <a:bodyPr anchor="b">
            <a:normAutofit/>
          </a:bodyPr>
          <a:lstStyle/>
          <a:p>
            <a:r>
              <a:rPr lang="en-AU" dirty="0"/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7148030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5DE4F-C654-46B5-9D7A-C349B80D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28</TotalTime>
  <Words>241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MT</vt:lpstr>
      <vt:lpstr>Calibri</vt:lpstr>
      <vt:lpstr>Inter</vt:lpstr>
      <vt:lpstr>Söhne</vt:lpstr>
      <vt:lpstr>Source Sans Pro Light</vt:lpstr>
      <vt:lpstr>Times New Roman</vt:lpstr>
      <vt:lpstr>Custom</vt:lpstr>
      <vt:lpstr>Life Expectancy</vt:lpstr>
      <vt:lpstr>Data Source</vt:lpstr>
      <vt:lpstr>Problem Statement</vt:lpstr>
      <vt:lpstr>Goals</vt:lpstr>
      <vt:lpstr>Objective</vt:lpstr>
      <vt:lpstr>Methodology</vt:lpstr>
      <vt:lpstr>Iteration 1- Baseline</vt:lpstr>
      <vt:lpstr>Iteration 2</vt:lpstr>
      <vt:lpstr>Iteration 3</vt:lpstr>
      <vt:lpstr>Key Predictors Impacting Life Expectancy</vt:lpstr>
      <vt:lpstr>Recommendations</vt:lpstr>
      <vt:lpstr>Conclustion</vt:lpstr>
      <vt:lpstr>Thank you</vt:lpstr>
    </vt:vector>
  </TitlesOfParts>
  <Company>NSW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dc:creator>Elsheikh Zumrawi</dc:creator>
  <cp:lastModifiedBy>Elsheikh Zumrawi</cp:lastModifiedBy>
  <cp:revision>1</cp:revision>
  <dcterms:created xsi:type="dcterms:W3CDTF">2023-07-24T11:51:43Z</dcterms:created>
  <dcterms:modified xsi:type="dcterms:W3CDTF">2023-07-24T12:20:20Z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