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67" r:id="rId6"/>
    <p:sldId id="278" r:id="rId7"/>
    <p:sldId id="275" r:id="rId8"/>
    <p:sldId id="269" r:id="rId9"/>
    <p:sldId id="280" r:id="rId10"/>
    <p:sldId id="282" r:id="rId11"/>
    <p:sldId id="277" r:id="rId12"/>
    <p:sldId id="281" r:id="rId13"/>
    <p:sldId id="285" r:id="rId14"/>
    <p:sldId id="284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D9C8A-8A49-48C1-9A63-6FDE8501B5D8}" type="datetimeFigureOut">
              <a:rPr lang="ru-RU" smtClean="0"/>
              <a:t>14.06.2015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BB5C-0FBC-45F0-8E75-DB3E9D6B25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4BB5C-0FBC-45F0-8E75-DB3E9D6B25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BE3-6D92-4B6F-9179-2AF2B91517A8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89AB-EA56-41EA-B798-B5F2D7D5F8B5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CD61-08A9-4234-B499-35F189DF0D1A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9F6-41F4-4177-976D-8BE3139C5A5E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F821-9D59-4407-B931-AB09950635CA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D4C4-331E-4D95-BE63-D80F4968A45C}" type="datetime1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ECF1-2747-4DAA-AA79-178814006D9C}" type="datetime1">
              <a:rPr lang="ru-RU" smtClean="0"/>
              <a:t>14.06.2015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375-9483-43CB-96F7-25D6FBD70495}" type="datetime1">
              <a:rPr lang="ru-RU" smtClean="0"/>
              <a:t>14.06.2015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28B5-8A0F-428C-821C-21AA1F01E317}" type="datetime1">
              <a:rPr lang="ru-RU" smtClean="0"/>
              <a:t>14.06.2015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0443-E40F-41C4-9120-570B533DC118}" type="datetime1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F56-6752-4B02-B6DE-F7C24C6E26FD}" type="datetime1">
              <a:rPr lang="ru-RU" smtClean="0"/>
              <a:t>14.06.2015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214A-A763-465F-9566-7FE71A849146}" type="datetime1">
              <a:rPr lang="ru-RU" smtClean="0"/>
              <a:t>14.06.2015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E056-B8ED-4141-8556-9F9011E08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поиска шаблонов проектирования в объектно-ориентированных программах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Студент: Сиромаха Роман Валерьевич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Руководитель: Рудаков Игорь Владимирович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Компоненты </a:t>
            </a:r>
            <a:r>
              <a:rPr lang="ru-RU" dirty="0"/>
              <a:t>и зависимости</a:t>
            </a:r>
            <a:r>
              <a:rPr lang="ru-RU" dirty="0" smtClean="0"/>
              <a:t> </a:t>
            </a:r>
            <a:r>
              <a:rPr lang="ru-RU" dirty="0"/>
              <a:t>программного </a:t>
            </a:r>
            <a:r>
              <a:rPr lang="ru-RU" dirty="0" smtClean="0"/>
              <a:t>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10</a:t>
            </a:fld>
            <a:endParaRPr lang="ru-RU"/>
          </a:p>
        </p:txBody>
      </p:sp>
      <p:pic>
        <p:nvPicPr>
          <p:cNvPr id="6152" name="Picture 8" descr="C:\Users\ElSid\Desktop\compon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552728" cy="5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Интерфейсы запуска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b="1" dirty="0" err="1" smtClean="0"/>
              <a:t>java_bytecode_model</a:t>
            </a:r>
            <a:r>
              <a:rPr lang="en-US" sz="2200" dirty="0" smtClean="0"/>
              <a:t> </a:t>
            </a:r>
            <a:r>
              <a:rPr lang="ru-RU" sz="2200" dirty="0" smtClean="0"/>
              <a:t>строит модель программы собранной под виртуальную машину </a:t>
            </a:r>
            <a:r>
              <a:rPr lang="en-US" sz="2200" dirty="0" smtClean="0"/>
              <a:t>Java</a:t>
            </a:r>
            <a:r>
              <a:rPr lang="ru-RU" sz="2200" dirty="0" smtClean="0"/>
              <a:t> по </a:t>
            </a:r>
            <a:r>
              <a:rPr lang="en-US" sz="2200" dirty="0" smtClean="0"/>
              <a:t>.jar </a:t>
            </a:r>
            <a:r>
              <a:rPr lang="ru-RU" sz="2200" dirty="0" smtClean="0"/>
              <a:t>и </a:t>
            </a:r>
            <a:r>
              <a:rPr lang="en-US" sz="2200" dirty="0" smtClean="0"/>
              <a:t>.class </a:t>
            </a:r>
            <a:r>
              <a:rPr lang="ru-RU" sz="2200" dirty="0" smtClean="0"/>
              <a:t>файлам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java -jar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java_bytecode_model.jar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файлу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директории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>
                <a:cs typeface="Consolas" panose="020B0609020204030204" pitchFamily="49" charset="0"/>
              </a:rPr>
              <a:t>j</a:t>
            </a:r>
            <a:r>
              <a:rPr lang="en-US" sz="2200" b="1" dirty="0" err="1" smtClean="0">
                <a:cs typeface="Consolas" panose="020B0609020204030204" pitchFamily="49" charset="0"/>
              </a:rPr>
              <a:t>ava_source_model</a:t>
            </a:r>
            <a:r>
              <a:rPr lang="ru-RU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строит модель программы на языке </a:t>
            </a:r>
            <a:r>
              <a:rPr lang="en-US" sz="2200" dirty="0" smtClean="0">
                <a:cs typeface="Consolas" panose="020B0609020204030204" pitchFamily="49" charset="0"/>
              </a:rPr>
              <a:t>Java</a:t>
            </a:r>
          </a:p>
          <a:p>
            <a:pPr lvl="1"/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_source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&lt;путь к директории с .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файлами&gt;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 smtClean="0">
                <a:cs typeface="Consolas" panose="020B0609020204030204" pitchFamily="49" charset="0"/>
              </a:rPr>
              <a:t>pattern_model</a:t>
            </a:r>
            <a:r>
              <a:rPr lang="en-US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строит модель шаблона проектирования по названию</a:t>
            </a:r>
            <a:endParaRPr lang="en-US" sz="2200" dirty="0"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pattern_model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имя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шаблона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pattern.yaml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dirty="0" err="1" smtClean="0">
                <a:cs typeface="Consolas" panose="020B0609020204030204" pitchFamily="49" charset="0"/>
              </a:rPr>
              <a:t>match_pattern</a:t>
            </a:r>
            <a:r>
              <a:rPr lang="en-US" sz="2200" b="1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выполняет поиск шаблона проектирования в модели программы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python match_pattern.py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model.yaml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pattern.yam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программного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Модульные тесты (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PyHamcrest</a:t>
            </a:r>
            <a:r>
              <a:rPr lang="ru-RU" dirty="0" smtClean="0"/>
              <a:t>)</a:t>
            </a:r>
          </a:p>
          <a:p>
            <a:pPr lvl="1"/>
            <a:r>
              <a:rPr lang="en-US" sz="3200" dirty="0" err="1" smtClean="0"/>
              <a:t>graph_matcher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pattern_matcher</a:t>
            </a:r>
            <a:endParaRPr lang="en-US" sz="3200" dirty="0" smtClean="0"/>
          </a:p>
          <a:p>
            <a:pPr lvl="1"/>
            <a:r>
              <a:rPr lang="en-US" sz="3200" dirty="0" err="1" smtClean="0"/>
              <a:t>java_source_parser</a:t>
            </a:r>
            <a:endParaRPr lang="ru-RU" sz="3200" dirty="0" smtClean="0"/>
          </a:p>
          <a:p>
            <a:r>
              <a:rPr lang="ru-RU" dirty="0" smtClean="0"/>
              <a:t>Функциональные тесты (</a:t>
            </a:r>
            <a:r>
              <a:rPr lang="en-US" dirty="0" err="1" smtClean="0"/>
              <a:t>pytest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sz="3200" dirty="0" err="1" smtClean="0"/>
              <a:t>java_bytecode_module</a:t>
            </a:r>
            <a:endParaRPr lang="en-US" sz="3200" dirty="0" smtClean="0"/>
          </a:p>
          <a:p>
            <a:pPr lvl="1"/>
            <a:r>
              <a:rPr lang="en-US" sz="3200" dirty="0" err="1" smtClean="0"/>
              <a:t>match_pattern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6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bmstu\master\predefence\src\apache-bcel-adap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7016"/>
            <a:ext cx="8208912" cy="53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результата поиска шаблона «Адаптер» в «</a:t>
            </a:r>
            <a:r>
              <a:rPr lang="en-US" dirty="0" smtClean="0"/>
              <a:t>Apache BCEL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поиска шаблонов проектирования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61237"/>
              </p:ext>
            </p:extLst>
          </p:nvPr>
        </p:nvGraphicFramePr>
        <p:xfrm>
          <a:off x="107505" y="1487803"/>
          <a:ext cx="8928991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7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9044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/>
                        <a:t>Проект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Airbnb</a:t>
                      </a:r>
                    </a:p>
                    <a:p>
                      <a:pPr algn="ctr"/>
                      <a:r>
                        <a:rPr lang="en-US" sz="1700" dirty="0" err="1" smtClean="0"/>
                        <a:t>aerosolve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BCEL</a:t>
                      </a:r>
                      <a:endParaRPr lang="en-US" sz="17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Apache</a:t>
                      </a:r>
                      <a:r>
                        <a:rPr lang="en-US" sz="1700" baseline="0" dirty="0" smtClean="0"/>
                        <a:t> Zookeeper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java-design-patterns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Netflix </a:t>
                      </a:r>
                      <a:r>
                        <a:rPr lang="en-US" sz="1700" dirty="0" err="1" smtClean="0"/>
                        <a:t>EVCache</a:t>
                      </a:r>
                      <a:endParaRPr lang="ru-RU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scodec</a:t>
                      </a:r>
                      <a:endParaRPr lang="ru-RU" sz="1700" dirty="0"/>
                    </a:p>
                  </a:txBody>
                  <a:tcPr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Абстрактная фабрика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Адаптер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</a:tr>
              <a:tr h="977904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Вызов переопределенного метода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Декоратор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Мост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</a:t>
                      </a:r>
                      <a:endParaRPr lang="ru-RU" sz="24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Посетитель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396595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Хранитель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  <a:tr h="634668"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Цепочка ответственности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 smtClean="0"/>
              <a:t>Выполнен обзор существующих методов</a:t>
            </a:r>
          </a:p>
          <a:p>
            <a:r>
              <a:rPr lang="ru-RU" sz="2200" dirty="0" smtClean="0"/>
              <a:t>Разработана модель объектно-ориентированной </a:t>
            </a:r>
            <a:r>
              <a:rPr lang="en-US" sz="2200" dirty="0" smtClean="0"/>
              <a:t>c</a:t>
            </a:r>
            <a:r>
              <a:rPr lang="ru-RU" sz="2200" dirty="0" err="1" smtClean="0"/>
              <a:t>истемы</a:t>
            </a:r>
            <a:r>
              <a:rPr lang="ru-RU" sz="2200" dirty="0" smtClean="0"/>
              <a:t> на основе </a:t>
            </a:r>
            <a:r>
              <a:rPr lang="en-US" sz="2200" dirty="0" smtClean="0"/>
              <a:t>UML-</a:t>
            </a:r>
            <a:r>
              <a:rPr lang="ru-RU" sz="2200" dirty="0" smtClean="0"/>
              <a:t>диаграммы классов</a:t>
            </a:r>
          </a:p>
          <a:p>
            <a:r>
              <a:rPr lang="ru-RU" sz="2200" dirty="0" smtClean="0"/>
              <a:t>Разработан и реализован алгоритм поиска изоморфных подграфов</a:t>
            </a:r>
          </a:p>
          <a:p>
            <a:r>
              <a:rPr lang="ru-RU" sz="2200" dirty="0" smtClean="0"/>
              <a:t>Разработана программа для поиска шаблона проектирования в модели объектно-ориентированной программы</a:t>
            </a:r>
          </a:p>
          <a:p>
            <a:r>
              <a:rPr lang="ru-RU" sz="2200" dirty="0" smtClean="0"/>
              <a:t>Реализовано построение модели программы на основе байт-кода для виртуальной машины </a:t>
            </a:r>
            <a:r>
              <a:rPr lang="en-US" sz="2200" dirty="0" smtClean="0"/>
              <a:t>Java</a:t>
            </a:r>
          </a:p>
          <a:p>
            <a:r>
              <a:rPr lang="ru-RU" sz="2200" dirty="0"/>
              <a:t>Реализовано построение модели программы на основе </a:t>
            </a:r>
            <a:r>
              <a:rPr lang="ru-RU" sz="2200" dirty="0" smtClean="0"/>
              <a:t>исходного кода </a:t>
            </a:r>
            <a:r>
              <a:rPr lang="en-US" sz="2200" dirty="0" smtClean="0"/>
              <a:t>Java</a:t>
            </a:r>
          </a:p>
          <a:p>
            <a:r>
              <a:rPr lang="ru-RU" sz="2200" dirty="0" smtClean="0"/>
              <a:t>Проведено исследование: выполнен поиск шаблонов проектирования в ряде существующих программ и библиотек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b="1" dirty="0" smtClean="0"/>
              <a:t>Цель работы </a:t>
            </a:r>
            <a:r>
              <a:rPr lang="ru-RU" sz="2300" dirty="0" smtClean="0"/>
              <a:t>– разработать метод поиска шаблонов проектирования в объектно-ориентированных программах на основе алгоритма поиска изоморфных подграфов</a:t>
            </a:r>
          </a:p>
          <a:p>
            <a:pPr marL="0" indent="0">
              <a:buNone/>
            </a:pPr>
            <a:r>
              <a:rPr lang="ru-RU" sz="2300" b="1" dirty="0" smtClean="0"/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Выполнить обзор существующих методов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модель объектно-ориентированной системы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Разработать алгоритм поиска шаблонов проектирования на основе алгоритма поиска изоморфных подграфов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Реализовать программный комплекс на основе разработанного метода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/>
              <a:t>Провести исследование: выполнить поиск шаблонов проектирования в существующих проектах</a:t>
            </a:r>
            <a:endParaRPr lang="en-US" sz="2300" dirty="0" smtClean="0"/>
          </a:p>
          <a:p>
            <a:pPr marL="514350" indent="-514350">
              <a:buFont typeface="+mj-lt"/>
              <a:buAutoNum type="arabicPeriod"/>
            </a:pPr>
            <a:endParaRPr lang="ru-RU" sz="23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Существующие методы поиска шаблонов проектирования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20455"/>
              </p:ext>
            </p:extLst>
          </p:nvPr>
        </p:nvGraphicFramePr>
        <p:xfrm>
          <a:off x="107503" y="1556794"/>
          <a:ext cx="8928994" cy="4453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932"/>
                <a:gridCol w="3035932"/>
                <a:gridCol w="2857130"/>
              </a:tblGrid>
              <a:tr h="81772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Класс метода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Достоинства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Недостатки</a:t>
                      </a:r>
                      <a:endParaRPr lang="ru-RU" sz="2000" dirty="0"/>
                    </a:p>
                  </a:txBody>
                  <a:tcPr anchor="ctr"/>
                </a:tc>
              </a:tr>
              <a:tr h="1554244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 основе алгоритма поиска изоморфного подграфа с использованием</a:t>
                      </a:r>
                      <a:r>
                        <a:rPr lang="ru-RU" sz="2000" baseline="0" dirty="0" smtClean="0"/>
                        <a:t> меры схожести вершин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Полиномиальная</a:t>
                      </a:r>
                      <a:r>
                        <a:rPr lang="ru-RU" sz="2000" baseline="0" dirty="0" smtClean="0"/>
                        <a:t> сложность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000" baseline="0" dirty="0" smtClean="0"/>
                        <a:t>Находят отдельные элементы шаблона</a:t>
                      </a:r>
                      <a:endParaRPr lang="ru-RU" sz="2000" dirty="0"/>
                    </a:p>
                  </a:txBody>
                  <a:tcPr/>
                </a:tc>
              </a:tr>
              <a:tr h="2020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 основе алгоритма поиска изоморфного подграфа с вычислением расстояния между </a:t>
                      </a:r>
                      <a:r>
                        <a:rPr lang="ru-RU" sz="2000" baseline="0" dirty="0" smtClean="0"/>
                        <a:t>графами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dirty="0" smtClean="0"/>
                        <a:t>Полиномиальная </a:t>
                      </a:r>
                      <a:r>
                        <a:rPr lang="ru-RU" sz="2000" baseline="0" dirty="0" smtClean="0"/>
                        <a:t>сложность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aseline="0" dirty="0" smtClean="0"/>
                        <a:t>Находят все элементы шаблона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000" b="1" dirty="0" smtClean="0"/>
                        <a:t>Неточный</a:t>
                      </a:r>
                      <a:r>
                        <a:rPr lang="ru-RU" sz="2000" b="1" baseline="0" dirty="0" smtClean="0"/>
                        <a:t> результат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Метод поиска шаблонов </a:t>
            </a:r>
            <a:r>
              <a:rPr lang="ru-RU" sz="3200" dirty="0" smtClean="0"/>
              <a:t>проектирования на основе поиска изоморфных подграфов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75177"/>
              </p:ext>
            </p:extLst>
          </p:nvPr>
        </p:nvGraphicFramePr>
        <p:xfrm>
          <a:off x="0" y="1412776"/>
          <a:ext cx="914400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6800867" imgH="4020496" progId="Visio.Drawing.11">
                  <p:embed/>
                </p:oleObj>
              </mc:Choice>
              <mc:Fallback>
                <p:oleObj name="Visio" r:id="rId3" imgW="6800867" imgH="4020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776"/>
                        <a:ext cx="9144000" cy="525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8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Ориентированный </a:t>
            </a:r>
            <a:r>
              <a:rPr lang="ru-RU" dirty="0"/>
              <a:t>г</a:t>
            </a:r>
            <a:r>
              <a:rPr lang="ru-RU" dirty="0" smtClean="0"/>
              <a:t>раф с множеством типов дуг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𝐺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600" dirty="0"/>
                  <a:t> </a:t>
                </a:r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𝑉</m:t>
                    </m:r>
                    <m:r>
                      <a:rPr lang="en-US" sz="2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600" b="0" i="1" dirty="0" smtClean="0">
                    <a:latin typeface="Cambria Math"/>
                  </a:rPr>
                  <a:t> </a:t>
                </a:r>
                <a:r>
                  <a:rPr lang="ru-RU" sz="2600" dirty="0" smtClean="0"/>
                  <a:t>– множество вершин</a:t>
                </a:r>
                <a:r>
                  <a:rPr lang="en-US" sz="2600" i="1" dirty="0">
                    <a:latin typeface="Cambria Math"/>
                  </a:rPr>
                  <a:t>,</a:t>
                </a:r>
                <a:r>
                  <a:rPr lang="en-US" sz="2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𝐿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sz="2600" dirty="0"/>
                  <a:t> – множество меток</a:t>
                </a:r>
                <a:endParaRPr lang="en-US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𝐸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2600" dirty="0"/>
                  <a:t> – множество </a:t>
                </a:r>
                <a:r>
                  <a:rPr lang="ru-RU" sz="2600" dirty="0" smtClean="0"/>
                  <a:t>дуг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260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ru-RU" sz="2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5</a:t>
            </a:fld>
            <a:endParaRPr lang="ru-RU"/>
          </a:p>
        </p:txBody>
      </p:sp>
      <p:pic>
        <p:nvPicPr>
          <p:cNvPr id="6147" name="Picture 3" descr="C:\Users\ElSid\Desktop\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8280920" cy="33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I:\bmstu\master\predefence\src\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0746" cy="53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 модели объектно-ориентированной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 descr="I:\bmstu\master\predefence\src\model-graph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525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изоморфных подграфов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8</a:t>
            </a:fld>
            <a:endParaRPr lang="ru-RU"/>
          </a:p>
        </p:txBody>
      </p:sp>
      <p:pic>
        <p:nvPicPr>
          <p:cNvPr id="3077" name="Picture 5" descr="I:\bmstu\master\predefence\src\match_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2840"/>
            <a:ext cx="8064896" cy="52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Условие корректности результата алгоритма поиска изоморфных подграфов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целевой </a:t>
                </a:r>
                <a:r>
                  <a:rPr lang="ru-RU" sz="2800" dirty="0" smtClean="0"/>
                  <a:t>граф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/>
                  <a:t> </a:t>
                </a:r>
                <a:r>
                  <a:rPr lang="ru-RU" sz="2800" dirty="0"/>
                  <a:t>–</a:t>
                </a:r>
                <a:r>
                  <a:rPr lang="en-US" sz="2800" b="0" dirty="0" smtClean="0"/>
                  <a:t> </a:t>
                </a:r>
                <a:r>
                  <a:rPr lang="ru-RU" sz="2800" b="0" dirty="0" smtClean="0"/>
                  <a:t>граф шаблона</a:t>
                </a:r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: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 –</a:t>
                </a:r>
                <a:r>
                  <a:rPr lang="ru-RU" sz="2800" dirty="0" smtClean="0"/>
                  <a:t> изоморфизм</a:t>
                </a: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  <a:ea typeface="Cambria Math"/>
                        </a:rPr>
                        <m:t>∀</m:t>
                      </m:r>
                      <m:d>
                        <m:dPr>
                          <m:ctrlPr>
                            <a:rPr lang="ru-RU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ru-RU" sz="28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smtClean="0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∧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E056-B8ED-4141-8556-9F9011E089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1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644</Words>
  <Application>Microsoft Office PowerPoint</Application>
  <PresentationFormat>Экран (4:3)</PresentationFormat>
  <Paragraphs>115</Paragraphs>
  <Slides>15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Visio</vt:lpstr>
      <vt:lpstr>Метод поиска шаблонов проектирования в объектно-ориентированных программах</vt:lpstr>
      <vt:lpstr>Цель и задачи</vt:lpstr>
      <vt:lpstr>Существующие методы поиска шаблонов проектирования</vt:lpstr>
      <vt:lpstr>Метод поиска шаблонов проектирования на основе поиска изоморфных подграфов</vt:lpstr>
      <vt:lpstr>Ориентированный граф с множеством типов дуг</vt:lpstr>
      <vt:lpstr>Модель объектно-ориентированной системы</vt:lpstr>
      <vt:lpstr>Граф модели объектно-ориентированной системы</vt:lpstr>
      <vt:lpstr>Алгоритм поиска изоморфных подграфов</vt:lpstr>
      <vt:lpstr>Условие корректности результата алгоритма поиска изоморфных подграфов</vt:lpstr>
      <vt:lpstr>Компоненты и зависимости программного комплекса</vt:lpstr>
      <vt:lpstr>Интерфейсы запуска программ</vt:lpstr>
      <vt:lpstr>Тестирование программного комплекса</vt:lpstr>
      <vt:lpstr>Пример результата поиска шаблона «Адаптер» в «Apache BCEL» </vt:lpstr>
      <vt:lpstr>Результаты поиска шаблонов проектирования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поиска паттернов проектирования в UML-диаграммах классов</dc:title>
  <dc:creator>ElSid</dc:creator>
  <cp:lastModifiedBy>ElSid</cp:lastModifiedBy>
  <cp:revision>150</cp:revision>
  <dcterms:created xsi:type="dcterms:W3CDTF">2014-10-06T19:39:46Z</dcterms:created>
  <dcterms:modified xsi:type="dcterms:W3CDTF">2015-06-14T18:38:55Z</dcterms:modified>
</cp:coreProperties>
</file>