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83" r:id="rId5"/>
    <p:sldId id="278" r:id="rId6"/>
    <p:sldId id="267" r:id="rId7"/>
    <p:sldId id="275" r:id="rId8"/>
    <p:sldId id="269" r:id="rId9"/>
    <p:sldId id="280" r:id="rId10"/>
    <p:sldId id="282" r:id="rId11"/>
    <p:sldId id="285" r:id="rId12"/>
    <p:sldId id="284" r:id="rId13"/>
    <p:sldId id="26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D9C8A-8A49-48C1-9A63-6FDE8501B5D8}" type="datetimeFigureOut">
              <a:rPr lang="ru-RU" smtClean="0"/>
              <a:t>17.06.2015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4BB5C-0FBC-45F0-8E75-DB3E9D6B2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51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4BB5C-0FBC-45F0-8E75-DB3E9D6B25F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1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4BB5C-0FBC-45F0-8E75-DB3E9D6B25F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77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0BE3-6D92-4B6F-9179-2AF2B91517A8}" type="datetime1">
              <a:rPr lang="ru-RU" smtClean="0"/>
              <a:t>17.06.2015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81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89AB-EA56-41EA-B798-B5F2D7D5F8B5}" type="datetime1">
              <a:rPr lang="ru-RU" smtClean="0"/>
              <a:t>17.06.2015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91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CD61-08A9-4234-B499-35F189DF0D1A}" type="datetime1">
              <a:rPr lang="ru-RU" smtClean="0"/>
              <a:t>17.06.2015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8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89F6-41F4-4177-976D-8BE3139C5A5E}" type="datetime1">
              <a:rPr lang="ru-RU" smtClean="0"/>
              <a:t>17.06.2015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4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F821-9D59-4407-B931-AB09950635CA}" type="datetime1">
              <a:rPr lang="ru-RU" smtClean="0"/>
              <a:t>17.06.2015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D4C4-331E-4D95-BE63-D80F4968A45C}" type="datetime1">
              <a:rPr lang="ru-RU" smtClean="0"/>
              <a:t>17.06.2015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4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CF1-2747-4DAA-AA79-178814006D9C}" type="datetime1">
              <a:rPr lang="ru-RU" smtClean="0"/>
              <a:t>17.06.2015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5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2375-9483-43CB-96F7-25D6FBD70495}" type="datetime1">
              <a:rPr lang="ru-RU" smtClean="0"/>
              <a:t>17.06.2015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89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28B5-8A0F-428C-821C-21AA1F01E317}" type="datetime1">
              <a:rPr lang="ru-RU" smtClean="0"/>
              <a:t>17.06.2015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74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0443-E40F-41C4-9120-570B533DC118}" type="datetime1">
              <a:rPr lang="ru-RU" smtClean="0"/>
              <a:t>17.06.2015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90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F56-6752-4B02-B6DE-F7C24C6E26FD}" type="datetime1">
              <a:rPr lang="ru-RU" smtClean="0"/>
              <a:t>17.06.2015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62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214A-A763-465F-9566-7FE71A849146}" type="datetime1">
              <a:rPr lang="ru-RU" smtClean="0"/>
              <a:t>17.06.2015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08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поиска шаблонов проектирования в объектно-ориентированных программах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Студент: Сиромаха Роман Валерьевич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Руководитель: Рудаков Игорь Владимирович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Компоненты </a:t>
            </a:r>
            <a:r>
              <a:rPr lang="ru-RU" dirty="0"/>
              <a:t>и зависимости</a:t>
            </a:r>
            <a:r>
              <a:rPr lang="ru-RU" dirty="0" smtClean="0"/>
              <a:t> </a:t>
            </a:r>
            <a:r>
              <a:rPr lang="ru-RU" dirty="0"/>
              <a:t>программного </a:t>
            </a:r>
            <a:r>
              <a:rPr lang="ru-RU" dirty="0" smtClean="0"/>
              <a:t>комплекса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10</a:t>
            </a:fld>
            <a:endParaRPr lang="ru-RU"/>
          </a:p>
        </p:txBody>
      </p:sp>
      <p:pic>
        <p:nvPicPr>
          <p:cNvPr id="6152" name="Picture 8" descr="C:\Users\ElSid\Desktop\componen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552728" cy="500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0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:\bmstu\master\predefence\src\apache-bcel-adap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27016"/>
            <a:ext cx="8208912" cy="531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результата поиска шаблона «Адаптер» в «</a:t>
            </a:r>
            <a:r>
              <a:rPr lang="en-US" dirty="0" smtClean="0"/>
              <a:t>Apache BCEL</a:t>
            </a:r>
            <a:r>
              <a:rPr lang="ru-RU" dirty="0" smtClean="0"/>
              <a:t>»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поиска шаблонов проектирования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021057"/>
              </p:ext>
            </p:extLst>
          </p:nvPr>
        </p:nvGraphicFramePr>
        <p:xfrm>
          <a:off x="107505" y="2120554"/>
          <a:ext cx="8928991" cy="3468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7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904402">
                <a:tc>
                  <a:txBody>
                    <a:bodyPr/>
                    <a:lstStyle/>
                    <a:p>
                      <a:pPr algn="ctr"/>
                      <a:r>
                        <a:rPr lang="ru-RU" sz="1700" dirty="0" smtClean="0"/>
                        <a:t>Проект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Airbnb</a:t>
                      </a:r>
                    </a:p>
                    <a:p>
                      <a:pPr algn="ctr"/>
                      <a:r>
                        <a:rPr lang="en-US" sz="1700" dirty="0" err="1" smtClean="0"/>
                        <a:t>Aerosolve</a:t>
                      </a:r>
                      <a:endParaRPr lang="ru-RU" sz="1700" dirty="0" smtClean="0"/>
                    </a:p>
                    <a:p>
                      <a:pPr algn="ctr"/>
                      <a:r>
                        <a:rPr lang="ru-RU" sz="1700" dirty="0" smtClean="0"/>
                        <a:t>(</a:t>
                      </a:r>
                      <a:r>
                        <a:rPr lang="en-US" sz="1700" dirty="0" smtClean="0"/>
                        <a:t>Java</a:t>
                      </a:r>
                      <a:r>
                        <a:rPr lang="ru-RU" sz="1700" dirty="0" smtClean="0"/>
                        <a:t>)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Apache</a:t>
                      </a:r>
                      <a:r>
                        <a:rPr lang="en-US" sz="1700" baseline="0" dirty="0" smtClean="0"/>
                        <a:t> BCEL</a:t>
                      </a:r>
                    </a:p>
                    <a:p>
                      <a:pPr algn="ctr"/>
                      <a:r>
                        <a:rPr lang="ru-RU" sz="1700" dirty="0" smtClean="0"/>
                        <a:t>(</a:t>
                      </a:r>
                      <a:r>
                        <a:rPr lang="en-US" sz="1700" dirty="0" smtClean="0"/>
                        <a:t>Java</a:t>
                      </a:r>
                      <a:r>
                        <a:rPr lang="ru-RU" sz="1700" dirty="0" smtClean="0"/>
                        <a:t>)</a:t>
                      </a:r>
                      <a:endParaRPr lang="en-US" sz="1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Apache</a:t>
                      </a:r>
                      <a:r>
                        <a:rPr lang="en-US" sz="1700" baseline="0" dirty="0" smtClean="0"/>
                        <a:t> Zookeeper</a:t>
                      </a:r>
                    </a:p>
                    <a:p>
                      <a:pPr algn="ctr"/>
                      <a:r>
                        <a:rPr lang="ru-RU" sz="1700" dirty="0" smtClean="0"/>
                        <a:t>(</a:t>
                      </a:r>
                      <a:r>
                        <a:rPr lang="en-US" sz="1700" dirty="0" smtClean="0"/>
                        <a:t>Java</a:t>
                      </a:r>
                      <a:r>
                        <a:rPr lang="ru-RU" sz="1700" dirty="0" smtClean="0"/>
                        <a:t>)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java-design-patterns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Netflix </a:t>
                      </a:r>
                      <a:r>
                        <a:rPr lang="en-US" sz="1700" dirty="0" err="1" smtClean="0"/>
                        <a:t>EVCache</a:t>
                      </a:r>
                      <a:endParaRPr lang="en-US" sz="1700" dirty="0" smtClean="0"/>
                    </a:p>
                    <a:p>
                      <a:pPr algn="ctr"/>
                      <a:r>
                        <a:rPr lang="ru-RU" sz="1700" dirty="0" smtClean="0"/>
                        <a:t>(</a:t>
                      </a:r>
                      <a:r>
                        <a:rPr lang="en-US" sz="1700" dirty="0" smtClean="0"/>
                        <a:t>Java</a:t>
                      </a:r>
                      <a:r>
                        <a:rPr lang="ru-RU" sz="1700" dirty="0" smtClean="0"/>
                        <a:t>)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/>
                        <a:t>scodec</a:t>
                      </a:r>
                      <a:endParaRPr lang="en-US" sz="1700" dirty="0" smtClean="0"/>
                    </a:p>
                    <a:p>
                      <a:pPr algn="ctr"/>
                      <a:r>
                        <a:rPr lang="ru-RU" sz="1700" dirty="0" smtClean="0"/>
                        <a:t>(</a:t>
                      </a:r>
                      <a:r>
                        <a:rPr lang="en-US" sz="1700" dirty="0" smtClean="0"/>
                        <a:t>Scala</a:t>
                      </a:r>
                      <a:r>
                        <a:rPr lang="ru-RU" sz="1700" dirty="0" smtClean="0"/>
                        <a:t>)</a:t>
                      </a:r>
                      <a:endParaRPr lang="ru-RU" sz="1700" dirty="0"/>
                    </a:p>
                  </a:txBody>
                  <a:tcPr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Абстрактная фабрика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Адаптер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</a:tr>
              <a:tr h="977904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Вызов переопределенного метода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Мост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+</a:t>
                      </a:r>
                      <a:endParaRPr lang="ru-RU" sz="24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Посетитель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6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Выполнен обзор существующих </a:t>
            </a:r>
            <a:r>
              <a:rPr lang="ru-RU" sz="2400" dirty="0" smtClean="0"/>
              <a:t>методов поиска шаблонов проектирования</a:t>
            </a:r>
            <a:endParaRPr lang="ru-RU" sz="2400" dirty="0" smtClean="0"/>
          </a:p>
          <a:p>
            <a:r>
              <a:rPr lang="ru-RU" sz="2400" dirty="0" smtClean="0"/>
              <a:t>Разработана модель объектно-ориентированной системы на основе </a:t>
            </a:r>
            <a:r>
              <a:rPr lang="en-US" sz="2400" dirty="0" smtClean="0"/>
              <a:t>UML-</a:t>
            </a:r>
            <a:r>
              <a:rPr lang="ru-RU" sz="2400" dirty="0" smtClean="0"/>
              <a:t>диаграммы классов</a:t>
            </a:r>
          </a:p>
          <a:p>
            <a:r>
              <a:rPr lang="ru-RU" sz="2400" dirty="0" smtClean="0"/>
              <a:t>Разработан алгоритм поиска</a:t>
            </a:r>
            <a:r>
              <a:rPr lang="en-US" sz="2400" dirty="0" smtClean="0"/>
              <a:t> </a:t>
            </a:r>
            <a:r>
              <a:rPr lang="ru-RU" sz="2400" dirty="0" smtClean="0"/>
              <a:t>шаблонов проектирования на основе алгоритма поиска изоморфных подграфов</a:t>
            </a:r>
          </a:p>
          <a:p>
            <a:r>
              <a:rPr lang="ru-RU" sz="2400" dirty="0" smtClean="0"/>
              <a:t>Разработан программный комплекс для поиска шаблонов проектирования в программах, компилируемых в байт-код виртуальной машины </a:t>
            </a:r>
            <a:r>
              <a:rPr lang="en-US" sz="2400" dirty="0" smtClean="0"/>
              <a:t>Java</a:t>
            </a:r>
          </a:p>
          <a:p>
            <a:r>
              <a:rPr lang="ru-RU" sz="2400" dirty="0" smtClean="0"/>
              <a:t>Проведено исследование: выполнен поиск шаблонов проектирования в ряде существующих программ и библиотек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0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300" b="1" dirty="0" smtClean="0"/>
              <a:t>Цель </a:t>
            </a:r>
            <a:r>
              <a:rPr lang="ru-RU" sz="2300" dirty="0" smtClean="0"/>
              <a:t>– разработать метод поиска шаблонов проектирования в объектно-ориентированных </a:t>
            </a:r>
            <a:r>
              <a:rPr lang="ru-RU" sz="2300" dirty="0" smtClean="0"/>
              <a:t>программах</a:t>
            </a:r>
            <a:r>
              <a:rPr lang="en-US" sz="2300" dirty="0" smtClean="0"/>
              <a:t> </a:t>
            </a:r>
            <a:r>
              <a:rPr lang="ru-RU" sz="2300" dirty="0" smtClean="0"/>
              <a:t>с однозначным результатом</a:t>
            </a:r>
            <a:endParaRPr lang="en-US" sz="2300" dirty="0" smtClean="0"/>
          </a:p>
          <a:p>
            <a:pPr marL="0" indent="0">
              <a:buNone/>
            </a:pPr>
            <a:r>
              <a:rPr lang="ru-RU" sz="2300" b="1" dirty="0" smtClean="0"/>
              <a:t>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Выполнить обзор существующих </a:t>
            </a:r>
            <a:r>
              <a:rPr lang="ru-RU" sz="2300" dirty="0" smtClean="0"/>
              <a:t>методов поиска шаблонов проектирования</a:t>
            </a:r>
            <a:endParaRPr lang="ru-RU" sz="23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Разработать модель объектно-ориентированной системы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Разработать алгоритм поиска шаблонов проектирования на основе алгоритма поиска изоморфных подграфов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Реализовать программный комплекс на основе разработанного метода</a:t>
            </a:r>
            <a:endParaRPr lang="en-US" sz="23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Провести исследование: выполнить поиск шаблонов проектирования в существующих проектах</a:t>
            </a:r>
            <a:endParaRPr lang="en-US" sz="2300" dirty="0" smtClean="0"/>
          </a:p>
          <a:p>
            <a:pPr marL="514350" indent="-514350">
              <a:buFont typeface="+mj-lt"/>
              <a:buAutoNum type="arabicPeriod"/>
            </a:pPr>
            <a:endParaRPr lang="ru-RU" sz="23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7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Существующие методы поиска шаблонов проектирования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22047"/>
              </p:ext>
            </p:extLst>
          </p:nvPr>
        </p:nvGraphicFramePr>
        <p:xfrm>
          <a:off x="107503" y="1556794"/>
          <a:ext cx="8928994" cy="4453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932"/>
                <a:gridCol w="3035932"/>
                <a:gridCol w="2857130"/>
              </a:tblGrid>
              <a:tr h="81772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Метод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Достоинства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Недостатки</a:t>
                      </a:r>
                      <a:endParaRPr lang="ru-RU" sz="2000" dirty="0"/>
                    </a:p>
                  </a:txBody>
                  <a:tcPr anchor="ctr"/>
                </a:tc>
              </a:tr>
              <a:tr h="1554244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На основе алгоритма поиска изоморфного подграфа с использованием</a:t>
                      </a:r>
                      <a:r>
                        <a:rPr lang="ru-RU" sz="2000" baseline="0" dirty="0" smtClean="0"/>
                        <a:t> меры схожести вершин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Полиномиальная</a:t>
                      </a:r>
                      <a:r>
                        <a:rPr lang="ru-RU" sz="2000" baseline="0" dirty="0" smtClean="0"/>
                        <a:t> сложность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000" b="1" dirty="0" smtClean="0"/>
                        <a:t>Неоднозначный </a:t>
                      </a:r>
                      <a:r>
                        <a:rPr lang="ru-RU" sz="2000" b="1" baseline="0" dirty="0" smtClean="0"/>
                        <a:t>результат</a:t>
                      </a:r>
                      <a:endParaRPr lang="ru-RU" sz="2000" b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000" baseline="0" dirty="0" smtClean="0"/>
                        <a:t>Находит </a:t>
                      </a:r>
                      <a:r>
                        <a:rPr lang="ru-RU" sz="2000" baseline="0" dirty="0" smtClean="0"/>
                        <a:t>отдельные элементы шаблона</a:t>
                      </a:r>
                      <a:endParaRPr lang="ru-RU" sz="2000" dirty="0"/>
                    </a:p>
                  </a:txBody>
                  <a:tcPr/>
                </a:tc>
              </a:tr>
              <a:tr h="2020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 основе алгоритма поиска изоморфного подграфа с вычислением расстояния между </a:t>
                      </a:r>
                      <a:r>
                        <a:rPr lang="ru-RU" sz="2000" baseline="0" dirty="0" smtClean="0"/>
                        <a:t>графами</a:t>
                      </a:r>
                      <a:endParaRPr lang="ru-RU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000" dirty="0" smtClean="0"/>
                        <a:t>Полиномиальная </a:t>
                      </a:r>
                      <a:r>
                        <a:rPr lang="ru-RU" sz="2000" baseline="0" dirty="0" smtClean="0"/>
                        <a:t>сложность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000" baseline="0" dirty="0" smtClean="0"/>
                        <a:t>Находит </a:t>
                      </a:r>
                      <a:r>
                        <a:rPr lang="ru-RU" sz="2000" baseline="0" dirty="0" smtClean="0"/>
                        <a:t>все элементы шаблона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000" b="1" dirty="0" smtClean="0"/>
                        <a:t>Неоднозначный</a:t>
                      </a:r>
                      <a:r>
                        <a:rPr lang="ru-RU" sz="2000" b="1" baseline="0" dirty="0" smtClean="0"/>
                        <a:t> </a:t>
                      </a:r>
                      <a:r>
                        <a:rPr lang="ru-RU" sz="2000" b="1" baseline="0" dirty="0" smtClean="0"/>
                        <a:t>результат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2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Метод поиска шаблонов </a:t>
            </a:r>
            <a:r>
              <a:rPr lang="ru-RU" sz="3200" dirty="0" smtClean="0"/>
              <a:t>проектирования на основе поиска изоморфных подграфов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775177"/>
              </p:ext>
            </p:extLst>
          </p:nvPr>
        </p:nvGraphicFramePr>
        <p:xfrm>
          <a:off x="0" y="1412776"/>
          <a:ext cx="9144000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Visio" r:id="rId3" imgW="6800867" imgH="4020496" progId="Visio.Drawing.11">
                  <p:embed/>
                </p:oleObj>
              </mc:Choice>
              <mc:Fallback>
                <p:oleObj name="Visio" r:id="rId3" imgW="6800867" imgH="40204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12776"/>
                        <a:ext cx="9144000" cy="5256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8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объектно-ориентированной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5</a:t>
            </a:fld>
            <a:endParaRPr lang="ru-RU"/>
          </a:p>
        </p:txBody>
      </p:sp>
      <p:pic>
        <p:nvPicPr>
          <p:cNvPr id="3074" name="Picture 2" descr="I:\bmstu\master\defence\src\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1851"/>
            <a:ext cx="9160905" cy="53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2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Формализация модели объектно-ориентированной системы в виде графа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</a:rPr>
                      <m:t>𝐺</m:t>
                    </m:r>
                    <m:r>
                      <a:rPr lang="en-US" sz="260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𝑉</m:t>
                        </m:r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𝐿</m:t>
                        </m:r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r>
                          <a:rPr lang="en-US" sz="26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600" dirty="0"/>
                  <a:t> </a:t>
                </a:r>
                <a:endParaRPr lang="en-US" sz="26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</a:rPr>
                      <m:t>𝑉</m:t>
                    </m:r>
                    <m:r>
                      <a:rPr lang="en-US" sz="26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2600" b="0" i="1" dirty="0" smtClean="0">
                    <a:latin typeface="Cambria Math"/>
                  </a:rPr>
                  <a:t> </a:t>
                </a:r>
                <a:r>
                  <a:rPr lang="ru-RU" sz="2600" dirty="0" smtClean="0"/>
                  <a:t>– множество вершин</a:t>
                </a:r>
                <a:r>
                  <a:rPr lang="en-US" sz="2600" i="1" dirty="0">
                    <a:latin typeface="Cambria Math"/>
                  </a:rPr>
                  <a:t>,</a:t>
                </a:r>
                <a:r>
                  <a:rPr lang="en-US" sz="26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𝐿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sz="2600" dirty="0"/>
                  <a:t> – множество меток</a:t>
                </a:r>
                <a:endParaRPr lang="en-US" sz="2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𝐸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𝑙</m:t>
                            </m:r>
                          </m:e>
                        </m:d>
                        <m:r>
                          <a:rPr lang="en-US" sz="26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</m:d>
                  </m:oMath>
                </a14:m>
                <a:r>
                  <a:rPr lang="ru-RU" sz="2600" dirty="0"/>
                  <a:t> – множество </a:t>
                </a:r>
                <a:r>
                  <a:rPr lang="ru-RU" sz="2600" dirty="0" smtClean="0"/>
                  <a:t>дуг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ru-RU" sz="2600" i="1">
                              <a:latin typeface="Cambria Math"/>
                              <a:ea typeface="Cambria Math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en-US" sz="260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𝑙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ru-RU" sz="2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sz="2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60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RU" sz="26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6</a:t>
            </a:fld>
            <a:endParaRPr lang="ru-RU"/>
          </a:p>
        </p:txBody>
      </p:sp>
      <p:pic>
        <p:nvPicPr>
          <p:cNvPr id="6147" name="Picture 3" descr="C:\Users\ElSid\Desktop\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9000"/>
            <a:ext cx="8280920" cy="339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5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Граф модели объектно-ориентированной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7</a:t>
            </a:fld>
            <a:endParaRPr lang="ru-RU"/>
          </a:p>
        </p:txBody>
      </p:sp>
      <p:pic>
        <p:nvPicPr>
          <p:cNvPr id="5122" name="Picture 2" descr="I:\bmstu\master\predefence\src\model-graph-r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3999" cy="525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6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поиска изоморфных подграфов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8</a:t>
            </a:fld>
            <a:endParaRPr lang="ru-RU"/>
          </a:p>
        </p:txBody>
      </p:sp>
      <p:pic>
        <p:nvPicPr>
          <p:cNvPr id="3077" name="Picture 5" descr="I:\bmstu\master\predefence\src\match_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62840"/>
            <a:ext cx="8064896" cy="526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6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Условие корректности результата алгоритма поиска изоморфных подграфов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  <a:ea typeface="Cambria Math"/>
                        </a:rPr>
                        <m:t>∀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d>
                      <m:r>
                        <a:rPr lang="ru-RU" sz="28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𝐼</m:t>
                      </m:r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 smtClean="0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d>
                                <m:dPr>
                                  <m:ctrlPr>
                                    <a:rPr lang="ru-RU" sz="28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 smtClean="0">
                                  <a:latin typeface="Cambria Math"/>
                                  <a:ea typeface="Cambria Math"/>
                                </a:rPr>
                                <m:t>∃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  <a:ea typeface="Cambria Math"/>
                        </a:rPr>
                        <m:t>∧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∃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𝐼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:</m:t>
                        </m:r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/>
                  <a:t> – изоморфизм</a:t>
                </a:r>
                <a:endParaRPr lang="en-US" sz="2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/>
                  <a:t> –</a:t>
                </a:r>
                <a:r>
                  <a:rPr lang="ru-RU" sz="2800" dirty="0"/>
                  <a:t> </a:t>
                </a:r>
                <a:r>
                  <a:rPr lang="ru-RU" sz="2800" dirty="0"/>
                  <a:t>целевой </a:t>
                </a:r>
                <a:r>
                  <a:rPr lang="ru-RU" sz="2800" dirty="0"/>
                  <a:t>граф</a:t>
                </a:r>
                <a:endParaRPr lang="en-US" sz="280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–</a:t>
                </a:r>
                <a:r>
                  <a:rPr lang="en-US" sz="2800" dirty="0"/>
                  <a:t> </a:t>
                </a:r>
                <a:r>
                  <a:rPr lang="ru-RU" sz="2800" dirty="0"/>
                  <a:t>граф </a:t>
                </a:r>
                <a:r>
                  <a:rPr lang="ru-RU" sz="2800" dirty="0" smtClean="0"/>
                  <a:t>шаблона</a:t>
                </a:r>
                <a:endParaRPr lang="en-US" sz="2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1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544</Words>
  <Application>Microsoft Office PowerPoint</Application>
  <PresentationFormat>Экран (4:3)</PresentationFormat>
  <Paragraphs>97</Paragraphs>
  <Slides>13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Тема Office</vt:lpstr>
      <vt:lpstr>Visio</vt:lpstr>
      <vt:lpstr>Метод поиска шаблонов проектирования в объектно-ориентированных программах</vt:lpstr>
      <vt:lpstr>Цель и задачи</vt:lpstr>
      <vt:lpstr>Существующие методы поиска шаблонов проектирования</vt:lpstr>
      <vt:lpstr>Метод поиска шаблонов проектирования на основе поиска изоморфных подграфов</vt:lpstr>
      <vt:lpstr>Модель объектно-ориентированной системы</vt:lpstr>
      <vt:lpstr>Формализация модели объектно-ориентированной системы в виде графа</vt:lpstr>
      <vt:lpstr>Граф модели объектно-ориентированной системы</vt:lpstr>
      <vt:lpstr>Алгоритм поиска изоморфных подграфов</vt:lpstr>
      <vt:lpstr>Условие корректности результата алгоритма поиска изоморфных подграфов</vt:lpstr>
      <vt:lpstr>Компоненты и зависимости программного комплекса</vt:lpstr>
      <vt:lpstr>Пример результата поиска шаблона «Адаптер» в «Apache BCEL» </vt:lpstr>
      <vt:lpstr>Результаты поиска шаблонов проектирования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поиска паттернов проектирования в UML-диаграммах классов</dc:title>
  <dc:creator>ElSid</dc:creator>
  <cp:lastModifiedBy>ElSid</cp:lastModifiedBy>
  <cp:revision>172</cp:revision>
  <dcterms:created xsi:type="dcterms:W3CDTF">2014-10-06T19:39:46Z</dcterms:created>
  <dcterms:modified xsi:type="dcterms:W3CDTF">2015-06-17T19:54:55Z</dcterms:modified>
</cp:coreProperties>
</file>