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56" r:id="rId5"/>
    <p:sldId id="257" r:id="rId6"/>
    <p:sldId id="260" r:id="rId7"/>
    <p:sldId id="263" r:id="rId8"/>
    <p:sldId id="266" r:id="rId9"/>
    <p:sldId id="265" r:id="rId10"/>
    <p:sldId id="262" r:id="rId11"/>
    <p:sldId id="25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775"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88F27DF5-642E-49A5-B973-9FF03A8AC830}" type="datetime1">
              <a:rPr lang="en-US" smtClean="0"/>
              <a:t>3/25/2023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4DA09-4FF1-4D0B-B6C2-8CECCCAEBB2F}"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5C209B7-12AF-4F9D-A940-6800824BDE0C}" type="datetime1">
              <a:rPr lang="en-US" smtClean="0"/>
              <a:t>3/25/2023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3B4D06-5295-41BA-800A-DAD7C3FD5687}" type="datetime1">
              <a:rPr lang="en-US" smtClean="0"/>
              <a:t>3/25/2023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FF8EC96-8D08-40EE-AEA1-8D88F6233D97}" type="datetime1">
              <a:rPr lang="en-US" smtClean="0"/>
              <a:t>3/25/2023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B62C2C-352F-4CAA-A6C3-65896CF9D1D1}"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93854A-02DC-4EBD-A0CD-1CB169673F45}"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AE212-DB96-4A72-A11A-8518E3887600}"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C8EEAFA-843D-401D-A924-166031789642}" type="datetime1">
              <a:rPr lang="en-US" smtClean="0"/>
              <a:t>3/25/2023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01E6A4-0406-4A72-816B-5D32F3CFAD22}"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9C3B3FB-EC00-422E-A58D-6C98C8679A90}" type="datetime1">
              <a:rPr lang="en-US" smtClean="0"/>
              <a:t>3/25/2023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6B21E-D7EA-42C6-AAAD-543D916729AB}"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56E0C8-C369-4AE1-9FB9-BFB39142FACC}" type="datetime1">
              <a:rPr lang="en-US" smtClean="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97A2DE-6A9D-4B95-94C7-39D59A0B5695}"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25658-A17E-46AE-A54A-E01385031DD4}" type="datetime1">
              <a:rPr lang="en-US" smtClean="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65C273-2C80-4960-BF63-0AE87C0E717B}"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928A9F-453E-4940-A368-5A243A9067D9}"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B852D-2E5F-4996-8BC0-8E169B1148E4}" type="datetime1">
              <a:rPr lang="en-US" smtClean="0"/>
              <a:t>3/25/2023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775545"/>
            <a:ext cx="6098705" cy="5222117"/>
          </a:xfrm>
        </p:spPr>
        <p:txBody>
          <a:bodyPr anchor="ctr">
            <a:normAutofit/>
          </a:bodyPr>
          <a:lstStyle/>
          <a:p>
            <a:pPr algn="ctr" fontAlgn="base"/>
            <a:br>
              <a:rPr lang="en-US" b="1" dirty="0"/>
            </a:br>
            <a:r>
              <a:rPr lang="en-US" b="1" dirty="0"/>
              <a:t>kc_housing</a:t>
            </a:r>
            <a:br>
              <a:rPr lang="en-US" b="1" dirty="0"/>
            </a:br>
            <a:endParaRPr lang="en-US" b="1"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Presented by:</a:t>
            </a:r>
          </a:p>
          <a:p>
            <a:r>
              <a:rPr lang="en-US" dirty="0"/>
              <a:t>Nduta Tabitha Elsie</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5" name="Slide Number Placeholder 4">
            <a:extLst>
              <a:ext uri="{FF2B5EF4-FFF2-40B4-BE49-F238E27FC236}">
                <a16:creationId xmlns:a16="http://schemas.microsoft.com/office/drawing/2014/main" id="{00C20D8D-4933-4F71-9167-EE67496E0843}"/>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r>
              <a:rPr lang="en-US" sz="2400" dirty="0"/>
              <a:t>The main purpose of the project is to develop a pricing algorithm to help set/predict a target price for the houses in the agency. The goal is to save the company some time and to help ensure consistency in pricing with consideration of the attributes the house has to offer.</a:t>
            </a:r>
          </a:p>
          <a:p>
            <a:endParaRPr lang="en-US" sz="2400" dirty="0"/>
          </a:p>
          <a:p>
            <a:r>
              <a:rPr lang="en-US" sz="2400" dirty="0"/>
              <a:t>Also identify the variable that impact the price of the house the most.</a:t>
            </a:r>
          </a:p>
          <a:p>
            <a:pPr marL="0" indent="0">
              <a:lnSpc>
                <a:spcPct val="100000"/>
              </a:lnSpc>
              <a:buNone/>
            </a:pPr>
            <a:endParaRPr lang="en-US" sz="2000" dirty="0"/>
          </a:p>
        </p:txBody>
      </p:sp>
      <p:sp>
        <p:nvSpPr>
          <p:cNvPr id="11" name="Slide Number Placeholder 10">
            <a:extLst>
              <a:ext uri="{FF2B5EF4-FFF2-40B4-BE49-F238E27FC236}">
                <a16:creationId xmlns:a16="http://schemas.microsoft.com/office/drawing/2014/main" id="{D2696D84-3189-4550-B8CF-0FB15E87F2F9}"/>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Lead questions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pPr marL="0" indent="0">
              <a:buNone/>
            </a:pPr>
            <a:endParaRPr lang="en-US" sz="2800" dirty="0"/>
          </a:p>
          <a:p>
            <a:r>
              <a:rPr lang="en-US" sz="2800" dirty="0"/>
              <a:t>What’s the most common prices ?</a:t>
            </a:r>
          </a:p>
          <a:p>
            <a:r>
              <a:rPr lang="en-US" sz="2800" dirty="0"/>
              <a:t>Does the number of bathrooms and price correlate ?</a:t>
            </a:r>
          </a:p>
          <a:p>
            <a:r>
              <a:rPr lang="en-US" sz="2800" dirty="0"/>
              <a:t>Does the grade affect the price ?</a:t>
            </a:r>
          </a:p>
          <a:p>
            <a:r>
              <a:rPr lang="en-US" sz="2800" dirty="0"/>
              <a:t>What are the correlations of price and the other attributes ?</a:t>
            </a:r>
          </a:p>
          <a:p>
            <a:r>
              <a:rPr lang="en-US" sz="2800" dirty="0"/>
              <a:t>Are their any categorical data?</a:t>
            </a:r>
          </a:p>
          <a:p>
            <a:pPr marL="0" indent="0">
              <a:buNone/>
            </a:pPr>
            <a:endParaRPr lang="en-US" sz="2800" dirty="0"/>
          </a:p>
          <a:p>
            <a:pPr marL="0" indent="0">
              <a:buNone/>
            </a:pPr>
            <a:endParaRPr lang="en-US" sz="2800" dirty="0"/>
          </a:p>
          <a:p>
            <a:pPr marL="0" indent="0">
              <a:lnSpc>
                <a:spcPct val="100000"/>
              </a:lnSpc>
              <a:buNone/>
            </a:pPr>
            <a:endParaRPr lang="en-US" sz="2000" dirty="0"/>
          </a:p>
        </p:txBody>
      </p:sp>
      <p:sp>
        <p:nvSpPr>
          <p:cNvPr id="7" name="Slide Number Placeholder 6">
            <a:extLst>
              <a:ext uri="{FF2B5EF4-FFF2-40B4-BE49-F238E27FC236}">
                <a16:creationId xmlns:a16="http://schemas.microsoft.com/office/drawing/2014/main" id="{1EFA36A4-3532-4851-B83A-0062D5FEB9CD}"/>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0277646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Prices of most houses</a:t>
            </a:r>
          </a:p>
        </p:txBody>
      </p:sp>
      <p:sp>
        <p:nvSpPr>
          <p:cNvPr id="3" name="Content Placeholder 2">
            <a:extLst>
              <a:ext uri="{FF2B5EF4-FFF2-40B4-BE49-F238E27FC236}">
                <a16:creationId xmlns:a16="http://schemas.microsoft.com/office/drawing/2014/main" id="{C34A3CA0-3F5B-4894-AE74-9975BDB83C15}"/>
              </a:ext>
            </a:extLst>
          </p:cNvPr>
          <p:cNvSpPr>
            <a:spLocks noGrp="1"/>
          </p:cNvSpPr>
          <p:nvPr>
            <p:ph sz="half" idx="1"/>
          </p:nvPr>
        </p:nvSpPr>
        <p:spPr>
          <a:xfrm>
            <a:off x="685799" y="2792804"/>
            <a:ext cx="2930703" cy="3300823"/>
          </a:xfrm>
        </p:spPr>
        <p:txBody>
          <a:bodyPr/>
          <a:lstStyle/>
          <a:p>
            <a:endParaRPr lang="en-US" dirty="0"/>
          </a:p>
          <a:p>
            <a:pPr marL="0" indent="0">
              <a:buNone/>
            </a:pPr>
            <a:endParaRPr lang="en-US" dirty="0"/>
          </a:p>
          <a:p>
            <a:r>
              <a:rPr lang="en-US" dirty="0"/>
              <a:t>Most houses prices seems to be ranging at 13.</a:t>
            </a: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4839128" y="2133809"/>
            <a:ext cx="6534363" cy="4343191"/>
          </a:xfrm>
        </p:spPr>
      </p:pic>
      <p:sp>
        <p:nvSpPr>
          <p:cNvPr id="8" name="Slide Number Placeholder 7">
            <a:extLst>
              <a:ext uri="{FF2B5EF4-FFF2-40B4-BE49-F238E27FC236}">
                <a16:creationId xmlns:a16="http://schemas.microsoft.com/office/drawing/2014/main" id="{B65745FF-C4AB-46F9-8F01-F4D9427EF6F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40012988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Effect of grade on price</a:t>
            </a:r>
          </a:p>
        </p:txBody>
      </p:sp>
      <p:sp>
        <p:nvSpPr>
          <p:cNvPr id="3" name="Content Placeholder 2">
            <a:extLst>
              <a:ext uri="{FF2B5EF4-FFF2-40B4-BE49-F238E27FC236}">
                <a16:creationId xmlns:a16="http://schemas.microsoft.com/office/drawing/2014/main" id="{C34A3CA0-3F5B-4894-AE74-9975BDB83C15}"/>
              </a:ext>
            </a:extLst>
          </p:cNvPr>
          <p:cNvSpPr>
            <a:spLocks noGrp="1"/>
          </p:cNvSpPr>
          <p:nvPr>
            <p:ph sz="half" idx="1"/>
          </p:nvPr>
        </p:nvSpPr>
        <p:spPr>
          <a:xfrm>
            <a:off x="685799" y="2792804"/>
            <a:ext cx="2930703" cy="3300823"/>
          </a:xfrm>
        </p:spPr>
        <p:txBody>
          <a:bodyPr/>
          <a:lstStyle/>
          <a:p>
            <a:endParaRPr lang="en-US" dirty="0"/>
          </a:p>
          <a:p>
            <a:pPr marL="0" indent="0">
              <a:buNone/>
            </a:pPr>
            <a:endParaRPr lang="en-US" dirty="0"/>
          </a:p>
          <a:p>
            <a:r>
              <a:rPr lang="en-US" dirty="0"/>
              <a:t>High grade impacts positively on the price of a house.</a:t>
            </a: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4510354" y="2133809"/>
            <a:ext cx="6575461" cy="4343191"/>
          </a:xfrm>
        </p:spPr>
      </p:pic>
      <p:sp>
        <p:nvSpPr>
          <p:cNvPr id="8" name="Slide Number Placeholder 7">
            <a:extLst>
              <a:ext uri="{FF2B5EF4-FFF2-40B4-BE49-F238E27FC236}">
                <a16:creationId xmlns:a16="http://schemas.microsoft.com/office/drawing/2014/main" id="{B65745FF-C4AB-46F9-8F01-F4D9427EF6F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36288598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Effect of bathrooms on price</a:t>
            </a:r>
          </a:p>
        </p:txBody>
      </p:sp>
      <p:sp>
        <p:nvSpPr>
          <p:cNvPr id="3" name="Content Placeholder 2">
            <a:extLst>
              <a:ext uri="{FF2B5EF4-FFF2-40B4-BE49-F238E27FC236}">
                <a16:creationId xmlns:a16="http://schemas.microsoft.com/office/drawing/2014/main" id="{C34A3CA0-3F5B-4894-AE74-9975BDB83C15}"/>
              </a:ext>
            </a:extLst>
          </p:cNvPr>
          <p:cNvSpPr>
            <a:spLocks noGrp="1"/>
          </p:cNvSpPr>
          <p:nvPr>
            <p:ph sz="half" idx="1"/>
          </p:nvPr>
        </p:nvSpPr>
        <p:spPr>
          <a:xfrm>
            <a:off x="685799" y="2792804"/>
            <a:ext cx="2930703" cy="3300823"/>
          </a:xfrm>
        </p:spPr>
        <p:txBody>
          <a:bodyPr/>
          <a:lstStyle/>
          <a:p>
            <a:pPr marL="0" indent="0">
              <a:buNone/>
            </a:pPr>
            <a:endParaRPr lang="en-US" dirty="0"/>
          </a:p>
          <a:p>
            <a:r>
              <a:rPr lang="en-US" dirty="0"/>
              <a:t>Increase of number of bathrooms impacts positively on the price of a house.</a:t>
            </a: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4417888" y="2057401"/>
            <a:ext cx="7088312" cy="4419599"/>
          </a:xfrm>
        </p:spPr>
      </p:pic>
      <p:sp>
        <p:nvSpPr>
          <p:cNvPr id="8" name="Slide Number Placeholder 7">
            <a:extLst>
              <a:ext uri="{FF2B5EF4-FFF2-40B4-BE49-F238E27FC236}">
                <a16:creationId xmlns:a16="http://schemas.microsoft.com/office/drawing/2014/main" id="{B65745FF-C4AB-46F9-8F01-F4D9427EF6F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28381521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Correlation of the variables</a:t>
            </a:r>
          </a:p>
        </p:txBody>
      </p:sp>
      <p:sp>
        <p:nvSpPr>
          <p:cNvPr id="3" name="Content Placeholder 2">
            <a:extLst>
              <a:ext uri="{FF2B5EF4-FFF2-40B4-BE49-F238E27FC236}">
                <a16:creationId xmlns:a16="http://schemas.microsoft.com/office/drawing/2014/main" id="{4EA6C4E9-A842-4D5E-981C-02C0D0A698C6}"/>
              </a:ext>
            </a:extLst>
          </p:cNvPr>
          <p:cNvSpPr>
            <a:spLocks noGrp="1"/>
          </p:cNvSpPr>
          <p:nvPr>
            <p:ph sz="half" idx="1"/>
          </p:nvPr>
        </p:nvSpPr>
        <p:spPr>
          <a:xfrm>
            <a:off x="480059" y="2834640"/>
            <a:ext cx="3886457" cy="2199697"/>
          </a:xfrm>
        </p:spPr>
        <p:txBody>
          <a:bodyPr>
            <a:normAutofit fontScale="92500" lnSpcReduction="10000"/>
          </a:bodyPr>
          <a:lstStyle/>
          <a:p>
            <a:endParaRPr lang="en-US" dirty="0"/>
          </a:p>
          <a:p>
            <a:r>
              <a:rPr lang="en-US" dirty="0"/>
              <a:t>The dark red shades show high correlation.</a:t>
            </a:r>
          </a:p>
          <a:p>
            <a:r>
              <a:rPr lang="en-US" dirty="0"/>
              <a:t>Sqft living vs price</a:t>
            </a:r>
          </a:p>
          <a:p>
            <a:r>
              <a:rPr lang="en-US" dirty="0"/>
              <a:t>Sqft living vs bathroom</a:t>
            </a:r>
          </a:p>
          <a:p>
            <a:r>
              <a:rPr lang="en-US" dirty="0"/>
              <a:t>Price vs grade</a:t>
            </a:r>
          </a:p>
          <a:p>
            <a:pPr marL="0" indent="0">
              <a:buNone/>
            </a:pPr>
            <a:endParaRPr lang="en-KE" dirty="0"/>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5033555" y="2057402"/>
            <a:ext cx="6472645" cy="4526278"/>
          </a:xfrm>
        </p:spPr>
      </p:pic>
      <p:sp>
        <p:nvSpPr>
          <p:cNvPr id="8" name="Slide Number Placeholder 7">
            <a:extLst>
              <a:ext uri="{FF2B5EF4-FFF2-40B4-BE49-F238E27FC236}">
                <a16:creationId xmlns:a16="http://schemas.microsoft.com/office/drawing/2014/main" id="{2E553BE0-FC27-4AF9-B263-55DAA3DFE174}"/>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38342268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a:t>Model fitting</a:t>
            </a:r>
          </a:p>
        </p:txBody>
      </p:sp>
      <p:pic>
        <p:nvPicPr>
          <p:cNvPr id="6" name="Content Placeholder 5">
            <a:extLst>
              <a:ext uri="{FF2B5EF4-FFF2-40B4-BE49-F238E27FC236}">
                <a16:creationId xmlns:a16="http://schemas.microsoft.com/office/drawing/2014/main" id="{6AB01B53-C9B9-46D5-9978-0661B173526A}"/>
              </a:ext>
            </a:extLst>
          </p:cNvPr>
          <p:cNvPicPr>
            <a:picLocks noGrp="1" noChangeAspect="1"/>
          </p:cNvPicPr>
          <p:nvPr>
            <p:ph sz="half" idx="2"/>
          </p:nvPr>
        </p:nvPicPr>
        <p:blipFill>
          <a:blip r:embed="rId2"/>
          <a:stretch>
            <a:fillRect/>
          </a:stretch>
        </p:blipFill>
        <p:spPr>
          <a:xfrm>
            <a:off x="4520630" y="1837362"/>
            <a:ext cx="6485550" cy="4343400"/>
          </a:xfrm>
        </p:spPr>
      </p:pic>
      <p:sp>
        <p:nvSpPr>
          <p:cNvPr id="13" name="Slide Number Placeholder 12">
            <a:extLst>
              <a:ext uri="{FF2B5EF4-FFF2-40B4-BE49-F238E27FC236}">
                <a16:creationId xmlns:a16="http://schemas.microsoft.com/office/drawing/2014/main" id="{6BC4FCBF-2AC7-492A-9857-7483CE6A73AE}"/>
              </a:ext>
            </a:extLst>
          </p:cNvPr>
          <p:cNvSpPr>
            <a:spLocks noGrp="1"/>
          </p:cNvSpPr>
          <p:nvPr>
            <p:ph type="sldNum" sz="quarter" idx="12"/>
          </p:nvPr>
        </p:nvSpPr>
        <p:spPr/>
        <p:txBody>
          <a:bodyPr/>
          <a:lstStyle/>
          <a:p>
            <a:r>
              <a:rPr lang="en-US" dirty="0"/>
              <a:t>4</a:t>
            </a:r>
          </a:p>
        </p:txBody>
      </p:sp>
      <p:sp>
        <p:nvSpPr>
          <p:cNvPr id="3" name="TextBox 2">
            <a:extLst>
              <a:ext uri="{FF2B5EF4-FFF2-40B4-BE49-F238E27FC236}">
                <a16:creationId xmlns:a16="http://schemas.microsoft.com/office/drawing/2014/main" id="{C7A7CB0D-8971-4E8F-B6A8-C51FDE5CE309}"/>
              </a:ext>
            </a:extLst>
          </p:cNvPr>
          <p:cNvSpPr txBox="1"/>
          <p:nvPr/>
        </p:nvSpPr>
        <p:spPr>
          <a:xfrm>
            <a:off x="729465" y="2918752"/>
            <a:ext cx="3174714" cy="1200329"/>
          </a:xfrm>
          <a:prstGeom prst="rect">
            <a:avLst/>
          </a:prstGeom>
          <a:noFill/>
        </p:spPr>
        <p:txBody>
          <a:bodyPr wrap="square" rtlCol="0">
            <a:spAutoFit/>
          </a:bodyPr>
          <a:lstStyle/>
          <a:p>
            <a:r>
              <a:rPr lang="en-US" dirty="0"/>
              <a:t>The model is a good fit since the training data and test data do not over fit or underfit</a:t>
            </a:r>
            <a:endParaRPr lang="en-KE" dirty="0"/>
          </a:p>
        </p:txBody>
      </p:sp>
    </p:spTree>
    <p:extLst>
      <p:ext uri="{BB962C8B-B14F-4D97-AF65-F5344CB8AC3E}">
        <p14:creationId xmlns:p14="http://schemas.microsoft.com/office/powerpoint/2010/main" val="28221747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pPr algn="ctr"/>
            <a:r>
              <a:rPr lang="en-US" b="1" i="1" dirty="0"/>
              <a:t>Interpreting the data</a:t>
            </a:r>
            <a:endParaRPr lang="en-US" dirty="0"/>
          </a:p>
        </p:txBody>
      </p:sp>
      <p:sp>
        <p:nvSpPr>
          <p:cNvPr id="4" name="Content Placeholder 3">
            <a:extLst>
              <a:ext uri="{FF2B5EF4-FFF2-40B4-BE49-F238E27FC236}">
                <a16:creationId xmlns:a16="http://schemas.microsoft.com/office/drawing/2014/main" id="{93226C5B-EB74-4694-8BF3-9775D8ECA0FF}"/>
              </a:ext>
            </a:extLst>
          </p:cNvPr>
          <p:cNvSpPr>
            <a:spLocks noGrp="1"/>
          </p:cNvSpPr>
          <p:nvPr>
            <p:ph idx="1"/>
          </p:nvPr>
        </p:nvSpPr>
        <p:spPr/>
        <p:txBody>
          <a:bodyPr/>
          <a:lstStyle/>
          <a:p>
            <a:endParaRPr lang="en-US" sz="2800" dirty="0"/>
          </a:p>
          <a:p>
            <a:pPr marL="0" indent="0">
              <a:buNone/>
            </a:pPr>
            <a:endParaRPr lang="en-US" dirty="0"/>
          </a:p>
          <a:p>
            <a:pPr marL="0" indent="0">
              <a:buNone/>
            </a:pPr>
            <a:endParaRPr lang="en-US" dirty="0"/>
          </a:p>
          <a:p>
            <a:r>
              <a:rPr lang="en-US" dirty="0"/>
              <a:t>The Rsqd of both the training data and testing data seem to be at close range this is verified by the graph of the overfitting of both sets having a good fit. Meaning the model is efficient. To increase the efficiency of the pricing the should be iterated as seen from the Rsqd which is higher ,meaning the relation of the attributed to the pricing higher ,up to 3 iterations.</a:t>
            </a:r>
          </a:p>
          <a:p>
            <a:pPr marL="0" indent="0">
              <a:buNone/>
            </a:pPr>
            <a:endParaRPr lang="en-KE" dirty="0"/>
          </a:p>
        </p:txBody>
      </p:sp>
      <p:sp>
        <p:nvSpPr>
          <p:cNvPr id="9" name="Slide Number Placeholder 8">
            <a:extLst>
              <a:ext uri="{FF2B5EF4-FFF2-40B4-BE49-F238E27FC236}">
                <a16:creationId xmlns:a16="http://schemas.microsoft.com/office/drawing/2014/main" id="{25A98D1E-8DA0-4E7D-A8E8-7BD232EC434E}"/>
              </a:ext>
            </a:extLst>
          </p:cNvPr>
          <p:cNvSpPr>
            <a:spLocks noGrp="1"/>
          </p:cNvSpPr>
          <p:nvPr>
            <p:ph type="sldNum" sz="quarter" idx="12"/>
          </p:nvPr>
        </p:nvSpPr>
        <p:spPr/>
        <p:txBody>
          <a:bodyPr/>
          <a:lstStyle/>
          <a:p>
            <a:r>
              <a:rPr lang="en-US" dirty="0"/>
              <a:t>8</a:t>
            </a:r>
          </a:p>
        </p:txBody>
      </p:sp>
      <p:sp>
        <p:nvSpPr>
          <p:cNvPr id="7" name="Rectangle 4">
            <a:extLst>
              <a:ext uri="{FF2B5EF4-FFF2-40B4-BE49-F238E27FC236}">
                <a16:creationId xmlns:a16="http://schemas.microsoft.com/office/drawing/2014/main" id="{6C42BE34-6E00-46BC-B551-52498785AA55}"/>
              </a:ext>
            </a:extLst>
          </p:cNvPr>
          <p:cNvSpPr>
            <a:spLocks noChangeArrowheads="1"/>
          </p:cNvSpPr>
          <p:nvPr/>
        </p:nvSpPr>
        <p:spPr bwMode="auto">
          <a:xfrm>
            <a:off x="955496" y="3018146"/>
            <a:ext cx="7807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1000" b="0" i="0" u="none" strike="noStrike" cap="none" normalizeH="0" baseline="0" dirty="0">
                <a:ln>
                  <a:noFill/>
                </a:ln>
                <a:solidFill>
                  <a:srgbClr val="000000"/>
                </a:solidFill>
                <a:effectLst/>
                <a:latin typeface="Courier New" panose="02070309020205020404" pitchFamily="49" charset="0"/>
              </a:rPr>
              <a:t>Train R-squared: 0.6430815412512239 Test R-squared: 0.644954224982312</a:t>
            </a:r>
            <a:r>
              <a:rPr kumimoji="0" lang="en-KE" altLang="en-KE" sz="800" b="0" i="0" u="none" strike="noStrike" cap="none" normalizeH="0" baseline="0" dirty="0">
                <a:ln>
                  <a:noFill/>
                </a:ln>
                <a:solidFill>
                  <a:schemeClr val="tx1"/>
                </a:solidFill>
                <a:effectLst/>
              </a:rPr>
              <a:t> </a:t>
            </a: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58735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purl.org/dc/terms/"/>
    <ds:schemaRef ds:uri="http://schemas.openxmlformats.org/package/2006/metadata/core-properties"/>
    <ds:schemaRef ds:uri="http://schemas.microsoft.com/office/2006/metadata/properties"/>
    <ds:schemaRef ds:uri="16c05727-aa75-4e4a-9b5f-8a80a1165891"/>
    <ds:schemaRef ds:uri="http://schemas.microsoft.com/office/2006/documentManagement/types"/>
    <ds:schemaRef ds:uri="http://purl.org/dc/dcmitype/"/>
    <ds:schemaRef ds:uri="71af3243-3dd4-4a8d-8c0d-dd76da1f02a5"/>
    <ds:schemaRef ds:uri="http://www.w3.org/XML/1998/namespac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305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Courier New</vt:lpstr>
      <vt:lpstr>Vapor Trail</vt:lpstr>
      <vt:lpstr> kc_housing </vt:lpstr>
      <vt:lpstr>Problem statement</vt:lpstr>
      <vt:lpstr>Lead questions</vt:lpstr>
      <vt:lpstr>Prices of most houses</vt:lpstr>
      <vt:lpstr>Effect of grade on price</vt:lpstr>
      <vt:lpstr>Effect of bathrooms on price</vt:lpstr>
      <vt:lpstr>Correlation of the variables</vt:lpstr>
      <vt:lpstr>Model fitting</vt:lpstr>
      <vt:lpstr>Interpreting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2023-02-05T17:16:24Z</dcterms:created>
  <dcterms:modified xsi:type="dcterms:W3CDTF">2023-03-25T20:27:52Z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