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56" r:id="rId5"/>
    <p:sldId id="257" r:id="rId6"/>
    <p:sldId id="260" r:id="rId7"/>
    <p:sldId id="258" r:id="rId8"/>
    <p:sldId id="259"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775"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5603C52C-5E29-41AF-BAA3-8217E886DA08}" type="slidenum">
              <a:rPr lang="en-US" smtClean="0"/>
              <a:t>4</a:t>
            </a:fld>
            <a:endParaRPr lang="en-US" dirty="0"/>
          </a:p>
        </p:txBody>
      </p:sp>
    </p:spTree>
    <p:extLst>
      <p:ext uri="{BB962C8B-B14F-4D97-AF65-F5344CB8AC3E}">
        <p14:creationId xmlns:p14="http://schemas.microsoft.com/office/powerpoint/2010/main" val="3709359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88F27DF5-642E-49A5-B973-9FF03A8AC830}" type="datetime1">
              <a:rPr lang="en-US" smtClean="0"/>
              <a:t>2/5/2023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4DA09-4FF1-4D0B-B6C2-8CECCCAEBB2F}"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5C209B7-12AF-4F9D-A940-6800824BDE0C}" type="datetime1">
              <a:rPr lang="en-US" smtClean="0"/>
              <a:t>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3B4D06-5295-41BA-800A-DAD7C3FD5687}" type="datetime1">
              <a:rPr lang="en-US" smtClean="0"/>
              <a:t>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FF8EC96-8D08-40EE-AEA1-8D88F6233D97}" type="datetime1">
              <a:rPr lang="en-US" smtClean="0"/>
              <a:t>2/5/2023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B62C2C-352F-4CAA-A6C3-65896CF9D1D1}"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93854A-02DC-4EBD-A0CD-1CB169673F45}"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AE212-DB96-4A72-A11A-8518E3887600}"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C8EEAFA-843D-401D-A924-166031789642}" type="datetime1">
              <a:rPr lang="en-US" smtClean="0"/>
              <a:t>2/5/2023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01E6A4-0406-4A72-816B-5D32F3CFAD22}" type="datetime1">
              <a:rPr lang="en-US" smtClean="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9C3B3FB-EC00-422E-A58D-6C98C8679A90}" type="datetime1">
              <a:rPr lang="en-US" smtClean="0"/>
              <a:t>2/5/2023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6B21E-D7EA-42C6-AAAD-543D916729AB}"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56E0C8-C369-4AE1-9FB9-BFB39142FACC}" type="datetime1">
              <a:rPr lang="en-US" smtClean="0"/>
              <a:t>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97A2DE-6A9D-4B95-94C7-39D59A0B5695}" type="datetime1">
              <a:rPr lang="en-US" smtClean="0"/>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25658-A17E-46AE-A54A-E01385031DD4}" type="datetime1">
              <a:rPr lang="en-US" smtClean="0"/>
              <a:t>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65C273-2C80-4960-BF63-0AE87C0E717B}"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928A9F-453E-4940-A368-5A243A9067D9}" type="datetime1">
              <a:rPr lang="en-US" smtClean="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B852D-2E5F-4996-8BC0-8E169B1148E4}" type="datetime1">
              <a:rPr lang="en-US" smtClean="0"/>
              <a:t>2/5/2023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775545"/>
            <a:ext cx="6098705" cy="5222117"/>
          </a:xfrm>
        </p:spPr>
        <p:txBody>
          <a:bodyPr anchor="ctr">
            <a:normAutofit/>
          </a:bodyPr>
          <a:lstStyle/>
          <a:p>
            <a:pPr algn="r"/>
            <a:r>
              <a:rPr lang="en-US" sz="5400" dirty="0"/>
              <a:t>Microsoft MOVIE STUDIO</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Presented by:</a:t>
            </a:r>
          </a:p>
          <a:p>
            <a:r>
              <a:rPr lang="en-US" dirty="0"/>
              <a:t>Nduta Tabitha Elsie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5" name="Slide Number Placeholder 4">
            <a:extLst>
              <a:ext uri="{FF2B5EF4-FFF2-40B4-BE49-F238E27FC236}">
                <a16:creationId xmlns:a16="http://schemas.microsoft.com/office/drawing/2014/main" id="{00C20D8D-4933-4F71-9167-EE67496E0843}"/>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r>
              <a:rPr lang="en-US" sz="2400" dirty="0"/>
              <a:t>Microsoft sees all the big companies creating original video content and they want to get in on the fun. They have decided to create a new movie studio, but they don’t know anything about creating movies. I explored what types of films are currently doing the best at the box office. And came up with findings translatable into actionable insights that the head of Microsoft’s new movie studio can use to help decide what type of films to create.</a:t>
            </a:r>
          </a:p>
          <a:p>
            <a:pPr marL="0" indent="0">
              <a:lnSpc>
                <a:spcPct val="100000"/>
              </a:lnSpc>
              <a:buNone/>
            </a:pPr>
            <a:endParaRPr lang="en-US" sz="2000" dirty="0"/>
          </a:p>
        </p:txBody>
      </p:sp>
      <p:sp>
        <p:nvSpPr>
          <p:cNvPr id="11" name="Slide Number Placeholder 10">
            <a:extLst>
              <a:ext uri="{FF2B5EF4-FFF2-40B4-BE49-F238E27FC236}">
                <a16:creationId xmlns:a16="http://schemas.microsoft.com/office/drawing/2014/main" id="{D2696D84-3189-4550-B8CF-0FB15E87F2F9}"/>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Lead questions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r>
              <a:rPr lang="en-US" sz="2800" dirty="0"/>
              <a:t>What are some of the most common studios used to narrow down from all those available?</a:t>
            </a:r>
          </a:p>
          <a:p>
            <a:r>
              <a:rPr lang="en-US" sz="2800" dirty="0"/>
              <a:t>What are the top popular genres ?</a:t>
            </a:r>
          </a:p>
          <a:p>
            <a:r>
              <a:rPr lang="en-US" sz="2800" dirty="0"/>
              <a:t>Does the number of votes and ratings correlate ?</a:t>
            </a:r>
          </a:p>
          <a:p>
            <a:r>
              <a:rPr lang="en-US" sz="2800" dirty="0"/>
              <a:t>Does the domestic gross(budget) affect the ratings ?</a:t>
            </a:r>
          </a:p>
          <a:p>
            <a:r>
              <a:rPr lang="en-US" sz="2800" dirty="0"/>
              <a:t>What are the correlations of different genres and other attributes ?</a:t>
            </a:r>
          </a:p>
          <a:p>
            <a:pPr marL="0" indent="0">
              <a:lnSpc>
                <a:spcPct val="100000"/>
              </a:lnSpc>
              <a:buNone/>
            </a:pPr>
            <a:endParaRPr lang="en-US" sz="2000" dirty="0"/>
          </a:p>
        </p:txBody>
      </p:sp>
      <p:sp>
        <p:nvSpPr>
          <p:cNvPr id="7" name="Slide Number Placeholder 6">
            <a:extLst>
              <a:ext uri="{FF2B5EF4-FFF2-40B4-BE49-F238E27FC236}">
                <a16:creationId xmlns:a16="http://schemas.microsoft.com/office/drawing/2014/main" id="{1EFA36A4-3532-4851-B83A-0062D5FEB9CD}"/>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0277646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Word cloud</a:t>
            </a:r>
          </a:p>
        </p:txBody>
      </p:sp>
      <p:pic>
        <p:nvPicPr>
          <p:cNvPr id="9" name="Content Placeholder 8">
            <a:extLst>
              <a:ext uri="{FF2B5EF4-FFF2-40B4-BE49-F238E27FC236}">
                <a16:creationId xmlns:a16="http://schemas.microsoft.com/office/drawing/2014/main" id="{2956D7A9-3645-4A67-A18F-E8A55EBB14C8}"/>
              </a:ext>
            </a:extLst>
          </p:cNvPr>
          <p:cNvPicPr>
            <a:picLocks noGrp="1" noChangeAspect="1"/>
          </p:cNvPicPr>
          <p:nvPr>
            <p:ph idx="1"/>
          </p:nvPr>
        </p:nvPicPr>
        <p:blipFill>
          <a:blip r:embed="rId3"/>
          <a:stretch>
            <a:fillRect/>
          </a:stretch>
        </p:blipFill>
        <p:spPr>
          <a:xfrm>
            <a:off x="4995863" y="716280"/>
            <a:ext cx="6510337" cy="5502404"/>
          </a:xfrm>
        </p:spPr>
      </p:pic>
      <p:sp>
        <p:nvSpPr>
          <p:cNvPr id="4" name="Text Placeholder 3">
            <a:extLst>
              <a:ext uri="{FF2B5EF4-FFF2-40B4-BE49-F238E27FC236}">
                <a16:creationId xmlns:a16="http://schemas.microsoft.com/office/drawing/2014/main" id="{F192CF6B-EFC6-419A-A60E-6FD276FA59E8}"/>
              </a:ext>
            </a:extLst>
          </p:cNvPr>
          <p:cNvSpPr>
            <a:spLocks noGrp="1"/>
          </p:cNvSpPr>
          <p:nvPr>
            <p:ph type="body" sz="half" idx="2"/>
          </p:nvPr>
        </p:nvSpPr>
        <p:spPr/>
        <p:txBody>
          <a:bodyPr/>
          <a:lstStyle/>
          <a:p>
            <a:r>
              <a:rPr lang="en-US" sz="2400" dirty="0"/>
              <a:t>The size of the font is proportional to the number of times a studio appears in the dataset. From the word cloud some of the most common studios include; Fox, Uni, WB, IFC among others.</a:t>
            </a:r>
          </a:p>
          <a:p>
            <a:endParaRPr lang="en-KE" dirty="0"/>
          </a:p>
        </p:txBody>
      </p:sp>
      <p:sp>
        <p:nvSpPr>
          <p:cNvPr id="15" name="Slide Number Placeholder 14">
            <a:extLst>
              <a:ext uri="{FF2B5EF4-FFF2-40B4-BE49-F238E27FC236}">
                <a16:creationId xmlns:a16="http://schemas.microsoft.com/office/drawing/2014/main" id="{16F2ED73-56BD-40C2-B1D7-BBFB82DE88DC}"/>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20696525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Top studios</a:t>
            </a:r>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914400" y="1981200"/>
            <a:ext cx="10591800" cy="4343400"/>
          </a:xfrm>
        </p:spPr>
      </p:pic>
      <p:sp>
        <p:nvSpPr>
          <p:cNvPr id="13" name="Slide Number Placeholder 12">
            <a:extLst>
              <a:ext uri="{FF2B5EF4-FFF2-40B4-BE49-F238E27FC236}">
                <a16:creationId xmlns:a16="http://schemas.microsoft.com/office/drawing/2014/main" id="{6BC4FCBF-2AC7-492A-9857-7483CE6A73AE}"/>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28221747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Top popular genres</a:t>
            </a:r>
          </a:p>
        </p:txBody>
      </p:sp>
      <p:sp>
        <p:nvSpPr>
          <p:cNvPr id="3" name="Content Placeholder 2">
            <a:extLst>
              <a:ext uri="{FF2B5EF4-FFF2-40B4-BE49-F238E27FC236}">
                <a16:creationId xmlns:a16="http://schemas.microsoft.com/office/drawing/2014/main" id="{BAB7C152-94C1-4D29-AC7F-1FD1C68A5E25}"/>
              </a:ext>
            </a:extLst>
          </p:cNvPr>
          <p:cNvSpPr>
            <a:spLocks noGrp="1"/>
          </p:cNvSpPr>
          <p:nvPr>
            <p:ph sz="half" idx="1"/>
          </p:nvPr>
        </p:nvSpPr>
        <p:spPr>
          <a:xfrm>
            <a:off x="320040" y="3139439"/>
            <a:ext cx="3017520" cy="2331721"/>
          </a:xfrm>
        </p:spPr>
        <p:txBody>
          <a:bodyPr/>
          <a:lstStyle/>
          <a:p>
            <a:pPr algn="ctr"/>
            <a:r>
              <a:rPr lang="en-US" dirty="0"/>
              <a:t>Displayed are the top 10 genres produced .</a:t>
            </a:r>
          </a:p>
          <a:p>
            <a:pPr marL="0" indent="0">
              <a:buNone/>
            </a:pP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3337560" y="2057402"/>
            <a:ext cx="8168640" cy="4161282"/>
          </a:xfrm>
        </p:spPr>
      </p:pic>
      <p:sp>
        <p:nvSpPr>
          <p:cNvPr id="8" name="Slide Number Placeholder 7">
            <a:extLst>
              <a:ext uri="{FF2B5EF4-FFF2-40B4-BE49-F238E27FC236}">
                <a16:creationId xmlns:a16="http://schemas.microsoft.com/office/drawing/2014/main" id="{AAF96651-F8A6-4F82-9D00-C70D485C1A46}"/>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36663870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No. of votes vs Ratings</a:t>
            </a:r>
          </a:p>
        </p:txBody>
      </p:sp>
      <p:sp>
        <p:nvSpPr>
          <p:cNvPr id="3" name="Content Placeholder 2">
            <a:extLst>
              <a:ext uri="{FF2B5EF4-FFF2-40B4-BE49-F238E27FC236}">
                <a16:creationId xmlns:a16="http://schemas.microsoft.com/office/drawing/2014/main" id="{4EA6C4E9-A842-4D5E-981C-02C0D0A698C6}"/>
              </a:ext>
            </a:extLst>
          </p:cNvPr>
          <p:cNvSpPr>
            <a:spLocks noGrp="1"/>
          </p:cNvSpPr>
          <p:nvPr>
            <p:ph sz="half" idx="1"/>
          </p:nvPr>
        </p:nvSpPr>
        <p:spPr>
          <a:xfrm>
            <a:off x="480060" y="2834640"/>
            <a:ext cx="2834640" cy="1859281"/>
          </a:xfrm>
        </p:spPr>
        <p:txBody>
          <a:bodyPr/>
          <a:lstStyle/>
          <a:p>
            <a:r>
              <a:rPr lang="en-US" dirty="0"/>
              <a:t>There is a positive relationship between the two elements</a:t>
            </a:r>
          </a:p>
          <a:p>
            <a:pPr marL="0" indent="0">
              <a:buNone/>
            </a:pP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3733800" y="2057402"/>
            <a:ext cx="7772400" cy="4526278"/>
          </a:xfrm>
        </p:spPr>
      </p:pic>
      <p:sp>
        <p:nvSpPr>
          <p:cNvPr id="8" name="Slide Number Placeholder 7">
            <a:extLst>
              <a:ext uri="{FF2B5EF4-FFF2-40B4-BE49-F238E27FC236}">
                <a16:creationId xmlns:a16="http://schemas.microsoft.com/office/drawing/2014/main" id="{2E553BE0-FC27-4AF9-B263-55DAA3DFE174}"/>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38342268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Effect of domestic gross on ratings</a:t>
            </a:r>
          </a:p>
        </p:txBody>
      </p:sp>
      <p:sp>
        <p:nvSpPr>
          <p:cNvPr id="3" name="Content Placeholder 2">
            <a:extLst>
              <a:ext uri="{FF2B5EF4-FFF2-40B4-BE49-F238E27FC236}">
                <a16:creationId xmlns:a16="http://schemas.microsoft.com/office/drawing/2014/main" id="{C34A3CA0-3F5B-4894-AE74-9975BDB83C15}"/>
              </a:ext>
            </a:extLst>
          </p:cNvPr>
          <p:cNvSpPr>
            <a:spLocks noGrp="1"/>
          </p:cNvSpPr>
          <p:nvPr>
            <p:ph sz="half" idx="1"/>
          </p:nvPr>
        </p:nvSpPr>
        <p:spPr>
          <a:xfrm>
            <a:off x="685800" y="2194559"/>
            <a:ext cx="2209800" cy="4024125"/>
          </a:xfrm>
        </p:spPr>
        <p:txBody>
          <a:bodyPr/>
          <a:lstStyle/>
          <a:p>
            <a:endParaRPr lang="en-US" dirty="0"/>
          </a:p>
          <a:p>
            <a:endParaRPr lang="en-US" dirty="0"/>
          </a:p>
          <a:p>
            <a:r>
              <a:rPr lang="en-US" dirty="0"/>
              <a:t>Positive domestic gross impacts positively on ratings.</a:t>
            </a: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3124200" y="2286208"/>
            <a:ext cx="8382000" cy="4343191"/>
          </a:xfrm>
        </p:spPr>
      </p:pic>
      <p:sp>
        <p:nvSpPr>
          <p:cNvPr id="8" name="Slide Number Placeholder 7">
            <a:extLst>
              <a:ext uri="{FF2B5EF4-FFF2-40B4-BE49-F238E27FC236}">
                <a16:creationId xmlns:a16="http://schemas.microsoft.com/office/drawing/2014/main" id="{B65745FF-C4AB-46F9-8F01-F4D9427EF6F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40012988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pPr algn="ctr"/>
            <a:r>
              <a:rPr lang="en-US" dirty="0"/>
              <a:t>Recommendations</a:t>
            </a:r>
          </a:p>
        </p:txBody>
      </p:sp>
      <p:sp>
        <p:nvSpPr>
          <p:cNvPr id="4" name="Content Placeholder 3">
            <a:extLst>
              <a:ext uri="{FF2B5EF4-FFF2-40B4-BE49-F238E27FC236}">
                <a16:creationId xmlns:a16="http://schemas.microsoft.com/office/drawing/2014/main" id="{93226C5B-EB74-4694-8BF3-9775D8ECA0FF}"/>
              </a:ext>
            </a:extLst>
          </p:cNvPr>
          <p:cNvSpPr>
            <a:spLocks noGrp="1"/>
          </p:cNvSpPr>
          <p:nvPr>
            <p:ph idx="1"/>
          </p:nvPr>
        </p:nvSpPr>
        <p:spPr/>
        <p:txBody>
          <a:bodyPr/>
          <a:lstStyle/>
          <a:p>
            <a:endParaRPr lang="en-US" sz="2800" dirty="0"/>
          </a:p>
          <a:p>
            <a:r>
              <a:rPr lang="en-US" sz="2800" dirty="0"/>
              <a:t>The studios that should be invested in should be either Fox, Uni, WB or IFC</a:t>
            </a:r>
          </a:p>
          <a:p>
            <a:r>
              <a:rPr lang="en-US" sz="2800" dirty="0"/>
              <a:t>The company should consider starting with the production of drama genre movies.</a:t>
            </a:r>
          </a:p>
          <a:p>
            <a:r>
              <a:rPr lang="en-US" sz="2800" dirty="0"/>
              <a:t>A team to engage with the viewers should be put in order to engage with them by creating polls to get their views and understand their target audience well enough.</a:t>
            </a:r>
          </a:p>
          <a:p>
            <a:pPr marL="0" indent="0">
              <a:buNone/>
            </a:pPr>
            <a:endParaRPr lang="en-KE" dirty="0"/>
          </a:p>
        </p:txBody>
      </p:sp>
      <p:sp>
        <p:nvSpPr>
          <p:cNvPr id="9" name="Slide Number Placeholder 8">
            <a:extLst>
              <a:ext uri="{FF2B5EF4-FFF2-40B4-BE49-F238E27FC236}">
                <a16:creationId xmlns:a16="http://schemas.microsoft.com/office/drawing/2014/main" id="{25A98D1E-8DA0-4E7D-A8E8-7BD232EC434E}"/>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10758735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16c05727-aa75-4e4a-9b5f-8a80a1165891"/>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309</Words>
  <Application>Microsoft Office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Microsoft MOVIE STUDIO</vt:lpstr>
      <vt:lpstr>Problem statement</vt:lpstr>
      <vt:lpstr>Lead questions</vt:lpstr>
      <vt:lpstr>Word cloud</vt:lpstr>
      <vt:lpstr>Top studios</vt:lpstr>
      <vt:lpstr>Top popular genres</vt:lpstr>
      <vt:lpstr>No. of votes vs Ratings</vt:lpstr>
      <vt:lpstr>Effect of domestic gross on ratings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2023-02-05T17:16:24Z</dcterms:created>
  <dcterms:modified xsi:type="dcterms:W3CDTF">2023-02-05T18:05:17Z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