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343" r:id="rId5"/>
    <p:sldId id="402" r:id="rId6"/>
    <p:sldId id="259" r:id="rId7"/>
    <p:sldId id="345" r:id="rId8"/>
    <p:sldId id="303" r:id="rId9"/>
    <p:sldId id="358" r:id="rId10"/>
    <p:sldId id="397" r:id="rId11"/>
    <p:sldId id="403" r:id="rId12"/>
    <p:sldId id="404" r:id="rId13"/>
    <p:sldId id="391" r:id="rId14"/>
    <p:sldId id="349" r:id="rId15"/>
    <p:sldId id="392" r:id="rId16"/>
    <p:sldId id="393" r:id="rId17"/>
    <p:sldId id="395" r:id="rId18"/>
    <p:sldId id="399" r:id="rId19"/>
    <p:sldId id="405" r:id="rId20"/>
    <p:sldId id="406" r:id="rId21"/>
    <p:sldId id="407" r:id="rId22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B5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84298" autoAdjust="0"/>
  </p:normalViewPr>
  <p:slideViewPr>
    <p:cSldViewPr snapToGrid="0">
      <p:cViewPr varScale="1">
        <p:scale>
          <a:sx n="57" d="100"/>
          <a:sy n="57" d="100"/>
        </p:scale>
        <p:origin x="273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ustomXml" Target="../customXml/item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YWLC – Young Women Leadership Connection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75360" y="1915659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75360" y="6091042"/>
            <a:ext cx="11054080" cy="11474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75360" y="2111686"/>
            <a:ext cx="11054080" cy="390144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0289465" y="5841099"/>
            <a:ext cx="1300480" cy="130048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1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171" y="6242304"/>
            <a:ext cx="8417357" cy="1521562"/>
          </a:xfrm>
        </p:spPr>
        <p:txBody>
          <a:bodyPr>
            <a:normAutofit/>
          </a:bodyPr>
          <a:lstStyle>
            <a:lvl1pPr marL="0" indent="0" algn="l">
              <a:buNone/>
              <a:defRPr sz="2560" b="0">
                <a:solidFill>
                  <a:schemeClr val="tx1"/>
                </a:solidFill>
              </a:defRPr>
            </a:lvl1pPr>
            <a:lvl2pPr marL="650240" indent="0" algn="ctr">
              <a:buNone/>
              <a:defRPr sz="2560"/>
            </a:lvl2pPr>
            <a:lvl3pPr marL="1300480" indent="0" algn="ctr">
              <a:buNone/>
              <a:defRPr sz="2560"/>
            </a:lvl3pPr>
            <a:lvl4pPr marL="1950720" indent="0" algn="ctr">
              <a:buNone/>
              <a:defRPr sz="2560"/>
            </a:lvl4pPr>
            <a:lvl5pPr marL="2600960" indent="0" algn="ctr">
              <a:buNone/>
              <a:defRPr sz="2560"/>
            </a:lvl5pPr>
            <a:lvl6pPr marL="3251200" indent="0" algn="ctr">
              <a:buNone/>
              <a:defRPr sz="2560"/>
            </a:lvl6pPr>
            <a:lvl7pPr marL="3901440" indent="0" algn="ctr">
              <a:buNone/>
              <a:defRPr sz="2560"/>
            </a:lvl7pPr>
            <a:lvl8pPr marL="4551680" indent="0" algn="ctr">
              <a:buNone/>
              <a:defRPr sz="2560"/>
            </a:lvl8pPr>
            <a:lvl9pPr marL="520192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6749491" cy="5192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02977" y="6012011"/>
            <a:ext cx="1273459" cy="910336"/>
          </a:xfrm>
        </p:spPr>
        <p:txBody>
          <a:bodyPr/>
          <a:lstStyle>
            <a:lvl1pPr>
              <a:defRPr sz="3980" b="1"/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758613"/>
            <a:ext cx="2722880" cy="8019627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7921" y="758613"/>
            <a:ext cx="8006080" cy="801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4473"/>
            <a:ext cx="13004800" cy="2759125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90144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45516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520192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BB9B27-4D02-2940-AED5-BC8F2B3B150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</p:spPr>
        <p:txBody>
          <a:bodyPr/>
          <a:lstStyle>
            <a:lvl1pPr>
              <a:defRPr sz="3980"/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5"/>
            </a:lvl1pPr>
            <a:lvl2pPr>
              <a:defRPr sz="2560"/>
            </a:lvl2pPr>
            <a:lvl3pPr>
              <a:defRPr sz="2275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5"/>
            </a:lvl1pPr>
            <a:lvl2pPr>
              <a:defRPr sz="2560"/>
            </a:lvl2pPr>
            <a:lvl3pPr>
              <a:defRPr sz="2275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5" b="1">
                <a:solidFill>
                  <a:schemeClr val="accent1">
                    <a:lumMod val="75000"/>
                  </a:schemeClr>
                </a:solidFill>
              </a:defRPr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3901440"/>
            <a:ext cx="5201920" cy="4681728"/>
          </a:xfrm>
        </p:spPr>
        <p:txBody>
          <a:bodyPr/>
          <a:lstStyle>
            <a:lvl1pPr>
              <a:defRPr sz="2845"/>
            </a:lvl1pPr>
            <a:lvl2pPr>
              <a:defRPr sz="2560"/>
            </a:lvl2pPr>
            <a:lvl3pPr>
              <a:defRPr sz="2275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6239" y="2913075"/>
            <a:ext cx="5201920" cy="910336"/>
          </a:xfrm>
        </p:spPr>
        <p:txBody>
          <a:bodyPr anchor="ctr">
            <a:normAutofit/>
          </a:bodyPr>
          <a:lstStyle>
            <a:lvl1pPr marL="0" indent="0">
              <a:buNone/>
              <a:defRPr sz="2845" b="1">
                <a:solidFill>
                  <a:schemeClr val="accent1">
                    <a:lumMod val="75000"/>
                  </a:schemeClr>
                </a:solidFill>
              </a:defRPr>
            </a:lvl1pPr>
            <a:lvl2pPr marL="650240" indent="0">
              <a:buNone/>
              <a:defRPr sz="2845" b="1"/>
            </a:lvl2pPr>
            <a:lvl3pPr marL="1300480" indent="0">
              <a:buNone/>
              <a:defRPr sz="2560" b="1"/>
            </a:lvl3pPr>
            <a:lvl4pPr marL="1950720" indent="0">
              <a:buNone/>
              <a:defRPr sz="2275" b="1"/>
            </a:lvl4pPr>
            <a:lvl5pPr marL="2600960" indent="0">
              <a:buNone/>
              <a:defRPr sz="2275" b="1"/>
            </a:lvl5pPr>
            <a:lvl6pPr marL="3251200" indent="0">
              <a:buNone/>
              <a:defRPr sz="2275" b="1"/>
            </a:lvl6pPr>
            <a:lvl7pPr marL="3901440" indent="0">
              <a:buNone/>
              <a:defRPr sz="2275" b="1"/>
            </a:lvl7pPr>
            <a:lvl8pPr marL="4551680" indent="0">
              <a:buNone/>
              <a:defRPr sz="2275" b="1"/>
            </a:lvl8pPr>
            <a:lvl9pPr marL="5201920" indent="0">
              <a:buNone/>
              <a:defRPr sz="2275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6239" y="3901440"/>
            <a:ext cx="5201920" cy="4681728"/>
          </a:xfrm>
        </p:spPr>
        <p:txBody>
          <a:bodyPr/>
          <a:lstStyle>
            <a:lvl1pPr>
              <a:defRPr sz="2845"/>
            </a:lvl1pPr>
            <a:lvl2pPr>
              <a:defRPr sz="2560"/>
            </a:lvl2pPr>
            <a:lvl3pPr>
              <a:defRPr sz="2275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58C0351-EB03-5444-BA93-B7E778374E24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975360"/>
            <a:ext cx="7159142" cy="7139635"/>
          </a:xfrm>
        </p:spPr>
        <p:txBody>
          <a:bodyPr/>
          <a:lstStyle>
            <a:lvl1pPr>
              <a:defRPr sz="2845"/>
            </a:lvl1pPr>
            <a:lvl2pPr>
              <a:defRPr sz="2560"/>
            </a:lvl2pPr>
            <a:lvl3pPr>
              <a:defRPr sz="2275"/>
            </a:lvl3pPr>
            <a:lvl4pPr>
              <a:defRPr sz="2275"/>
            </a:lvl4pPr>
            <a:lvl5pPr>
              <a:defRPr sz="2275"/>
            </a:lvl5pPr>
            <a:lvl6pPr>
              <a:defRPr sz="2275"/>
            </a:lvl6pPr>
            <a:lvl7pPr>
              <a:defRPr sz="2275"/>
            </a:lvl7pPr>
            <a:lvl8pPr>
              <a:defRPr sz="2275"/>
            </a:lvl8pPr>
            <a:lvl9pPr>
              <a:defRPr sz="227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0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57324" y="2"/>
            <a:ext cx="4147476" cy="9753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16" y="975360"/>
            <a:ext cx="3413760" cy="2470912"/>
          </a:xfrm>
        </p:spPr>
        <p:txBody>
          <a:bodyPr anchor="b">
            <a:normAutofit/>
          </a:bodyPr>
          <a:lstStyle>
            <a:lvl1pPr>
              <a:defRPr sz="39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8857323" cy="9753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550"/>
            </a:lvl1pPr>
            <a:lvl2pPr marL="650240" indent="0">
              <a:buNone/>
              <a:defRPr sz="3980"/>
            </a:lvl2pPr>
            <a:lvl3pPr marL="1300480" indent="0">
              <a:buNone/>
              <a:defRPr sz="3415"/>
            </a:lvl3pPr>
            <a:lvl4pPr marL="1950720" indent="0">
              <a:buNone/>
              <a:defRPr sz="2845"/>
            </a:lvl4pPr>
            <a:lvl5pPr marL="2600960" indent="0">
              <a:buNone/>
              <a:defRPr sz="2845"/>
            </a:lvl5pPr>
            <a:lvl6pPr marL="3251200" indent="0">
              <a:buNone/>
              <a:defRPr sz="2845"/>
            </a:lvl6pPr>
            <a:lvl7pPr marL="3901440" indent="0">
              <a:buNone/>
              <a:defRPr sz="2845"/>
            </a:lvl7pPr>
            <a:lvl8pPr marL="4551680" indent="0">
              <a:buNone/>
              <a:defRPr sz="2845"/>
            </a:lvl8pPr>
            <a:lvl9pPr marL="5201920" indent="0">
              <a:buNone/>
              <a:defRPr sz="28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19616" y="3446272"/>
            <a:ext cx="3413760" cy="46817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420"/>
              </a:spcBef>
              <a:buNone/>
              <a:defRPr sz="1920">
                <a:solidFill>
                  <a:schemeClr val="accent1">
                    <a:lumMod val="50000"/>
                  </a:schemeClr>
                </a:solidFill>
              </a:defRPr>
            </a:lvl1pPr>
            <a:lvl2pPr marL="650240" indent="0">
              <a:buNone/>
              <a:defRPr sz="1705"/>
            </a:lvl2pPr>
            <a:lvl3pPr marL="1300480" indent="0">
              <a:buNone/>
              <a:defRPr sz="1420"/>
            </a:lvl3pPr>
            <a:lvl4pPr marL="1950720" indent="0">
              <a:buNone/>
              <a:defRPr sz="1280"/>
            </a:lvl4pPr>
            <a:lvl5pPr marL="2600960" indent="0">
              <a:buNone/>
              <a:defRPr sz="1280"/>
            </a:lvl5pPr>
            <a:lvl6pPr marL="3251200" indent="0">
              <a:buNone/>
              <a:defRPr sz="1280"/>
            </a:lvl6pPr>
            <a:lvl7pPr marL="3901440" indent="0">
              <a:buNone/>
              <a:defRPr sz="1280"/>
            </a:lvl7pPr>
            <a:lvl8pPr marL="4551680" indent="0">
              <a:buNone/>
              <a:defRPr sz="1280"/>
            </a:lvl8pPr>
            <a:lvl9pPr marL="5201920" indent="0">
              <a:buNone/>
              <a:defRPr sz="128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4.wdp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2121122" y="8896367"/>
            <a:ext cx="559206" cy="559206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89254"/>
            <a:ext cx="11054080" cy="2288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3017114"/>
            <a:ext cx="11054080" cy="576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5360" y="8921295"/>
            <a:ext cx="6749491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65203" y="8921295"/>
            <a:ext cx="682752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5" b="1" spc="-10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300480" rtl="0" eaLnBrk="1" latinLnBrk="0" hangingPunct="1">
        <a:lnSpc>
          <a:spcPct val="90000"/>
        </a:lnSpc>
        <a:spcBef>
          <a:spcPct val="0"/>
        </a:spcBef>
        <a:buNone/>
        <a:defRPr sz="5975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60350" indent="-260350" algn="l" defTabSz="1300480" rtl="0" eaLnBrk="1" latinLnBrk="0" hangingPunct="1">
        <a:lnSpc>
          <a:spcPct val="90000"/>
        </a:lnSpc>
        <a:spcBef>
          <a:spcPts val="1705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84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60350" algn="l" defTabSz="1300480" rtl="0" eaLnBrk="1" latinLnBrk="0" hangingPunct="1">
        <a:lnSpc>
          <a:spcPct val="90000"/>
        </a:lnSpc>
        <a:spcBef>
          <a:spcPts val="570"/>
        </a:spcBef>
        <a:spcAft>
          <a:spcPts val="285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130" indent="-260350" algn="l" defTabSz="1300480" rtl="0" eaLnBrk="1" latinLnBrk="0" hangingPunct="1">
        <a:lnSpc>
          <a:spcPct val="90000"/>
        </a:lnSpc>
        <a:spcBef>
          <a:spcPts val="570"/>
        </a:spcBef>
        <a:spcAft>
          <a:spcPts val="285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275" kern="1200">
          <a:solidFill>
            <a:schemeClr val="tx1"/>
          </a:solidFill>
          <a:latin typeface="+mn-lt"/>
          <a:ea typeface="+mn-ea"/>
          <a:cs typeface="+mn-cs"/>
        </a:defRPr>
      </a:lvl3pPr>
      <a:lvl4pPr marL="1430655" indent="-260350" algn="l" defTabSz="1300480" rtl="0" eaLnBrk="1" latinLnBrk="0" hangingPunct="1">
        <a:lnSpc>
          <a:spcPct val="90000"/>
        </a:lnSpc>
        <a:spcBef>
          <a:spcPts val="570"/>
        </a:spcBef>
        <a:spcAft>
          <a:spcPts val="285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275" kern="1200">
          <a:solidFill>
            <a:schemeClr val="tx1"/>
          </a:solidFill>
          <a:latin typeface="+mn-lt"/>
          <a:ea typeface="+mn-ea"/>
          <a:cs typeface="+mn-cs"/>
        </a:defRPr>
      </a:lvl4pPr>
      <a:lvl5pPr marL="1820545" indent="-260350" algn="l" defTabSz="1300480" rtl="0" eaLnBrk="1" latinLnBrk="0" hangingPunct="1">
        <a:lnSpc>
          <a:spcPct val="90000"/>
        </a:lnSpc>
        <a:spcBef>
          <a:spcPts val="570"/>
        </a:spcBef>
        <a:spcAft>
          <a:spcPts val="285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275" kern="1200">
          <a:solidFill>
            <a:schemeClr val="tx1"/>
          </a:solidFill>
          <a:latin typeface="+mn-lt"/>
          <a:ea typeface="+mn-ea"/>
          <a:cs typeface="+mn-cs"/>
        </a:defRPr>
      </a:lvl5pPr>
      <a:lvl6pPr marL="2275205" indent="-325120" algn="l" defTabSz="1300480" rtl="0" eaLnBrk="1" latinLnBrk="0" hangingPunct="1">
        <a:lnSpc>
          <a:spcPct val="90000"/>
        </a:lnSpc>
        <a:spcBef>
          <a:spcPts val="570"/>
        </a:spcBef>
        <a:spcAft>
          <a:spcPts val="285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275" kern="1200">
          <a:solidFill>
            <a:schemeClr val="tx1"/>
          </a:solidFill>
          <a:latin typeface="+mn-lt"/>
          <a:ea typeface="+mn-ea"/>
          <a:cs typeface="+mn-cs"/>
        </a:defRPr>
      </a:lvl6pPr>
      <a:lvl7pPr marL="2701925" indent="-325120" algn="l" defTabSz="1300480" rtl="0" eaLnBrk="1" latinLnBrk="0" hangingPunct="1">
        <a:lnSpc>
          <a:spcPct val="90000"/>
        </a:lnSpc>
        <a:spcBef>
          <a:spcPts val="570"/>
        </a:spcBef>
        <a:spcAft>
          <a:spcPts val="285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275" kern="1200">
          <a:solidFill>
            <a:schemeClr val="tx1"/>
          </a:solidFill>
          <a:latin typeface="+mn-lt"/>
          <a:ea typeface="+mn-ea"/>
          <a:cs typeface="+mn-cs"/>
        </a:defRPr>
      </a:lvl7pPr>
      <a:lvl8pPr marL="3128645" indent="-325120" algn="l" defTabSz="1300480" rtl="0" eaLnBrk="1" latinLnBrk="0" hangingPunct="1">
        <a:lnSpc>
          <a:spcPct val="90000"/>
        </a:lnSpc>
        <a:spcBef>
          <a:spcPts val="570"/>
        </a:spcBef>
        <a:spcAft>
          <a:spcPts val="285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275" kern="1200">
          <a:solidFill>
            <a:schemeClr val="tx1"/>
          </a:solidFill>
          <a:latin typeface="+mn-lt"/>
          <a:ea typeface="+mn-ea"/>
          <a:cs typeface="+mn-cs"/>
        </a:defRPr>
      </a:lvl8pPr>
      <a:lvl9pPr marL="3555365" indent="-325120" algn="l" defTabSz="1300480" rtl="0" eaLnBrk="1" latinLnBrk="0" hangingPunct="1">
        <a:lnSpc>
          <a:spcPct val="90000"/>
        </a:lnSpc>
        <a:spcBef>
          <a:spcPts val="570"/>
        </a:spcBef>
        <a:spcAft>
          <a:spcPts val="285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44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8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920" algn="l" defTabSz="130048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colab.research.google.com/drive/1NMOP4adTwsxl4NVt-7B1sbCxW8e3gsT7?usp=sha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lab.research.google.com/drive/1RLSHGc69V6BfohR7RTpaWFU9zsbxV-K_?usp=shar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enti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enti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colab.research.google.com/drive/19P2rzAD8tsCksJX1o4gFYQp-VLQf9EQH_?usp=shar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ding Worksho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AI ILLUMINATORS</a:t>
            </a:r>
            <a:r>
              <a:rPr dirty="0"/>
              <a:t> Workshop</a:t>
            </a:r>
            <a:endParaRPr dirty="0"/>
          </a:p>
        </p:txBody>
      </p:sp>
      <p:sp>
        <p:nvSpPr>
          <p:cNvPr id="126" name="Body"/>
          <p:cNvSpPr txBox="1">
            <a:spLocks noGrp="1"/>
          </p:cNvSpPr>
          <p:nvPr>
            <p:ph type="subTitle" idx="1"/>
          </p:nvPr>
        </p:nvSpPr>
        <p:spPr>
          <a:xfrm>
            <a:off x="1141171" y="6242304"/>
            <a:ext cx="8773794" cy="8999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05 / 06 June 2025</a:t>
            </a:r>
            <a:br>
              <a:rPr lang="en-US" dirty="0"/>
            </a:br>
            <a:r>
              <a:rPr lang="en-US" dirty="0"/>
              <a:t>By Goldman Sachs Engineering x IMDA</a:t>
            </a:r>
            <a:endParaRPr dirty="0"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75359" y="3121152"/>
            <a:ext cx="11290781" cy="5657088"/>
          </a:xfrm>
        </p:spPr>
        <p:txBody>
          <a:bodyPr/>
          <a:lstStyle/>
          <a:p>
            <a:r>
              <a:rPr lang="nb-NO" dirty="0">
                <a:sym typeface="+mn-ea"/>
              </a:rPr>
              <a:t>Please refer to </a:t>
            </a:r>
            <a:r>
              <a:rPr lang="en-SG" altLang="nb-NO" u="sng" dirty="0">
                <a:sym typeface="+mn-ea"/>
              </a:rPr>
              <a:t>Fun with API</a:t>
            </a:r>
            <a:r>
              <a:rPr lang="nb-NO" u="sng" dirty="0">
                <a:sym typeface="+mn-ea"/>
              </a:rPr>
              <a:t>.pdf</a:t>
            </a:r>
            <a:endParaRPr lang="nb-NO" u="sng" dirty="0"/>
          </a:p>
          <a:p>
            <a:r>
              <a:rPr lang="nb-NO" dirty="0">
                <a:sym typeface="+mn-ea"/>
              </a:rPr>
              <a:t>Colab link for echo bot: </a:t>
            </a:r>
            <a:r>
              <a:rPr lang="en-US" altLang="en-US" dirty="0">
                <a:hlinkClick r:id="rId1" tooltip="" action="ppaction://hlinkfile"/>
              </a:rPr>
              <a:t>https://colab.research.google.com/drive/1NMOP4adTwsxl4NVt-7B1sbCxW8e3gsT7?usp=sharing</a:t>
            </a:r>
            <a:endParaRPr lang="en-US" altLang="en-US" dirty="0"/>
          </a:p>
          <a:p>
            <a:r>
              <a:rPr lang="en-US" dirty="0">
                <a:sym typeface="+mn-ea"/>
              </a:rPr>
              <a:t>Please click File </a:t>
            </a:r>
            <a:r>
              <a:rPr lang="en-US" dirty="0">
                <a:sym typeface="Wingdings" panose="05000000000000000000" pitchFamily="2" charset="2"/>
              </a:rPr>
              <a:t> Save a copy in Drive to enable editing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Lunch break</a:t>
            </a:r>
            <a:endParaRPr lang="en-S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Telegram bot</a:t>
            </a:r>
            <a:endParaRPr lang="en-S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Telegram 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Please refer to </a:t>
            </a:r>
            <a:r>
              <a:rPr lang="nb-NO" u="sng" dirty="0"/>
              <a:t>Create Telegram Bot Token.pdf </a:t>
            </a:r>
            <a:r>
              <a:rPr lang="nb-NO" dirty="0"/>
              <a:t>on how to create a bot token</a:t>
            </a:r>
            <a:endParaRPr lang="nb-NO" dirty="0"/>
          </a:p>
          <a:p>
            <a:r>
              <a:rPr lang="nb-NO" dirty="0"/>
              <a:t>Please refer to </a:t>
            </a:r>
            <a:r>
              <a:rPr lang="nb-NO" u="sng" dirty="0"/>
              <a:t>AI Chatbot Workshop.pdf </a:t>
            </a:r>
            <a:endParaRPr lang="nb-NO" u="sng" dirty="0"/>
          </a:p>
          <a:p>
            <a:r>
              <a:rPr lang="nb-NO" dirty="0"/>
              <a:t>Colab link for echo bot: </a:t>
            </a:r>
            <a:r>
              <a:rPr lang="nb-NO" dirty="0">
                <a:hlinkClick r:id="rId1"/>
              </a:rPr>
              <a:t>https://colab.research.google.com/drive/1RLSHGc69V6BfohR7RTpaWFU9zsbxV-K_?usp=sharing</a:t>
            </a:r>
            <a:r>
              <a:rPr lang="nb-NO" dirty="0"/>
              <a:t> </a:t>
            </a:r>
            <a:endParaRPr lang="nb-NO" dirty="0"/>
          </a:p>
          <a:p>
            <a:r>
              <a:rPr lang="en-US" sz="2800" dirty="0"/>
              <a:t>Please click File </a:t>
            </a:r>
            <a:r>
              <a:rPr lang="en-US" sz="2800" dirty="0">
                <a:sym typeface="Wingdings" panose="05000000000000000000" pitchFamily="2" charset="2"/>
              </a:rPr>
              <a:t> Save a copy in Drive to enable editing 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b-NO" u="sng" dirty="0"/>
          </a:p>
          <a:p>
            <a:r>
              <a:rPr lang="en-US" dirty="0"/>
              <a:t>For Advanced Students</a:t>
            </a:r>
            <a:endParaRPr lang="en-US" dirty="0"/>
          </a:p>
          <a:p>
            <a:pPr lvl="1"/>
            <a:r>
              <a:rPr lang="en-US" dirty="0"/>
              <a:t>Try integrating with </a:t>
            </a:r>
            <a:r>
              <a:rPr lang="en-SG" altLang="en-US" dirty="0"/>
              <a:t>public </a:t>
            </a:r>
            <a:r>
              <a:rPr lang="en-US" dirty="0"/>
              <a:t>APIs</a:t>
            </a:r>
            <a:endParaRPr lang="en-US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PANEL DISCUSSION</a:t>
            </a:r>
            <a:endParaRPr lang="en-S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Refresher quiz</a:t>
            </a:r>
            <a:endParaRPr lang="en-S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Refresher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Please go to </a:t>
            </a:r>
            <a:r>
              <a:rPr lang="en-SG" dirty="0">
                <a:hlinkClick r:id="rId1"/>
              </a:rPr>
              <a:t>www.menti.com</a:t>
            </a:r>
            <a:endParaRPr lang="en-SG" dirty="0"/>
          </a:p>
          <a:p>
            <a:r>
              <a:rPr lang="en-SG" dirty="0"/>
              <a:t>Enter participant code: </a:t>
            </a:r>
            <a:r>
              <a:rPr lang="en-US" dirty="0"/>
              <a:t>24984375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reach before 9am tomorrow, and you will be sitting at the same table as today</a:t>
            </a:r>
            <a:endParaRPr lang="en-US" dirty="0"/>
          </a:p>
          <a:p>
            <a:r>
              <a:rPr lang="en-US" dirty="0"/>
              <a:t>Please remember to bring your laptops and chargers</a:t>
            </a:r>
            <a:endParaRPr lang="en-US" dirty="0"/>
          </a:p>
          <a:p>
            <a:r>
              <a:rPr lang="en-US" dirty="0"/>
              <a:t>Please discuss with your parents and pass back the consent form to us tomorrow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Rest well and see you tomorrow!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altLang="en-GB" dirty="0"/>
              <a:t>AI &amp; Sustain-a-bot prelude</a:t>
            </a:r>
            <a:endParaRPr lang="en-SG" alt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SG" altLang="en-GB" dirty="0">
                <a:sym typeface="+mn-ea"/>
              </a:rPr>
              <a:t>AI &amp; Sustain-a-bot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SG" altLang="en-US"/>
              <a:t>We are going to introduce Aritificial Intelligence tomorrow</a:t>
            </a:r>
            <a:endParaRPr lang="en-SG" altLang="en-US"/>
          </a:p>
          <a:p>
            <a:r>
              <a:rPr lang="en-SG" altLang="en-US"/>
              <a:t>By the end of tomorrow, you are going to craft a telegram bot that champions sustainability in Singapore. Your code has the power to make a real difference in shaping a greener, more resilient future for our city-state</a:t>
            </a:r>
            <a:endParaRPr lang="en-SG" altLang="en-US"/>
          </a:p>
          <a:p>
            <a:r>
              <a:rPr lang="en-SG" altLang="en-US"/>
              <a:t>You can use all the concepts that have been covered during the workshop, i.e. Python, AI and Telegram Bot.</a:t>
            </a:r>
            <a:endParaRPr lang="en-SG" altLang="en-US"/>
          </a:p>
          <a:p>
            <a:r>
              <a:rPr lang="en-SG" altLang="en-US"/>
              <a:t>What do you have in mind?</a:t>
            </a:r>
            <a:endParaRPr lang="en-SG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sure each table there is at least 1 laptop, raise up your hand if not</a:t>
            </a:r>
            <a:endParaRPr lang="en-US" dirty="0"/>
          </a:p>
          <a:p>
            <a:r>
              <a:rPr lang="en-US" dirty="0"/>
              <a:t>Please connect to the “Open-Internet” </a:t>
            </a:r>
            <a:r>
              <a:rPr lang="en-US" dirty="0" err="1"/>
              <a:t>WiFi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Download Material 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52CC"/>
                </a:solidFill>
                <a:latin typeface="-apple-system"/>
              </a:rPr>
              <a:t>https://tinyurl.com/gs-imda-2025</a:t>
            </a:r>
            <a:endParaRPr lang="en-US"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30" name="Raspberry Pi…"/>
          <p:cNvSpPr txBox="1">
            <a:spLocks noGrp="1"/>
          </p:cNvSpPr>
          <p:nvPr>
            <p:ph type="body" idx="1"/>
          </p:nvPr>
        </p:nvSpPr>
        <p:spPr>
          <a:xfrm>
            <a:off x="975360" y="2683007"/>
            <a:ext cx="11054080" cy="57611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Day 1</a:t>
            </a:r>
            <a:endParaRPr lang="en-US" dirty="0"/>
          </a:p>
          <a:p>
            <a:r>
              <a:rPr lang="en-SG" dirty="0"/>
              <a:t>Icebreaker</a:t>
            </a:r>
            <a:endParaRPr lang="en-SG" dirty="0"/>
          </a:p>
          <a:p>
            <a:r>
              <a:rPr lang="en-SG" dirty="0"/>
              <a:t>Basics of Python and Turtle</a:t>
            </a:r>
            <a:endParaRPr lang="en-SG" dirty="0"/>
          </a:p>
          <a:p>
            <a:r>
              <a:rPr lang="en-SG" dirty="0"/>
              <a:t>Fun with API</a:t>
            </a:r>
            <a:endParaRPr lang="en-SG" dirty="0"/>
          </a:p>
          <a:p>
            <a:r>
              <a:rPr lang="en-SG" dirty="0"/>
              <a:t>Introduction to Telegram Bot</a:t>
            </a:r>
            <a:endParaRPr lang="en-SG" dirty="0"/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Day 2</a:t>
            </a:r>
            <a:endParaRPr lang="en-SG" dirty="0"/>
          </a:p>
          <a:p>
            <a:pPr marL="260350" marR="0" lvl="0" indent="-260350" algn="l" defTabSz="1300480" rtl="0" eaLnBrk="1" fontAlgn="auto" latinLnBrk="0" hangingPunct="1">
              <a:lnSpc>
                <a:spcPct val="90000"/>
              </a:lnSpc>
              <a:spcBef>
                <a:spcPts val="1705"/>
              </a:spcBef>
              <a:spcAft>
                <a:spcPts val="0"/>
              </a:spcAft>
              <a:buClr>
                <a:srgbClr val="1CADE4">
                  <a:lumMod val="75000"/>
                </a:srgb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SG" sz="284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Introduction to Artificial Intelligence</a:t>
            </a:r>
            <a:endParaRPr kumimoji="0" lang="en-SG" sz="284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260350" marR="0" lvl="0" indent="-260350" algn="l" defTabSz="1300480" rtl="0" eaLnBrk="1" fontAlgn="auto" latinLnBrk="0" hangingPunct="1">
              <a:lnSpc>
                <a:spcPct val="90000"/>
              </a:lnSpc>
              <a:spcBef>
                <a:spcPts val="1705"/>
              </a:spcBef>
              <a:spcAft>
                <a:spcPts val="0"/>
              </a:spcAft>
              <a:buClr>
                <a:srgbClr val="1CADE4">
                  <a:lumMod val="75000"/>
                </a:srgbClr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kumimoji="0" lang="en-SG" sz="284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Bring it All Together – Telegram Bot + AI</a:t>
            </a:r>
            <a:endParaRPr kumimoji="0" lang="en-SG" sz="284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r>
              <a:rPr lang="en-SG" dirty="0"/>
              <a:t>Mini-game</a:t>
            </a:r>
            <a:endParaRPr lang="en-SG" dirty="0"/>
          </a:p>
          <a:p>
            <a:endParaRPr lang="en-US" dirty="0"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Ice-breaking!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Please go to </a:t>
            </a:r>
            <a:r>
              <a:rPr lang="en-SG" dirty="0">
                <a:hlinkClick r:id="rId1"/>
              </a:rPr>
              <a:t>www.menti.com</a:t>
            </a:r>
            <a:endParaRPr lang="en-SG" dirty="0"/>
          </a:p>
          <a:p>
            <a:r>
              <a:rPr lang="en-SG" dirty="0"/>
              <a:t>Enter participant code: 75007718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75359" y="3121152"/>
            <a:ext cx="11290781" cy="5657088"/>
          </a:xfrm>
        </p:spPr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Link:  </a:t>
            </a:r>
            <a:r>
              <a:rPr lang="en-US" dirty="0">
                <a:hlinkClick r:id="rId1"/>
              </a:rPr>
              <a:t>https://colab.research.google.com/drive/19P2rzAD8tsCksJX1o4gFYQp-VLQf9EQH_?usp=sharing</a:t>
            </a:r>
            <a:endParaRPr lang="en-US" dirty="0"/>
          </a:p>
          <a:p>
            <a:r>
              <a:rPr lang="en-US" sz="3200" dirty="0"/>
              <a:t>Please click File </a:t>
            </a:r>
            <a:r>
              <a:rPr lang="en-US" sz="3200" dirty="0">
                <a:sym typeface="Wingdings" panose="05000000000000000000" pitchFamily="2" charset="2"/>
              </a:rPr>
              <a:t> Save a </a:t>
            </a:r>
            <a:r>
              <a:rPr lang="en-US" sz="3200" u="sng" dirty="0">
                <a:sym typeface="Wingdings" panose="05000000000000000000" pitchFamily="2" charset="2"/>
              </a:rPr>
              <a:t>copy</a:t>
            </a:r>
            <a:r>
              <a:rPr lang="en-US" sz="3200" dirty="0">
                <a:sym typeface="Wingdings" panose="05000000000000000000" pitchFamily="2" charset="2"/>
              </a:rPr>
              <a:t> in Google Drive to </a:t>
            </a:r>
            <a:r>
              <a:rPr lang="en-US" dirty="0">
                <a:sym typeface="Wingdings" panose="05000000000000000000" pitchFamily="2" charset="2"/>
              </a:rPr>
              <a:t>enable</a:t>
            </a:r>
            <a:r>
              <a:rPr lang="en-US" sz="3200" dirty="0">
                <a:sym typeface="Wingdings" panose="05000000000000000000" pitchFamily="2" charset="2"/>
              </a:rPr>
              <a:t> editing </a:t>
            </a:r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15 MIN Break </a:t>
            </a:r>
            <a:r>
              <a:rPr lang="en-SG" dirty="0">
                <a:sym typeface="Wingdings" panose="05000000000000000000" pitchFamily="2" charset="2"/>
              </a:rPr>
              <a:t></a:t>
            </a:r>
            <a:endParaRPr lang="en-S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 with API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ood Typ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a1bdf517-1e29-48bd-8652-facad5f243d5</TitusGUID>
  <TitusMetadata xmlns="">eyJucyI6Imh0dHA6XC9cL3d3dy50aXR1cy5jb21cL25zXC9Hb2xkbWFuU2FjaHMiLCJwcm9wcyI6W3sibiI6IkRvY05vQ2xhc3MiLCJ2YWxzIjpbeyJ2YWx1ZSI6Ik5vdCBJbiBVc2UifV19XX0=</TitusMetadata>
</titus>
</file>

<file path=customXml/itemProps1.xml><?xml version="1.0" encoding="utf-8"?>
<ds:datastoreItem xmlns:ds="http://schemas.openxmlformats.org/officeDocument/2006/customXml" ds:itemID="{15F04E33-FEA4-4C0D-BF65-24ED79B91B5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2140</Words>
  <Application>WPS Presentation</Application>
  <PresentationFormat>Custom</PresentationFormat>
  <Paragraphs>95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Helvetica Neue Medium</vt:lpstr>
      <vt:lpstr>Helvetica Neue</vt:lpstr>
      <vt:lpstr>Helvetica Neue Thin</vt:lpstr>
      <vt:lpstr>Segoe Print</vt:lpstr>
      <vt:lpstr>-apple-system</vt:lpstr>
      <vt:lpstr>Rockwell</vt:lpstr>
      <vt:lpstr>Rockwell Condensed</vt:lpstr>
      <vt:lpstr>Microsoft YaHei</vt:lpstr>
      <vt:lpstr>Arial Unicode MS</vt:lpstr>
      <vt:lpstr>Rockwell</vt:lpstr>
      <vt:lpstr>Wood Type</vt:lpstr>
      <vt:lpstr>AI ILLUMINATORS Workshop</vt:lpstr>
      <vt:lpstr>Before we start…</vt:lpstr>
      <vt:lpstr>Please Download Material from</vt:lpstr>
      <vt:lpstr>agenda</vt:lpstr>
      <vt:lpstr>Ice-breaking!</vt:lpstr>
      <vt:lpstr>Python Basics</vt:lpstr>
      <vt:lpstr>Python basics</vt:lpstr>
      <vt:lpstr>15 MIN Break </vt:lpstr>
      <vt:lpstr>Fun with API</vt:lpstr>
      <vt:lpstr>Fun with api</vt:lpstr>
      <vt:lpstr>Lunch break</vt:lpstr>
      <vt:lpstr>Telegram bot</vt:lpstr>
      <vt:lpstr>Telegram bot</vt:lpstr>
      <vt:lpstr>PANEL DISCUSSION</vt:lpstr>
      <vt:lpstr>Refresher quiz</vt:lpstr>
      <vt:lpstr>Refresher quiz</vt:lpstr>
      <vt:lpstr>Reminders</vt:lpstr>
      <vt:lpstr>AI &amp; Sustain-a-bot prelude</vt:lpstr>
      <vt:lpstr>AI &amp; Sustain-a-bot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Workshop</dc:title>
  <dc:creator/>
  <cp:lastModifiedBy>WPS_1683988192</cp:lastModifiedBy>
  <cp:revision>86</cp:revision>
  <dcterms:created xsi:type="dcterms:W3CDTF">2025-06-04T22:06:00Z</dcterms:created>
  <dcterms:modified xsi:type="dcterms:W3CDTF">2025-06-04T22:21:33Z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a1bdf517-1e29-48bd-8652-facad5f243d5</vt:lpwstr>
  </property>
  <property fmtid="{D5CDD505-2E9C-101B-9397-08002B2CF9AE}" pid="3" name="Classification">
    <vt:lpwstr>I</vt:lpwstr>
  </property>
  <property fmtid="{D5CDD505-2E9C-101B-9397-08002B2CF9AE}" pid="4" name="DocNoClass">
    <vt:lpwstr>Not In Use</vt:lpwstr>
  </property>
  <property fmtid="{D5CDD505-2E9C-101B-9397-08002B2CF9AE}" pid="5" name="ICV">
    <vt:lpwstr>0938985BD2894ABEA06793A42F935FF0_12</vt:lpwstr>
  </property>
  <property fmtid="{D5CDD505-2E9C-101B-9397-08002B2CF9AE}" pid="6" name="KSOProductBuildVer">
    <vt:lpwstr>1033-12.2.0.21179</vt:lpwstr>
  </property>
</Properties>
</file>