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6"/>
  </p:notesMasterIdLst>
  <p:sldIdLst>
    <p:sldId id="285" r:id="rId3"/>
    <p:sldId id="276" r:id="rId4"/>
    <p:sldId id="279" r:id="rId5"/>
    <p:sldId id="280" r:id="rId6"/>
    <p:sldId id="281" r:id="rId7"/>
    <p:sldId id="282" r:id="rId8"/>
    <p:sldId id="283" r:id="rId9"/>
    <p:sldId id="284" r:id="rId10"/>
    <p:sldId id="260" r:id="rId11"/>
    <p:sldId id="261" r:id="rId12"/>
    <p:sldId id="262" r:id="rId13"/>
    <p:sldId id="263" r:id="rId14"/>
    <p:sldId id="264" r:id="rId15"/>
    <p:sldId id="265" r:id="rId16"/>
    <p:sldId id="266" r:id="rId17"/>
    <p:sldId id="271" r:id="rId18"/>
    <p:sldId id="269" r:id="rId19"/>
    <p:sldId id="270" r:id="rId20"/>
    <p:sldId id="267" r:id="rId21"/>
    <p:sldId id="273" r:id="rId22"/>
    <p:sldId id="274" r:id="rId23"/>
    <p:sldId id="275" r:id="rId24"/>
    <p:sldId id="277"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10" d="100"/>
          <a:sy n="210" d="100"/>
        </p:scale>
        <p:origin x="38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9.xml"/><Relationship Id="rId1" Type="http://schemas.openxmlformats.org/officeDocument/2006/relationships/slide" Target="../slides/slide3.xml"/><Relationship Id="rId5" Type="http://schemas.openxmlformats.org/officeDocument/2006/relationships/slide" Target="../slides/slide16.xml"/><Relationship Id="rId4"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DD76F-DFE0-4182-AA66-6A0DA2663D4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18CCCF9-A5B3-4673-8990-4317CCF1A2A4}">
      <dgm:prSet phldrT="[文本]" custT="1"/>
      <dgm:spPr>
        <a:solidFill>
          <a:srgbClr val="1D76B3"/>
        </a:solidFill>
      </dgm:spPr>
      <dgm:t>
        <a:bodyPr/>
        <a:lstStyle/>
        <a:p>
          <a:r>
            <a:rPr lang="en-US" altLang="zh-CN" sz="1400" spc="400" dirty="0">
              <a:solidFill>
                <a:schemeClr val="bg1"/>
              </a:solidFill>
              <a:latin typeface="+mn-lt"/>
              <a:ea typeface="Noto Sans S Chinese Bold Bold" panose="02010800040101010101" pitchFamily="1" charset="-122"/>
            </a:rPr>
            <a:t>Fitting of ACM model based on GSW dataset</a:t>
          </a:r>
          <a:endParaRPr lang="zh-CN" altLang="en-US" sz="1400" dirty="0">
            <a:solidFill>
              <a:schemeClr val="bg1"/>
            </a:solidFill>
            <a:latin typeface="+mn-lt"/>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044328B-0BC4-4F5C-BE3C-08C4AD7ECCC8}" type="parTrans" cxnId="{6A307B62-6DE0-406D-8560-E27A8BD48CB6}">
      <dgm:prSet/>
      <dgm:spPr/>
      <dgm:t>
        <a:bodyPr/>
        <a:lstStyle/>
        <a:p>
          <a:endParaRPr lang="zh-CN" altLang="en-US"/>
        </a:p>
      </dgm:t>
    </dgm:pt>
    <dgm:pt modelId="{423CFB0D-632C-4A36-A67B-B1EF7EBCE495}" type="sibTrans" cxnId="{6A307B62-6DE0-406D-8560-E27A8BD48CB6}">
      <dgm:prSet/>
      <dgm:spPr/>
      <dgm:t>
        <a:bodyPr/>
        <a:lstStyle/>
        <a:p>
          <a:endParaRPr lang="zh-CN" altLang="en-US"/>
        </a:p>
      </dgm:t>
    </dgm:pt>
    <dgm:pt modelId="{3B473011-17D1-4741-A742-463EE3F38F10}">
      <dgm:prSet phldrT="[文本]" custT="1"/>
      <dgm:spPr>
        <a:solidFill>
          <a:srgbClr val="1D76B3"/>
        </a:solidFill>
      </dgm:spPr>
      <dgm:t>
        <a:bodyPr/>
        <a:lstStyle/>
        <a:p>
          <a:r>
            <a:rPr lang="en" sz="1400" dirty="0">
              <a:solidFill>
                <a:schemeClr val="bg1"/>
              </a:solidFill>
              <a:latin typeface="+mn-lt"/>
              <a:ea typeface="Noto Sans S Chinese Bold Bold" panose="02010800040101010101"/>
            </a:rPr>
            <a:t>Term Premia as Risk Factor</a:t>
          </a:r>
          <a:endParaRPr lang="zh-CN" altLang="en-US" sz="1400" dirty="0">
            <a:solidFill>
              <a:schemeClr val="bg1"/>
            </a:solidFill>
            <a:latin typeface="+mn-lt"/>
            <a:ea typeface="Noto Sans S Chinese Bold Bold" panose="02010800040101010101"/>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A6C71988-BCC0-4D35-9B32-9CDB56D07201}" type="parTrans" cxnId="{CA583D1B-5888-4CAC-80D0-F23840B172FD}">
      <dgm:prSet/>
      <dgm:spPr/>
      <dgm:t>
        <a:bodyPr/>
        <a:lstStyle/>
        <a:p>
          <a:endParaRPr lang="zh-CN" altLang="en-US"/>
        </a:p>
      </dgm:t>
    </dgm:pt>
    <dgm:pt modelId="{0CC1657F-2C0C-4A33-9E31-535E9B0F84B7}" type="sibTrans" cxnId="{CA583D1B-5888-4CAC-80D0-F23840B172FD}">
      <dgm:prSet/>
      <dgm:spPr/>
      <dgm:t>
        <a:bodyPr/>
        <a:lstStyle/>
        <a:p>
          <a:endParaRPr lang="zh-CN" altLang="en-US"/>
        </a:p>
      </dgm:t>
    </dgm:pt>
    <dgm:pt modelId="{0F66ECF9-6063-49A1-8DBC-179E714090CB}">
      <dgm:prSet phldrT="[文本]" custT="1"/>
      <dgm:spPr>
        <a:solidFill>
          <a:srgbClr val="1D76B3"/>
        </a:solidFill>
      </dgm:spPr>
      <dgm:t>
        <a:bodyPr/>
        <a:lstStyle/>
        <a:p>
          <a:r>
            <a:rPr kumimoji="0" lang="en" sz="1400" b="0" i="0" u="none" strike="noStrike" cap="none" spc="0" normalizeH="0" baseline="0" noProof="0" dirty="0">
              <a:ln>
                <a:noFill/>
              </a:ln>
              <a:solidFill>
                <a:schemeClr val="bg1"/>
              </a:solidFill>
              <a:effectLst/>
              <a:uLnTx/>
              <a:uFillTx/>
              <a:latin typeface="+mn-lt"/>
              <a:cs typeface="Arial"/>
              <a:sym typeface="Arial"/>
            </a:rPr>
            <a:t>Term premia prediction </a:t>
          </a:r>
          <a:endParaRPr lang="zh-CN" altLang="en-US" sz="1400" dirty="0">
            <a:solidFill>
              <a:schemeClr val="bg1"/>
            </a:solidFill>
            <a:latin typeface="+mn-lt"/>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2BF8E64D-E582-4BD2-9746-FF654E884A52}" type="parTrans" cxnId="{7D40456B-6519-4A2C-A53C-D4BB8B7BA585}">
      <dgm:prSet/>
      <dgm:spPr/>
      <dgm:t>
        <a:bodyPr/>
        <a:lstStyle/>
        <a:p>
          <a:endParaRPr lang="zh-CN" altLang="en-US"/>
        </a:p>
      </dgm:t>
    </dgm:pt>
    <dgm:pt modelId="{0B1E7C04-626F-4328-95DB-48D62167A8E8}" type="sibTrans" cxnId="{7D40456B-6519-4A2C-A53C-D4BB8B7BA585}">
      <dgm:prSet/>
      <dgm:spPr/>
      <dgm:t>
        <a:bodyPr/>
        <a:lstStyle/>
        <a:p>
          <a:endParaRPr lang="zh-CN" altLang="en-US"/>
        </a:p>
      </dgm:t>
    </dgm:pt>
    <dgm:pt modelId="{5485DF21-11E4-45FB-AFE7-A258E3966839}">
      <dgm:prSet phldrT="[文本]" custT="1"/>
      <dgm:spPr>
        <a:solidFill>
          <a:srgbClr val="1D76B3"/>
        </a:solidFill>
      </dgm:spPr>
      <dgm:t>
        <a:bodyPr/>
        <a:lstStyle/>
        <a:p>
          <a:pPr>
            <a:buClr>
              <a:srgbClr val="000000"/>
            </a:buClr>
            <a:buSzPts val="1400"/>
            <a:buFont typeface="Arial"/>
            <a:buChar char="●"/>
          </a:pPr>
          <a:r>
            <a:rPr kumimoji="0" lang="fr-CA" sz="1400" b="0" i="0" u="none" strike="noStrike" cap="none" spc="0" normalizeH="0" baseline="0" noProof="0" dirty="0">
              <a:ln>
                <a:noFill/>
              </a:ln>
              <a:solidFill>
                <a:schemeClr val="bg1"/>
              </a:solidFill>
              <a:effectLst/>
              <a:uLnTx/>
              <a:uFillTx/>
              <a:latin typeface="+mn-lt"/>
              <a:cs typeface="Arial"/>
              <a:sym typeface="Arial"/>
            </a:rPr>
            <a:t>Two empirical findings</a:t>
          </a:r>
          <a:endParaRPr lang="zh-CN" altLang="en-US" sz="1400" dirty="0">
            <a:solidFill>
              <a:schemeClr val="bg1"/>
            </a:solidFill>
            <a:latin typeface="+mn-lt"/>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C1F634E6-04F0-4B35-84C5-41F3698B7020}" type="parTrans" cxnId="{44979508-F622-4CE8-AA91-C40D514C4758}">
      <dgm:prSet/>
      <dgm:spPr/>
      <dgm:t>
        <a:bodyPr/>
        <a:lstStyle/>
        <a:p>
          <a:endParaRPr lang="zh-CN" altLang="en-US"/>
        </a:p>
      </dgm:t>
    </dgm:pt>
    <dgm:pt modelId="{3119499D-3B90-4B10-A085-09145425D662}" type="sibTrans" cxnId="{44979508-F622-4CE8-AA91-C40D514C4758}">
      <dgm:prSet/>
      <dgm:spPr/>
      <dgm:t>
        <a:bodyPr/>
        <a:lstStyle/>
        <a:p>
          <a:endParaRPr lang="zh-CN" altLang="en-US"/>
        </a:p>
      </dgm:t>
    </dgm:pt>
    <dgm:pt modelId="{C26A069A-A1BC-4464-91A2-FEFCCD159BE7}">
      <dgm:prSet phldrT="[文本]" custT="1"/>
      <dgm:spPr>
        <a:solidFill>
          <a:srgbClr val="1D76B3"/>
        </a:solidFill>
      </dgm:spPr>
      <dgm:t>
        <a:bodyPr/>
        <a:lstStyle/>
        <a:p>
          <a:r>
            <a:rPr lang="en-US" altLang="zh-CN" sz="1400" dirty="0"/>
            <a:t>The relationship between Inflation and  Term Premium</a:t>
          </a:r>
          <a:endParaRPr lang="zh-CN" altLang="en-US" sz="1400" dirty="0">
            <a:solidFill>
              <a:schemeClr val="bg1"/>
            </a:solidFill>
            <a:latin typeface="+mn-lt"/>
            <a:ea typeface="Noto Sans S Chinese Bold Bold" panose="02010800040101010101"/>
          </a:endParaRP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EA217BEC-7248-4D17-BC64-AF5CA4C476E0}" type="parTrans" cxnId="{C9A281A2-8249-464A-B192-538B087827FD}">
      <dgm:prSet/>
      <dgm:spPr/>
      <dgm:t>
        <a:bodyPr/>
        <a:lstStyle/>
        <a:p>
          <a:endParaRPr lang="zh-CN" altLang="en-US"/>
        </a:p>
      </dgm:t>
    </dgm:pt>
    <dgm:pt modelId="{AC7AE6D4-2FB9-45BC-9B75-136F3745B9E7}" type="sibTrans" cxnId="{C9A281A2-8249-464A-B192-538B087827FD}">
      <dgm:prSet/>
      <dgm:spPr/>
      <dgm:t>
        <a:bodyPr/>
        <a:lstStyle/>
        <a:p>
          <a:endParaRPr lang="zh-CN" altLang="en-US"/>
        </a:p>
      </dgm:t>
    </dgm:pt>
    <dgm:pt modelId="{1E6DED6C-AC74-4020-A98F-381510E9D5FC}" type="pres">
      <dgm:prSet presAssocID="{79EDD76F-DFE0-4182-AA66-6A0DA2663D4F}" presName="Name0" presStyleCnt="0">
        <dgm:presLayoutVars>
          <dgm:chMax val="7"/>
          <dgm:chPref val="7"/>
          <dgm:dir/>
        </dgm:presLayoutVars>
      </dgm:prSet>
      <dgm:spPr/>
    </dgm:pt>
    <dgm:pt modelId="{AA8F6F9F-7B14-42E0-9535-39D06DCBD57F}" type="pres">
      <dgm:prSet presAssocID="{79EDD76F-DFE0-4182-AA66-6A0DA2663D4F}" presName="Name1" presStyleCnt="0"/>
      <dgm:spPr/>
    </dgm:pt>
    <dgm:pt modelId="{F126EEAC-3334-45DE-A4CE-88F4DC9D9BD5}" type="pres">
      <dgm:prSet presAssocID="{79EDD76F-DFE0-4182-AA66-6A0DA2663D4F}" presName="cycle" presStyleCnt="0"/>
      <dgm:spPr/>
    </dgm:pt>
    <dgm:pt modelId="{D4EC9022-F437-4556-A911-B2813AFCDDA9}" type="pres">
      <dgm:prSet presAssocID="{79EDD76F-DFE0-4182-AA66-6A0DA2663D4F}" presName="srcNode" presStyleLbl="node1" presStyleIdx="0" presStyleCnt="5"/>
      <dgm:spPr/>
    </dgm:pt>
    <dgm:pt modelId="{9B956D94-72F9-44A9-874C-72F4036FF330}" type="pres">
      <dgm:prSet presAssocID="{79EDD76F-DFE0-4182-AA66-6A0DA2663D4F}" presName="conn" presStyleLbl="parChTrans1D2" presStyleIdx="0" presStyleCnt="1"/>
      <dgm:spPr/>
    </dgm:pt>
    <dgm:pt modelId="{2D49A537-A990-4882-ADE6-C9D3A3EC9368}" type="pres">
      <dgm:prSet presAssocID="{79EDD76F-DFE0-4182-AA66-6A0DA2663D4F}" presName="extraNode" presStyleLbl="node1" presStyleIdx="0" presStyleCnt="5"/>
      <dgm:spPr/>
    </dgm:pt>
    <dgm:pt modelId="{DDF5CCD6-6B41-4310-97E1-6AD4D1AF1A4F}" type="pres">
      <dgm:prSet presAssocID="{79EDD76F-DFE0-4182-AA66-6A0DA2663D4F}" presName="dstNode" presStyleLbl="node1" presStyleIdx="0" presStyleCnt="5"/>
      <dgm:spPr/>
    </dgm:pt>
    <dgm:pt modelId="{618FF828-C19E-41D8-8DAA-5B86B95989F8}" type="pres">
      <dgm:prSet presAssocID="{918CCCF9-A5B3-4673-8990-4317CCF1A2A4}" presName="text_1" presStyleLbl="node1" presStyleIdx="0" presStyleCnt="5">
        <dgm:presLayoutVars>
          <dgm:bulletEnabled val="1"/>
        </dgm:presLayoutVars>
      </dgm:prSet>
      <dgm:spPr/>
    </dgm:pt>
    <dgm:pt modelId="{4EC3E971-AB24-42E5-807E-527CB27C8D6D}" type="pres">
      <dgm:prSet presAssocID="{918CCCF9-A5B3-4673-8990-4317CCF1A2A4}" presName="accent_1" presStyleCnt="0"/>
      <dgm:spPr/>
    </dgm:pt>
    <dgm:pt modelId="{46691B0A-D3F7-4D47-9E26-14DCCB46D467}" type="pres">
      <dgm:prSet presAssocID="{918CCCF9-A5B3-4673-8990-4317CCF1A2A4}" presName="accentRepeatNode" presStyleLbl="solidFgAcc1" presStyleIdx="0" presStyleCnt="5"/>
      <dgm:spPr>
        <a:ln>
          <a:solidFill>
            <a:srgbClr val="1D76B3"/>
          </a:solidFill>
        </a:ln>
      </dgm:spPr>
    </dgm:pt>
    <dgm:pt modelId="{868F4635-E821-4ED9-B1CB-E999E3AB2C6F}" type="pres">
      <dgm:prSet presAssocID="{5485DF21-11E4-45FB-AFE7-A258E3966839}" presName="text_2" presStyleLbl="node1" presStyleIdx="1" presStyleCnt="5">
        <dgm:presLayoutVars>
          <dgm:bulletEnabled val="1"/>
        </dgm:presLayoutVars>
      </dgm:prSet>
      <dgm:spPr/>
    </dgm:pt>
    <dgm:pt modelId="{C7D475E9-9BB9-4BE1-BAAB-27FA9512AFCB}" type="pres">
      <dgm:prSet presAssocID="{5485DF21-11E4-45FB-AFE7-A258E3966839}" presName="accent_2" presStyleCnt="0"/>
      <dgm:spPr/>
    </dgm:pt>
    <dgm:pt modelId="{FA2A5D56-B092-4559-A9D4-3F32006D64F2}" type="pres">
      <dgm:prSet presAssocID="{5485DF21-11E4-45FB-AFE7-A258E3966839}" presName="accentRepeatNode" presStyleLbl="solidFgAcc1" presStyleIdx="1" presStyleCnt="5"/>
      <dgm:spPr>
        <a:ln>
          <a:solidFill>
            <a:srgbClr val="1D76B3"/>
          </a:solidFill>
        </a:ln>
      </dgm:spPr>
    </dgm:pt>
    <dgm:pt modelId="{DCE53492-8F29-4842-A1E7-4762918D0EA0}" type="pres">
      <dgm:prSet presAssocID="{3B473011-17D1-4741-A742-463EE3F38F10}" presName="text_3" presStyleLbl="node1" presStyleIdx="2" presStyleCnt="5">
        <dgm:presLayoutVars>
          <dgm:bulletEnabled val="1"/>
        </dgm:presLayoutVars>
      </dgm:prSet>
      <dgm:spPr/>
    </dgm:pt>
    <dgm:pt modelId="{40A06A58-F034-4922-B2A8-0D3C9942CF21}" type="pres">
      <dgm:prSet presAssocID="{3B473011-17D1-4741-A742-463EE3F38F10}" presName="accent_3" presStyleCnt="0"/>
      <dgm:spPr/>
    </dgm:pt>
    <dgm:pt modelId="{D8E42489-CECF-40E1-A231-A856F288D942}" type="pres">
      <dgm:prSet presAssocID="{3B473011-17D1-4741-A742-463EE3F38F10}" presName="accentRepeatNode" presStyleLbl="solidFgAcc1" presStyleIdx="2" presStyleCnt="5"/>
      <dgm:spPr>
        <a:ln>
          <a:solidFill>
            <a:srgbClr val="1D76B3"/>
          </a:solidFill>
        </a:ln>
      </dgm:spPr>
    </dgm:pt>
    <dgm:pt modelId="{E7EE5C2E-99B8-4671-9874-B8E06714EF36}" type="pres">
      <dgm:prSet presAssocID="{C26A069A-A1BC-4464-91A2-FEFCCD159BE7}" presName="text_4" presStyleLbl="node1" presStyleIdx="3" presStyleCnt="5">
        <dgm:presLayoutVars>
          <dgm:bulletEnabled val="1"/>
        </dgm:presLayoutVars>
      </dgm:prSet>
      <dgm:spPr/>
    </dgm:pt>
    <dgm:pt modelId="{9895EF80-A5D4-4028-B9B9-384DC59CC239}" type="pres">
      <dgm:prSet presAssocID="{C26A069A-A1BC-4464-91A2-FEFCCD159BE7}" presName="accent_4" presStyleCnt="0"/>
      <dgm:spPr/>
    </dgm:pt>
    <dgm:pt modelId="{9F9ACDE6-3515-4D35-9CEA-4C24A4DE5659}" type="pres">
      <dgm:prSet presAssocID="{C26A069A-A1BC-4464-91A2-FEFCCD159BE7}" presName="accentRepeatNode" presStyleLbl="solidFgAcc1" presStyleIdx="3" presStyleCnt="5"/>
      <dgm:spPr>
        <a:ln>
          <a:solidFill>
            <a:srgbClr val="1D76B3"/>
          </a:solidFill>
        </a:ln>
      </dgm:spPr>
    </dgm:pt>
    <dgm:pt modelId="{FA3362E5-A8E8-4600-A139-32DE05653896}" type="pres">
      <dgm:prSet presAssocID="{0F66ECF9-6063-49A1-8DBC-179E714090CB}" presName="text_5" presStyleLbl="node1" presStyleIdx="4" presStyleCnt="5">
        <dgm:presLayoutVars>
          <dgm:bulletEnabled val="1"/>
        </dgm:presLayoutVars>
      </dgm:prSet>
      <dgm:spPr/>
    </dgm:pt>
    <dgm:pt modelId="{D567B843-47D7-401C-8F36-6772E0D48CEA}" type="pres">
      <dgm:prSet presAssocID="{0F66ECF9-6063-49A1-8DBC-179E714090CB}" presName="accent_5" presStyleCnt="0"/>
      <dgm:spPr/>
    </dgm:pt>
    <dgm:pt modelId="{3415D040-D704-4992-BD43-1BF5D231FEC6}" type="pres">
      <dgm:prSet presAssocID="{0F66ECF9-6063-49A1-8DBC-179E714090CB}" presName="accentRepeatNode" presStyleLbl="solidFgAcc1" presStyleIdx="4" presStyleCnt="5"/>
      <dgm:spPr>
        <a:ln>
          <a:solidFill>
            <a:srgbClr val="1D76B3"/>
          </a:solidFill>
        </a:ln>
      </dgm:spPr>
    </dgm:pt>
  </dgm:ptLst>
  <dgm:cxnLst>
    <dgm:cxn modelId="{44979508-F622-4CE8-AA91-C40D514C4758}" srcId="{79EDD76F-DFE0-4182-AA66-6A0DA2663D4F}" destId="{5485DF21-11E4-45FB-AFE7-A258E3966839}" srcOrd="1" destOrd="0" parTransId="{C1F634E6-04F0-4B35-84C5-41F3698B7020}" sibTransId="{3119499D-3B90-4B10-A085-09145425D662}"/>
    <dgm:cxn modelId="{8A18C319-3CCF-4AD3-AED4-0F1BED34D567}" type="presOf" srcId="{918CCCF9-A5B3-4673-8990-4317CCF1A2A4}" destId="{618FF828-C19E-41D8-8DAA-5B86B95989F8}" srcOrd="0" destOrd="0" presId="urn:microsoft.com/office/officeart/2008/layout/VerticalCurvedList"/>
    <dgm:cxn modelId="{CA583D1B-5888-4CAC-80D0-F23840B172FD}" srcId="{79EDD76F-DFE0-4182-AA66-6A0DA2663D4F}" destId="{3B473011-17D1-4741-A742-463EE3F38F10}" srcOrd="2" destOrd="0" parTransId="{A6C71988-BCC0-4D35-9B32-9CDB56D07201}" sibTransId="{0CC1657F-2C0C-4A33-9E31-535E9B0F84B7}"/>
    <dgm:cxn modelId="{6A307B62-6DE0-406D-8560-E27A8BD48CB6}" srcId="{79EDD76F-DFE0-4182-AA66-6A0DA2663D4F}" destId="{918CCCF9-A5B3-4673-8990-4317CCF1A2A4}" srcOrd="0" destOrd="0" parTransId="{B044328B-0BC4-4F5C-BE3C-08C4AD7ECCC8}" sibTransId="{423CFB0D-632C-4A36-A67B-B1EF7EBCE495}"/>
    <dgm:cxn modelId="{7D40456B-6519-4A2C-A53C-D4BB8B7BA585}" srcId="{79EDD76F-DFE0-4182-AA66-6A0DA2663D4F}" destId="{0F66ECF9-6063-49A1-8DBC-179E714090CB}" srcOrd="4" destOrd="0" parTransId="{2BF8E64D-E582-4BD2-9746-FF654E884A52}" sibTransId="{0B1E7C04-626F-4328-95DB-48D62167A8E8}"/>
    <dgm:cxn modelId="{B639BE71-4375-4E77-BCA1-BB9065E5CB11}" type="presOf" srcId="{0F66ECF9-6063-49A1-8DBC-179E714090CB}" destId="{FA3362E5-A8E8-4600-A139-32DE05653896}" srcOrd="0" destOrd="0" presId="urn:microsoft.com/office/officeart/2008/layout/VerticalCurvedList"/>
    <dgm:cxn modelId="{C9A281A2-8249-464A-B192-538B087827FD}" srcId="{79EDD76F-DFE0-4182-AA66-6A0DA2663D4F}" destId="{C26A069A-A1BC-4464-91A2-FEFCCD159BE7}" srcOrd="3" destOrd="0" parTransId="{EA217BEC-7248-4D17-BC64-AF5CA4C476E0}" sibTransId="{AC7AE6D4-2FB9-45BC-9B75-136F3745B9E7}"/>
    <dgm:cxn modelId="{41174ED2-891D-4B51-840F-723DE4483B59}" type="presOf" srcId="{423CFB0D-632C-4A36-A67B-B1EF7EBCE495}" destId="{9B956D94-72F9-44A9-874C-72F4036FF330}" srcOrd="0" destOrd="0" presId="urn:microsoft.com/office/officeart/2008/layout/VerticalCurvedList"/>
    <dgm:cxn modelId="{F53A0EDB-4978-460B-895F-CBE150975172}" type="presOf" srcId="{79EDD76F-DFE0-4182-AA66-6A0DA2663D4F}" destId="{1E6DED6C-AC74-4020-A98F-381510E9D5FC}" srcOrd="0" destOrd="0" presId="urn:microsoft.com/office/officeart/2008/layout/VerticalCurvedList"/>
    <dgm:cxn modelId="{32E20CE2-7A1A-49A2-81FE-CAAF4B720726}" type="presOf" srcId="{5485DF21-11E4-45FB-AFE7-A258E3966839}" destId="{868F4635-E821-4ED9-B1CB-E999E3AB2C6F}" srcOrd="0" destOrd="0" presId="urn:microsoft.com/office/officeart/2008/layout/VerticalCurvedList"/>
    <dgm:cxn modelId="{69FF86EC-63B4-4BA7-BB6D-35609E3B1D38}" type="presOf" srcId="{C26A069A-A1BC-4464-91A2-FEFCCD159BE7}" destId="{E7EE5C2E-99B8-4671-9874-B8E06714EF36}" srcOrd="0" destOrd="0" presId="urn:microsoft.com/office/officeart/2008/layout/VerticalCurvedList"/>
    <dgm:cxn modelId="{4ED13DF6-C5CA-43C8-A0D4-96D348753904}" type="presOf" srcId="{3B473011-17D1-4741-A742-463EE3F38F10}" destId="{DCE53492-8F29-4842-A1E7-4762918D0EA0}" srcOrd="0" destOrd="0" presId="urn:microsoft.com/office/officeart/2008/layout/VerticalCurvedList"/>
    <dgm:cxn modelId="{902289A3-10BE-41E6-A2E8-94752CA34550}" type="presParOf" srcId="{1E6DED6C-AC74-4020-A98F-381510E9D5FC}" destId="{AA8F6F9F-7B14-42E0-9535-39D06DCBD57F}" srcOrd="0" destOrd="0" presId="urn:microsoft.com/office/officeart/2008/layout/VerticalCurvedList"/>
    <dgm:cxn modelId="{4B2AB87D-002E-4B89-A81A-B92B39BD011D}" type="presParOf" srcId="{AA8F6F9F-7B14-42E0-9535-39D06DCBD57F}" destId="{F126EEAC-3334-45DE-A4CE-88F4DC9D9BD5}" srcOrd="0" destOrd="0" presId="urn:microsoft.com/office/officeart/2008/layout/VerticalCurvedList"/>
    <dgm:cxn modelId="{589ED5F2-68FF-4107-891F-E5F2F15C71F5}" type="presParOf" srcId="{F126EEAC-3334-45DE-A4CE-88F4DC9D9BD5}" destId="{D4EC9022-F437-4556-A911-B2813AFCDDA9}" srcOrd="0" destOrd="0" presId="urn:microsoft.com/office/officeart/2008/layout/VerticalCurvedList"/>
    <dgm:cxn modelId="{C15DCC12-E8AA-4465-846B-C7F5D7012B84}" type="presParOf" srcId="{F126EEAC-3334-45DE-A4CE-88F4DC9D9BD5}" destId="{9B956D94-72F9-44A9-874C-72F4036FF330}" srcOrd="1" destOrd="0" presId="urn:microsoft.com/office/officeart/2008/layout/VerticalCurvedList"/>
    <dgm:cxn modelId="{4197921B-DE96-4653-B1B9-30E50D8B9E58}" type="presParOf" srcId="{F126EEAC-3334-45DE-A4CE-88F4DC9D9BD5}" destId="{2D49A537-A990-4882-ADE6-C9D3A3EC9368}" srcOrd="2" destOrd="0" presId="urn:microsoft.com/office/officeart/2008/layout/VerticalCurvedList"/>
    <dgm:cxn modelId="{60F4A7E2-D0F7-4275-988C-06DE006092BC}" type="presParOf" srcId="{F126EEAC-3334-45DE-A4CE-88F4DC9D9BD5}" destId="{DDF5CCD6-6B41-4310-97E1-6AD4D1AF1A4F}" srcOrd="3" destOrd="0" presId="urn:microsoft.com/office/officeart/2008/layout/VerticalCurvedList"/>
    <dgm:cxn modelId="{EF0660C8-3671-4088-A753-68B28676D579}" type="presParOf" srcId="{AA8F6F9F-7B14-42E0-9535-39D06DCBD57F}" destId="{618FF828-C19E-41D8-8DAA-5B86B95989F8}" srcOrd="1" destOrd="0" presId="urn:microsoft.com/office/officeart/2008/layout/VerticalCurvedList"/>
    <dgm:cxn modelId="{C0C85F6D-72D8-46A8-BA16-C462B5341B5A}" type="presParOf" srcId="{AA8F6F9F-7B14-42E0-9535-39D06DCBD57F}" destId="{4EC3E971-AB24-42E5-807E-527CB27C8D6D}" srcOrd="2" destOrd="0" presId="urn:microsoft.com/office/officeart/2008/layout/VerticalCurvedList"/>
    <dgm:cxn modelId="{AE0CBF46-FEBA-43A2-8E90-39F1A3B02D94}" type="presParOf" srcId="{4EC3E971-AB24-42E5-807E-527CB27C8D6D}" destId="{46691B0A-D3F7-4D47-9E26-14DCCB46D467}" srcOrd="0" destOrd="0" presId="urn:microsoft.com/office/officeart/2008/layout/VerticalCurvedList"/>
    <dgm:cxn modelId="{8A232B0E-2BFF-44AF-923C-E08279C3E329}" type="presParOf" srcId="{AA8F6F9F-7B14-42E0-9535-39D06DCBD57F}" destId="{868F4635-E821-4ED9-B1CB-E999E3AB2C6F}" srcOrd="3" destOrd="0" presId="urn:microsoft.com/office/officeart/2008/layout/VerticalCurvedList"/>
    <dgm:cxn modelId="{5BD68079-CD9B-4AC4-90F2-A39CB24BD302}" type="presParOf" srcId="{AA8F6F9F-7B14-42E0-9535-39D06DCBD57F}" destId="{C7D475E9-9BB9-4BE1-BAAB-27FA9512AFCB}" srcOrd="4" destOrd="0" presId="urn:microsoft.com/office/officeart/2008/layout/VerticalCurvedList"/>
    <dgm:cxn modelId="{A0D57527-5155-466F-9CB5-185CD5B10E60}" type="presParOf" srcId="{C7D475E9-9BB9-4BE1-BAAB-27FA9512AFCB}" destId="{FA2A5D56-B092-4559-A9D4-3F32006D64F2}" srcOrd="0" destOrd="0" presId="urn:microsoft.com/office/officeart/2008/layout/VerticalCurvedList"/>
    <dgm:cxn modelId="{8B57FF72-FB92-4C54-979B-02102777789D}" type="presParOf" srcId="{AA8F6F9F-7B14-42E0-9535-39D06DCBD57F}" destId="{DCE53492-8F29-4842-A1E7-4762918D0EA0}" srcOrd="5" destOrd="0" presId="urn:microsoft.com/office/officeart/2008/layout/VerticalCurvedList"/>
    <dgm:cxn modelId="{B6A77A7F-A34A-4735-ADBA-0C889ACE0410}" type="presParOf" srcId="{AA8F6F9F-7B14-42E0-9535-39D06DCBD57F}" destId="{40A06A58-F034-4922-B2A8-0D3C9942CF21}" srcOrd="6" destOrd="0" presId="urn:microsoft.com/office/officeart/2008/layout/VerticalCurvedList"/>
    <dgm:cxn modelId="{88BE6E61-9F08-4930-992F-AD927F8853A9}" type="presParOf" srcId="{40A06A58-F034-4922-B2A8-0D3C9942CF21}" destId="{D8E42489-CECF-40E1-A231-A856F288D942}" srcOrd="0" destOrd="0" presId="urn:microsoft.com/office/officeart/2008/layout/VerticalCurvedList"/>
    <dgm:cxn modelId="{0605AECC-F5BC-4441-BA35-7193C546C156}" type="presParOf" srcId="{AA8F6F9F-7B14-42E0-9535-39D06DCBD57F}" destId="{E7EE5C2E-99B8-4671-9874-B8E06714EF36}" srcOrd="7" destOrd="0" presId="urn:microsoft.com/office/officeart/2008/layout/VerticalCurvedList"/>
    <dgm:cxn modelId="{603D7386-B30D-4765-9FC8-930ADCDF9779}" type="presParOf" srcId="{AA8F6F9F-7B14-42E0-9535-39D06DCBD57F}" destId="{9895EF80-A5D4-4028-B9B9-384DC59CC239}" srcOrd="8" destOrd="0" presId="urn:microsoft.com/office/officeart/2008/layout/VerticalCurvedList"/>
    <dgm:cxn modelId="{205178C4-88D9-46B2-8C27-BFC8CABB3B6E}" type="presParOf" srcId="{9895EF80-A5D4-4028-B9B9-384DC59CC239}" destId="{9F9ACDE6-3515-4D35-9CEA-4C24A4DE5659}" srcOrd="0" destOrd="0" presId="urn:microsoft.com/office/officeart/2008/layout/VerticalCurvedList"/>
    <dgm:cxn modelId="{5A751487-1E79-4A92-8199-2ACA896B1ED6}" type="presParOf" srcId="{AA8F6F9F-7B14-42E0-9535-39D06DCBD57F}" destId="{FA3362E5-A8E8-4600-A139-32DE05653896}" srcOrd="9" destOrd="0" presId="urn:microsoft.com/office/officeart/2008/layout/VerticalCurvedList"/>
    <dgm:cxn modelId="{093DED64-0537-4B70-A301-A1734D0C8233}" type="presParOf" srcId="{AA8F6F9F-7B14-42E0-9535-39D06DCBD57F}" destId="{D567B843-47D7-401C-8F36-6772E0D48CEA}" srcOrd="10" destOrd="0" presId="urn:microsoft.com/office/officeart/2008/layout/VerticalCurvedList"/>
    <dgm:cxn modelId="{9D0722AC-C7B4-4A3E-A0AF-729724A51283}" type="presParOf" srcId="{D567B843-47D7-401C-8F36-6772E0D48CEA}" destId="{3415D040-D704-4992-BD43-1BF5D231FEC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56D94-72F9-44A9-874C-72F4036FF330}">
      <dsp:nvSpPr>
        <dsp:cNvPr id="0" name=""/>
        <dsp:cNvSpPr/>
      </dsp:nvSpPr>
      <dsp:spPr>
        <a:xfrm>
          <a:off x="-3713543" y="-570504"/>
          <a:ext cx="4426498" cy="4426498"/>
        </a:xfrm>
        <a:prstGeom prst="blockArc">
          <a:avLst>
            <a:gd name="adj1" fmla="val 18900000"/>
            <a:gd name="adj2" fmla="val 2700000"/>
            <a:gd name="adj3" fmla="val 48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8FF828-C19E-41D8-8DAA-5B86B95989F8}">
      <dsp:nvSpPr>
        <dsp:cNvPr id="0" name=""/>
        <dsp:cNvSpPr/>
      </dsp:nvSpPr>
      <dsp:spPr>
        <a:xfrm>
          <a:off x="312599" y="205277"/>
          <a:ext cx="5268069" cy="410817"/>
        </a:xfrm>
        <a:prstGeom prst="rect">
          <a:avLst/>
        </a:prstGeom>
        <a:solidFill>
          <a:srgbClr val="1D76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087" tIns="35560" rIns="35560" bIns="35560" numCol="1" spcCol="1270" anchor="ctr" anchorCtr="0">
          <a:noAutofit/>
        </a:bodyPr>
        <a:lstStyle/>
        <a:p>
          <a:pPr marL="0" lvl="0" indent="0" algn="l" defTabSz="622300">
            <a:lnSpc>
              <a:spcPct val="90000"/>
            </a:lnSpc>
            <a:spcBef>
              <a:spcPct val="0"/>
            </a:spcBef>
            <a:spcAft>
              <a:spcPct val="35000"/>
            </a:spcAft>
            <a:buNone/>
          </a:pPr>
          <a:r>
            <a:rPr lang="en-US" altLang="zh-CN" sz="1400" kern="1200" spc="400" dirty="0">
              <a:solidFill>
                <a:schemeClr val="bg1"/>
              </a:solidFill>
              <a:latin typeface="+mn-lt"/>
              <a:ea typeface="Noto Sans S Chinese Bold Bold" panose="02010800040101010101" pitchFamily="1" charset="-122"/>
            </a:rPr>
            <a:t>Fitting of ACM model based on GSW dataset</a:t>
          </a:r>
          <a:endParaRPr lang="zh-CN" altLang="en-US" sz="1400" kern="1200" dirty="0">
            <a:solidFill>
              <a:schemeClr val="bg1"/>
            </a:solidFill>
            <a:latin typeface="+mn-lt"/>
          </a:endParaRPr>
        </a:p>
      </dsp:txBody>
      <dsp:txXfrm>
        <a:off x="312599" y="205277"/>
        <a:ext cx="5268069" cy="410817"/>
      </dsp:txXfrm>
    </dsp:sp>
    <dsp:sp modelId="{46691B0A-D3F7-4D47-9E26-14DCCB46D467}">
      <dsp:nvSpPr>
        <dsp:cNvPr id="0" name=""/>
        <dsp:cNvSpPr/>
      </dsp:nvSpPr>
      <dsp:spPr>
        <a:xfrm>
          <a:off x="55838" y="153925"/>
          <a:ext cx="513522" cy="513522"/>
        </a:xfrm>
        <a:prstGeom prst="ellipse">
          <a:avLst/>
        </a:prstGeom>
        <a:solidFill>
          <a:schemeClr val="lt1">
            <a:hueOff val="0"/>
            <a:satOff val="0"/>
            <a:lumOff val="0"/>
            <a:alphaOff val="0"/>
          </a:schemeClr>
        </a:solidFill>
        <a:ln w="25400" cap="flat" cmpd="sng" algn="ctr">
          <a:solidFill>
            <a:srgbClr val="1D76B3"/>
          </a:solidFill>
          <a:prstDash val="solid"/>
        </a:ln>
        <a:effectLst/>
      </dsp:spPr>
      <dsp:style>
        <a:lnRef idx="2">
          <a:scrgbClr r="0" g="0" b="0"/>
        </a:lnRef>
        <a:fillRef idx="1">
          <a:scrgbClr r="0" g="0" b="0"/>
        </a:fillRef>
        <a:effectRef idx="0">
          <a:scrgbClr r="0" g="0" b="0"/>
        </a:effectRef>
        <a:fontRef idx="minor"/>
      </dsp:style>
    </dsp:sp>
    <dsp:sp modelId="{868F4635-E821-4ED9-B1CB-E999E3AB2C6F}">
      <dsp:nvSpPr>
        <dsp:cNvPr id="0" name=""/>
        <dsp:cNvSpPr/>
      </dsp:nvSpPr>
      <dsp:spPr>
        <a:xfrm>
          <a:off x="606979" y="821306"/>
          <a:ext cx="4973690" cy="410817"/>
        </a:xfrm>
        <a:prstGeom prst="rect">
          <a:avLst/>
        </a:prstGeom>
        <a:solidFill>
          <a:srgbClr val="1D76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087" tIns="35560" rIns="35560" bIns="35560" numCol="1" spcCol="1270" anchor="ctr" anchorCtr="0">
          <a:noAutofit/>
        </a:bodyPr>
        <a:lstStyle/>
        <a:p>
          <a:pPr marL="0" lvl="0" indent="0" algn="l" defTabSz="622300">
            <a:lnSpc>
              <a:spcPct val="90000"/>
            </a:lnSpc>
            <a:spcBef>
              <a:spcPct val="0"/>
            </a:spcBef>
            <a:spcAft>
              <a:spcPct val="35000"/>
            </a:spcAft>
            <a:buClr>
              <a:srgbClr val="000000"/>
            </a:buClr>
            <a:buSzPts val="1400"/>
            <a:buFont typeface="Arial"/>
            <a:buNone/>
          </a:pPr>
          <a:r>
            <a:rPr kumimoji="0" lang="fr-CA" sz="1400" b="0" i="0" u="none" strike="noStrike" kern="1200" cap="none" spc="0" normalizeH="0" baseline="0" noProof="0" dirty="0">
              <a:ln>
                <a:noFill/>
              </a:ln>
              <a:solidFill>
                <a:schemeClr val="bg1"/>
              </a:solidFill>
              <a:effectLst/>
              <a:uLnTx/>
              <a:uFillTx/>
              <a:latin typeface="+mn-lt"/>
              <a:cs typeface="Arial"/>
              <a:sym typeface="Arial"/>
            </a:rPr>
            <a:t>Two empirical findings</a:t>
          </a:r>
          <a:endParaRPr lang="zh-CN" altLang="en-US" sz="1400" kern="1200" dirty="0">
            <a:solidFill>
              <a:schemeClr val="bg1"/>
            </a:solidFill>
            <a:latin typeface="+mn-lt"/>
          </a:endParaRPr>
        </a:p>
      </dsp:txBody>
      <dsp:txXfrm>
        <a:off x="606979" y="821306"/>
        <a:ext cx="4973690" cy="410817"/>
      </dsp:txXfrm>
    </dsp:sp>
    <dsp:sp modelId="{FA2A5D56-B092-4559-A9D4-3F32006D64F2}">
      <dsp:nvSpPr>
        <dsp:cNvPr id="0" name=""/>
        <dsp:cNvSpPr/>
      </dsp:nvSpPr>
      <dsp:spPr>
        <a:xfrm>
          <a:off x="350218" y="769954"/>
          <a:ext cx="513522" cy="513522"/>
        </a:xfrm>
        <a:prstGeom prst="ellipse">
          <a:avLst/>
        </a:prstGeom>
        <a:solidFill>
          <a:schemeClr val="lt1">
            <a:hueOff val="0"/>
            <a:satOff val="0"/>
            <a:lumOff val="0"/>
            <a:alphaOff val="0"/>
          </a:schemeClr>
        </a:solidFill>
        <a:ln w="25400" cap="flat" cmpd="sng" algn="ctr">
          <a:solidFill>
            <a:srgbClr val="1D76B3"/>
          </a:solidFill>
          <a:prstDash val="solid"/>
        </a:ln>
        <a:effectLst/>
      </dsp:spPr>
      <dsp:style>
        <a:lnRef idx="2">
          <a:scrgbClr r="0" g="0" b="0"/>
        </a:lnRef>
        <a:fillRef idx="1">
          <a:scrgbClr r="0" g="0" b="0"/>
        </a:fillRef>
        <a:effectRef idx="0">
          <a:scrgbClr r="0" g="0" b="0"/>
        </a:effectRef>
        <a:fontRef idx="minor"/>
      </dsp:style>
    </dsp:sp>
    <dsp:sp modelId="{DCE53492-8F29-4842-A1E7-4762918D0EA0}">
      <dsp:nvSpPr>
        <dsp:cNvPr id="0" name=""/>
        <dsp:cNvSpPr/>
      </dsp:nvSpPr>
      <dsp:spPr>
        <a:xfrm>
          <a:off x="697330" y="1437336"/>
          <a:ext cx="4883339" cy="410817"/>
        </a:xfrm>
        <a:prstGeom prst="rect">
          <a:avLst/>
        </a:prstGeom>
        <a:solidFill>
          <a:srgbClr val="1D76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087" tIns="35560" rIns="35560" bIns="35560" numCol="1" spcCol="1270" anchor="ctr" anchorCtr="0">
          <a:noAutofit/>
        </a:bodyPr>
        <a:lstStyle/>
        <a:p>
          <a:pPr marL="0" lvl="0" indent="0" algn="l" defTabSz="622300">
            <a:lnSpc>
              <a:spcPct val="90000"/>
            </a:lnSpc>
            <a:spcBef>
              <a:spcPct val="0"/>
            </a:spcBef>
            <a:spcAft>
              <a:spcPct val="35000"/>
            </a:spcAft>
            <a:buNone/>
          </a:pPr>
          <a:r>
            <a:rPr lang="en" sz="1400" kern="1200" dirty="0">
              <a:solidFill>
                <a:schemeClr val="bg1"/>
              </a:solidFill>
              <a:latin typeface="+mn-lt"/>
              <a:ea typeface="Noto Sans S Chinese Bold Bold" panose="02010800040101010101"/>
            </a:rPr>
            <a:t>Term Premia as Risk Factor</a:t>
          </a:r>
          <a:endParaRPr lang="zh-CN" altLang="en-US" sz="1400" kern="1200" dirty="0">
            <a:solidFill>
              <a:schemeClr val="bg1"/>
            </a:solidFill>
            <a:latin typeface="+mn-lt"/>
            <a:ea typeface="Noto Sans S Chinese Bold Bold" panose="02010800040101010101"/>
          </a:endParaRPr>
        </a:p>
      </dsp:txBody>
      <dsp:txXfrm>
        <a:off x="697330" y="1437336"/>
        <a:ext cx="4883339" cy="410817"/>
      </dsp:txXfrm>
    </dsp:sp>
    <dsp:sp modelId="{D8E42489-CECF-40E1-A231-A856F288D942}">
      <dsp:nvSpPr>
        <dsp:cNvPr id="0" name=""/>
        <dsp:cNvSpPr/>
      </dsp:nvSpPr>
      <dsp:spPr>
        <a:xfrm>
          <a:off x="440569" y="1385983"/>
          <a:ext cx="513522" cy="513522"/>
        </a:xfrm>
        <a:prstGeom prst="ellipse">
          <a:avLst/>
        </a:prstGeom>
        <a:solidFill>
          <a:schemeClr val="lt1">
            <a:hueOff val="0"/>
            <a:satOff val="0"/>
            <a:lumOff val="0"/>
            <a:alphaOff val="0"/>
          </a:schemeClr>
        </a:solidFill>
        <a:ln w="25400" cap="flat" cmpd="sng" algn="ctr">
          <a:solidFill>
            <a:srgbClr val="1D76B3"/>
          </a:solidFill>
          <a:prstDash val="solid"/>
        </a:ln>
        <a:effectLst/>
      </dsp:spPr>
      <dsp:style>
        <a:lnRef idx="2">
          <a:scrgbClr r="0" g="0" b="0"/>
        </a:lnRef>
        <a:fillRef idx="1">
          <a:scrgbClr r="0" g="0" b="0"/>
        </a:fillRef>
        <a:effectRef idx="0">
          <a:scrgbClr r="0" g="0" b="0"/>
        </a:effectRef>
        <a:fontRef idx="minor"/>
      </dsp:style>
    </dsp:sp>
    <dsp:sp modelId="{E7EE5C2E-99B8-4671-9874-B8E06714EF36}">
      <dsp:nvSpPr>
        <dsp:cNvPr id="0" name=""/>
        <dsp:cNvSpPr/>
      </dsp:nvSpPr>
      <dsp:spPr>
        <a:xfrm>
          <a:off x="606979" y="2053365"/>
          <a:ext cx="4973690" cy="410817"/>
        </a:xfrm>
        <a:prstGeom prst="rect">
          <a:avLst/>
        </a:prstGeom>
        <a:solidFill>
          <a:srgbClr val="1D76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087" tIns="35560" rIns="35560" bIns="35560" numCol="1" spcCol="1270" anchor="ctr" anchorCtr="0">
          <a:noAutofit/>
        </a:bodyPr>
        <a:lstStyle/>
        <a:p>
          <a:pPr marL="0" lvl="0" indent="0" algn="l" defTabSz="622300">
            <a:lnSpc>
              <a:spcPct val="90000"/>
            </a:lnSpc>
            <a:spcBef>
              <a:spcPct val="0"/>
            </a:spcBef>
            <a:spcAft>
              <a:spcPct val="35000"/>
            </a:spcAft>
            <a:buNone/>
          </a:pPr>
          <a:r>
            <a:rPr lang="en-US" altLang="zh-CN" sz="1400" kern="1200" dirty="0"/>
            <a:t>The relationship between Inflation and  Term Premium</a:t>
          </a:r>
          <a:endParaRPr lang="zh-CN" altLang="en-US" sz="1400" kern="1200" dirty="0">
            <a:solidFill>
              <a:schemeClr val="bg1"/>
            </a:solidFill>
            <a:latin typeface="+mn-lt"/>
            <a:ea typeface="Noto Sans S Chinese Bold Bold" panose="02010800040101010101"/>
          </a:endParaRPr>
        </a:p>
      </dsp:txBody>
      <dsp:txXfrm>
        <a:off x="606979" y="2053365"/>
        <a:ext cx="4973690" cy="410817"/>
      </dsp:txXfrm>
    </dsp:sp>
    <dsp:sp modelId="{9F9ACDE6-3515-4D35-9CEA-4C24A4DE5659}">
      <dsp:nvSpPr>
        <dsp:cNvPr id="0" name=""/>
        <dsp:cNvSpPr/>
      </dsp:nvSpPr>
      <dsp:spPr>
        <a:xfrm>
          <a:off x="350218" y="2002013"/>
          <a:ext cx="513522" cy="513522"/>
        </a:xfrm>
        <a:prstGeom prst="ellipse">
          <a:avLst/>
        </a:prstGeom>
        <a:solidFill>
          <a:schemeClr val="lt1">
            <a:hueOff val="0"/>
            <a:satOff val="0"/>
            <a:lumOff val="0"/>
            <a:alphaOff val="0"/>
          </a:schemeClr>
        </a:solidFill>
        <a:ln w="25400" cap="flat" cmpd="sng" algn="ctr">
          <a:solidFill>
            <a:srgbClr val="1D76B3"/>
          </a:solidFill>
          <a:prstDash val="solid"/>
        </a:ln>
        <a:effectLst/>
      </dsp:spPr>
      <dsp:style>
        <a:lnRef idx="2">
          <a:scrgbClr r="0" g="0" b="0"/>
        </a:lnRef>
        <a:fillRef idx="1">
          <a:scrgbClr r="0" g="0" b="0"/>
        </a:fillRef>
        <a:effectRef idx="0">
          <a:scrgbClr r="0" g="0" b="0"/>
        </a:effectRef>
        <a:fontRef idx="minor"/>
      </dsp:style>
    </dsp:sp>
    <dsp:sp modelId="{FA3362E5-A8E8-4600-A139-32DE05653896}">
      <dsp:nvSpPr>
        <dsp:cNvPr id="0" name=""/>
        <dsp:cNvSpPr/>
      </dsp:nvSpPr>
      <dsp:spPr>
        <a:xfrm>
          <a:off x="312599" y="2669394"/>
          <a:ext cx="5268069" cy="410817"/>
        </a:xfrm>
        <a:prstGeom prst="rect">
          <a:avLst/>
        </a:prstGeom>
        <a:solidFill>
          <a:srgbClr val="1D76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087" tIns="35560" rIns="35560" bIns="35560" numCol="1" spcCol="1270" anchor="ctr" anchorCtr="0">
          <a:noAutofit/>
        </a:bodyPr>
        <a:lstStyle/>
        <a:p>
          <a:pPr marL="0" lvl="0" indent="0" algn="l" defTabSz="622300">
            <a:lnSpc>
              <a:spcPct val="90000"/>
            </a:lnSpc>
            <a:spcBef>
              <a:spcPct val="0"/>
            </a:spcBef>
            <a:spcAft>
              <a:spcPct val="35000"/>
            </a:spcAft>
            <a:buNone/>
          </a:pPr>
          <a:r>
            <a:rPr kumimoji="0" lang="en" sz="1400" b="0" i="0" u="none" strike="noStrike" kern="1200" cap="none" spc="0" normalizeH="0" baseline="0" noProof="0" dirty="0">
              <a:ln>
                <a:noFill/>
              </a:ln>
              <a:solidFill>
                <a:schemeClr val="bg1"/>
              </a:solidFill>
              <a:effectLst/>
              <a:uLnTx/>
              <a:uFillTx/>
              <a:latin typeface="+mn-lt"/>
              <a:cs typeface="Arial"/>
              <a:sym typeface="Arial"/>
            </a:rPr>
            <a:t>Term premia prediction </a:t>
          </a:r>
          <a:endParaRPr lang="zh-CN" altLang="en-US" sz="1400" kern="1200" dirty="0">
            <a:solidFill>
              <a:schemeClr val="bg1"/>
            </a:solidFill>
            <a:latin typeface="+mn-lt"/>
          </a:endParaRPr>
        </a:p>
      </dsp:txBody>
      <dsp:txXfrm>
        <a:off x="312599" y="2669394"/>
        <a:ext cx="5268069" cy="410817"/>
      </dsp:txXfrm>
    </dsp:sp>
    <dsp:sp modelId="{3415D040-D704-4992-BD43-1BF5D231FEC6}">
      <dsp:nvSpPr>
        <dsp:cNvPr id="0" name=""/>
        <dsp:cNvSpPr/>
      </dsp:nvSpPr>
      <dsp:spPr>
        <a:xfrm>
          <a:off x="55838" y="2618042"/>
          <a:ext cx="513522" cy="513522"/>
        </a:xfrm>
        <a:prstGeom prst="ellipse">
          <a:avLst/>
        </a:prstGeom>
        <a:solidFill>
          <a:schemeClr val="lt1">
            <a:hueOff val="0"/>
            <a:satOff val="0"/>
            <a:lumOff val="0"/>
            <a:alphaOff val="0"/>
          </a:schemeClr>
        </a:solidFill>
        <a:ln w="25400" cap="flat" cmpd="sng" algn="ctr">
          <a:solidFill>
            <a:srgbClr val="1D76B3"/>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9860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d013d721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d013d721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3d013d72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3d013d72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013d721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013d721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d013d721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d013d721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d013d721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d013d72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3dc10b4c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dc10b4c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c10b4c3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c10b4c3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dbee6d2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dbee6d2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3dc10b4c3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3dc10b4c3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3dc10b4c33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3dc10b4c3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3dc10b4c3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3dc10b4c3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dc10b4c33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dc10b4c3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dc10b4c33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dc10b4c3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3dc10b4c3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3dc10b4c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d013d721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d013d721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d013d721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d013d721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17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63926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slide" Target="slide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slide" Target="slide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slide" Target="slide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slide" Target="slide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hyperlink" Target="https://www.federalreserve.gov/data/nominal-yield-curve.ht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0" y="0"/>
            <a:ext cx="9144000" cy="5143500"/>
          </a:xfrm>
          <a:prstGeom prst="rect">
            <a:avLst/>
          </a:prstGeom>
        </p:spPr>
      </p:pic>
      <p:pic>
        <p:nvPicPr>
          <p:cNvPr id="4" name="图片 3"/>
          <p:cNvPicPr>
            <a:picLocks noChangeAspect="1"/>
          </p:cNvPicPr>
          <p:nvPr/>
        </p:nvPicPr>
        <p:blipFill>
          <a:blip r:embed="rId4"/>
          <a:stretch>
            <a:fillRect/>
          </a:stretch>
        </p:blipFill>
        <p:spPr>
          <a:xfrm>
            <a:off x="6975815" y="3460601"/>
            <a:ext cx="457394" cy="896903"/>
          </a:xfrm>
          <a:prstGeom prst="rect">
            <a:avLst/>
          </a:prstGeom>
        </p:spPr>
      </p:pic>
      <p:pic>
        <p:nvPicPr>
          <p:cNvPr id="5" name="图片 4"/>
          <p:cNvPicPr>
            <a:picLocks noChangeAspect="1"/>
          </p:cNvPicPr>
          <p:nvPr/>
        </p:nvPicPr>
        <p:blipFill>
          <a:blip r:embed="rId4"/>
          <a:stretch>
            <a:fillRect/>
          </a:stretch>
        </p:blipFill>
        <p:spPr>
          <a:xfrm>
            <a:off x="7433209" y="3460601"/>
            <a:ext cx="457394" cy="896903"/>
          </a:xfrm>
          <a:prstGeom prst="rect">
            <a:avLst/>
          </a:prstGeom>
        </p:spPr>
      </p:pic>
      <p:pic>
        <p:nvPicPr>
          <p:cNvPr id="6" name="图片 5"/>
          <p:cNvPicPr>
            <a:picLocks noChangeAspect="1"/>
          </p:cNvPicPr>
          <p:nvPr/>
        </p:nvPicPr>
        <p:blipFill>
          <a:blip r:embed="rId4"/>
          <a:stretch>
            <a:fillRect/>
          </a:stretch>
        </p:blipFill>
        <p:spPr>
          <a:xfrm>
            <a:off x="7890604" y="3460601"/>
            <a:ext cx="457394" cy="896903"/>
          </a:xfrm>
          <a:prstGeom prst="rect">
            <a:avLst/>
          </a:prstGeom>
        </p:spPr>
      </p:pic>
      <p:pic>
        <p:nvPicPr>
          <p:cNvPr id="7" name="图片 6"/>
          <p:cNvPicPr>
            <a:picLocks noChangeAspect="1"/>
          </p:cNvPicPr>
          <p:nvPr/>
        </p:nvPicPr>
        <p:blipFill>
          <a:blip r:embed="rId5"/>
          <a:stretch>
            <a:fillRect/>
          </a:stretch>
        </p:blipFill>
        <p:spPr>
          <a:xfrm>
            <a:off x="6503850" y="4060811"/>
            <a:ext cx="151304" cy="296692"/>
          </a:xfrm>
          <a:prstGeom prst="rect">
            <a:avLst/>
          </a:prstGeom>
        </p:spPr>
      </p:pic>
      <p:pic>
        <p:nvPicPr>
          <p:cNvPr id="8" name="图片 7"/>
          <p:cNvPicPr>
            <a:picLocks noChangeAspect="1"/>
          </p:cNvPicPr>
          <p:nvPr/>
        </p:nvPicPr>
        <p:blipFill>
          <a:blip r:embed="rId5"/>
          <a:stretch>
            <a:fillRect/>
          </a:stretch>
        </p:blipFill>
        <p:spPr>
          <a:xfrm>
            <a:off x="6701400" y="4060811"/>
            <a:ext cx="151304" cy="296692"/>
          </a:xfrm>
          <a:prstGeom prst="rect">
            <a:avLst/>
          </a:prstGeom>
        </p:spPr>
      </p:pic>
      <p:pic>
        <p:nvPicPr>
          <p:cNvPr id="9" name="图片 8"/>
          <p:cNvPicPr>
            <a:picLocks noChangeAspect="1"/>
          </p:cNvPicPr>
          <p:nvPr/>
        </p:nvPicPr>
        <p:blipFill>
          <a:blip r:embed="rId5"/>
          <a:stretch>
            <a:fillRect/>
          </a:stretch>
        </p:blipFill>
        <p:spPr>
          <a:xfrm>
            <a:off x="6314318" y="4060811"/>
            <a:ext cx="151304" cy="296692"/>
          </a:xfrm>
          <a:prstGeom prst="rect">
            <a:avLst/>
          </a:prstGeom>
        </p:spPr>
      </p:pic>
      <p:pic>
        <p:nvPicPr>
          <p:cNvPr id="10" name="图片 9"/>
          <p:cNvPicPr>
            <a:picLocks noChangeAspect="1"/>
          </p:cNvPicPr>
          <p:nvPr/>
        </p:nvPicPr>
        <p:blipFill>
          <a:blip r:embed="rId5"/>
          <a:stretch>
            <a:fillRect/>
          </a:stretch>
        </p:blipFill>
        <p:spPr>
          <a:xfrm>
            <a:off x="6124786" y="4060811"/>
            <a:ext cx="151304" cy="296692"/>
          </a:xfrm>
          <a:prstGeom prst="rect">
            <a:avLst/>
          </a:prstGeom>
        </p:spPr>
      </p:pic>
      <p:pic>
        <p:nvPicPr>
          <p:cNvPr id="11" name="图片 10"/>
          <p:cNvPicPr>
            <a:picLocks noChangeAspect="1"/>
          </p:cNvPicPr>
          <p:nvPr/>
        </p:nvPicPr>
        <p:blipFill>
          <a:blip r:embed="rId5"/>
          <a:stretch>
            <a:fillRect/>
          </a:stretch>
        </p:blipFill>
        <p:spPr>
          <a:xfrm>
            <a:off x="5933796" y="4060811"/>
            <a:ext cx="151304" cy="296692"/>
          </a:xfrm>
          <a:prstGeom prst="rect">
            <a:avLst/>
          </a:prstGeom>
        </p:spPr>
      </p:pic>
      <p:pic>
        <p:nvPicPr>
          <p:cNvPr id="12" name="图片 11"/>
          <p:cNvPicPr>
            <a:picLocks noChangeAspect="1"/>
          </p:cNvPicPr>
          <p:nvPr/>
        </p:nvPicPr>
        <p:blipFill>
          <a:blip r:embed="rId6"/>
          <a:stretch>
            <a:fillRect/>
          </a:stretch>
        </p:blipFill>
        <p:spPr>
          <a:xfrm>
            <a:off x="0" y="602123"/>
            <a:ext cx="5836595" cy="57150"/>
          </a:xfrm>
          <a:prstGeom prst="rect">
            <a:avLst/>
          </a:prstGeom>
        </p:spPr>
      </p:pic>
      <p:sp>
        <p:nvSpPr>
          <p:cNvPr id="25" name="矩形 24">
            <a:extLst>
              <a:ext uri="{FF2B5EF4-FFF2-40B4-BE49-F238E27FC236}">
                <a16:creationId xmlns:a16="http://schemas.microsoft.com/office/drawing/2014/main" id="{10581EF7-83FE-5A6A-BBB5-A81B07A225E4}"/>
              </a:ext>
            </a:extLst>
          </p:cNvPr>
          <p:cNvSpPr/>
          <p:nvPr/>
        </p:nvSpPr>
        <p:spPr>
          <a:xfrm>
            <a:off x="0" y="1551793"/>
            <a:ext cx="9144000" cy="2560304"/>
          </a:xfrm>
          <a:prstGeom prst="rect">
            <a:avLst/>
          </a:prstGeom>
          <a:solidFill>
            <a:srgbClr val="1D76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平行四边形 26">
            <a:extLst>
              <a:ext uri="{FF2B5EF4-FFF2-40B4-BE49-F238E27FC236}">
                <a16:creationId xmlns:a16="http://schemas.microsoft.com/office/drawing/2014/main" id="{DFAC781F-674A-CED5-7EED-E00E9E332C26}"/>
              </a:ext>
            </a:extLst>
          </p:cNvPr>
          <p:cNvSpPr/>
          <p:nvPr/>
        </p:nvSpPr>
        <p:spPr>
          <a:xfrm>
            <a:off x="146960" y="1000661"/>
            <a:ext cx="3719809" cy="829571"/>
          </a:xfrm>
          <a:prstGeom prst="parallelogram">
            <a:avLst/>
          </a:prstGeom>
          <a:solidFill>
            <a:srgbClr val="E6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文本框 13"/>
          <p:cNvSpPr txBox="1"/>
          <p:nvPr/>
        </p:nvSpPr>
        <p:spPr>
          <a:xfrm>
            <a:off x="574590" y="2380735"/>
            <a:ext cx="8408045" cy="331814"/>
          </a:xfrm>
          <a:prstGeom prst="rect">
            <a:avLst/>
          </a:prstGeom>
          <a:noFill/>
        </p:spPr>
        <p:txBody>
          <a:bodyPr anchor="ctr">
            <a:scene3d>
              <a:camera prst="legacyObliqueTopLeft">
                <a:rot lat="0" lon="0" rev="0"/>
              </a:camera>
              <a:lightRig rig="legacyFlat1" dir="tl"/>
            </a:scene3d>
          </a:bodyPr>
          <a:lstStyle/>
          <a:p>
            <a:pPr marL="0" marR="0" lvl="0" indent="0" algn="l" defTabSz="914400" rtl="0" eaLnBrk="1" fontAlgn="auto" latinLnBrk="0" hangingPunct="1">
              <a:lnSpc>
                <a:spcPct val="1125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Calibri Light"/>
                <a:ea typeface="+mn-ea"/>
                <a:cs typeface="+mn-cs"/>
              </a:rPr>
              <a:t>The Examination of Term Premia: Pricing, Influence, and Forecasting</a:t>
            </a:r>
            <a:endParaRPr kumimoji="0" sz="3333" b="0" i="0" u="none" strike="noStrike" kern="20000" cap="none" spc="400" normalizeH="0" baseline="0" noProof="0" dirty="0">
              <a:ln>
                <a:noFill/>
              </a:ln>
              <a:solidFill>
                <a:prstClr val="white"/>
              </a:solidFill>
              <a:effectLst/>
              <a:uLnTx/>
              <a:uFillTx/>
              <a:latin typeface="Noto Sans S Chinese Black" panose="02010800040101010101" pitchFamily="1" charset="-122"/>
              <a:ea typeface="Noto Sans S Chinese Black" panose="02010800040101010101" pitchFamily="1" charset="-122"/>
              <a:cs typeface="+mn-cs"/>
            </a:endParaRPr>
          </a:p>
        </p:txBody>
      </p:sp>
      <p:sp>
        <p:nvSpPr>
          <p:cNvPr id="17" name="文本框 16"/>
          <p:cNvSpPr txBox="1"/>
          <p:nvPr/>
        </p:nvSpPr>
        <p:spPr>
          <a:xfrm>
            <a:off x="336376" y="1156771"/>
            <a:ext cx="3530393" cy="473392"/>
          </a:xfrm>
          <a:prstGeom prst="rect">
            <a:avLst/>
          </a:prstGeom>
        </p:spPr>
        <p:txBody>
          <a:bodyPr anchor="ctr">
            <a:scene3d>
              <a:camera prst="legacyObliqueTopLeft">
                <a:rot lat="0" lon="0" rev="0"/>
              </a:camera>
              <a:lightRig rig="legacyFlat1" dir="tl"/>
            </a:scene3d>
          </a:bodyPr>
          <a:lstStyle/>
          <a:p>
            <a:pPr marL="0" marR="0" lvl="0" indent="0" algn="l" defTabSz="914400" rtl="0" eaLnBrk="1" fontAlgn="auto" latinLnBrk="0" hangingPunct="1">
              <a:lnSpc>
                <a:spcPct val="112500"/>
              </a:lnSpc>
              <a:spcBef>
                <a:spcPts val="0"/>
              </a:spcBef>
              <a:spcAft>
                <a:spcPts val="0"/>
              </a:spcAft>
              <a:buClrTx/>
              <a:buSzTx/>
              <a:buFontTx/>
              <a:buNone/>
              <a:tabLst/>
              <a:defRPr/>
            </a:pPr>
            <a:r>
              <a:rPr kumimoji="0" sz="3333" b="0" i="0" u="none" strike="noStrike" kern="20000" cap="none" spc="400" normalizeH="0" baseline="0" noProof="0" dirty="0">
                <a:ln>
                  <a:noFill/>
                </a:ln>
                <a:solidFill>
                  <a:srgbClr val="1F77B4"/>
                </a:solidFill>
                <a:effectLst/>
                <a:uLnTx/>
                <a:uFillTx/>
                <a:latin typeface="Noto Sans S Chinese Black" panose="02010800040101010101" pitchFamily="1" charset="-122"/>
                <a:ea typeface="Noto Sans S Chinese Black" panose="02010800040101010101" pitchFamily="1" charset="-122"/>
                <a:cs typeface="+mn-cs"/>
              </a:rPr>
              <a:t>202</a:t>
            </a:r>
            <a:r>
              <a:rPr kumimoji="0" lang="en-US" sz="3333" b="0" i="0" u="none" strike="noStrike" kern="20000" cap="none" spc="400" normalizeH="0" baseline="0" noProof="0" dirty="0">
                <a:ln>
                  <a:noFill/>
                </a:ln>
                <a:solidFill>
                  <a:srgbClr val="1F77B4"/>
                </a:solidFill>
                <a:effectLst/>
                <a:uLnTx/>
                <a:uFillTx/>
                <a:latin typeface="Noto Sans S Chinese Black" panose="02010800040101010101" pitchFamily="1" charset="-122"/>
                <a:ea typeface="Noto Sans S Chinese Black" panose="02010800040101010101" pitchFamily="1" charset="-122"/>
                <a:cs typeface="+mn-cs"/>
              </a:rPr>
              <a:t>3 Spring</a:t>
            </a:r>
            <a:endParaRPr kumimoji="0" sz="3333" b="0" i="0" u="none" strike="noStrike" kern="20000" cap="none" spc="400" normalizeH="0" baseline="0" noProof="0" dirty="0">
              <a:ln>
                <a:noFill/>
              </a:ln>
              <a:solidFill>
                <a:srgbClr val="1F77B4"/>
              </a:solidFill>
              <a:effectLst/>
              <a:uLnTx/>
              <a:uFillTx/>
              <a:latin typeface="Noto Sans S Chinese Black" panose="02010800040101010101" pitchFamily="1" charset="-122"/>
              <a:ea typeface="Noto Sans S Chinese Black" panose="02010800040101010101" pitchFamily="1" charset="-122"/>
              <a:cs typeface="+mn-cs"/>
            </a:endParaRPr>
          </a:p>
        </p:txBody>
      </p:sp>
      <p:sp>
        <p:nvSpPr>
          <p:cNvPr id="18" name="Google Shape;56;p13">
            <a:extLst>
              <a:ext uri="{FF2B5EF4-FFF2-40B4-BE49-F238E27FC236}">
                <a16:creationId xmlns:a16="http://schemas.microsoft.com/office/drawing/2014/main" id="{E6CE9795-8DCD-002B-6C5E-01974AD688FD}"/>
              </a:ext>
            </a:extLst>
          </p:cNvPr>
          <p:cNvSpPr txBox="1"/>
          <p:nvPr/>
        </p:nvSpPr>
        <p:spPr>
          <a:xfrm>
            <a:off x="336376" y="3532978"/>
            <a:ext cx="33927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prstClr val="white"/>
                </a:solidFill>
                <a:effectLst/>
                <a:uLnTx/>
                <a:uFillTx/>
                <a:latin typeface="Calibri"/>
                <a:ea typeface="+mn-ea"/>
                <a:cs typeface="Arial"/>
                <a:sym typeface="Arial"/>
              </a:rPr>
              <a:t>Chuyi WANG  Yilin LIU  Jingxiang ZOU</a:t>
            </a:r>
            <a:endParaRPr kumimoji="0" sz="1400" b="0" i="0" u="none" strike="noStrike" kern="0" cap="none" spc="0" normalizeH="0" baseline="0" noProof="0" dirty="0">
              <a:ln>
                <a:noFill/>
              </a:ln>
              <a:solidFill>
                <a:prstClr val="white"/>
              </a:solidFill>
              <a:effectLst/>
              <a:uLnTx/>
              <a:uFillTx/>
              <a:latin typeface="Calibri"/>
              <a:ea typeface="+mn-ea"/>
              <a:cs typeface="Arial"/>
              <a:sym typeface="Arial"/>
            </a:endParaRPr>
          </a:p>
        </p:txBody>
      </p:sp>
      <p:sp>
        <p:nvSpPr>
          <p:cNvPr id="19" name="Google Shape;56;p13">
            <a:extLst>
              <a:ext uri="{FF2B5EF4-FFF2-40B4-BE49-F238E27FC236}">
                <a16:creationId xmlns:a16="http://schemas.microsoft.com/office/drawing/2014/main" id="{015EB19A-5AC3-F8D9-6BEF-DFEFB5C58813}"/>
              </a:ext>
            </a:extLst>
          </p:cNvPr>
          <p:cNvSpPr txBox="1"/>
          <p:nvPr/>
        </p:nvSpPr>
        <p:spPr>
          <a:xfrm>
            <a:off x="566917" y="3046373"/>
            <a:ext cx="3392700" cy="492412"/>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solidFill>
                  <a:prstClr val="white"/>
                </a:solidFill>
                <a:effectLst/>
                <a:uLnTx/>
                <a:uFillTx/>
                <a:latin typeface="Calibri"/>
                <a:ea typeface="+mn-ea"/>
                <a:cs typeface="Arial"/>
                <a:sym typeface="Arial"/>
              </a:rPr>
              <a:t>815 Fixed Income </a:t>
            </a:r>
            <a:r>
              <a:rPr kumimoji="0" lang="en-US" altLang="zh-CN" sz="2000" b="0" i="0" u="none" strike="noStrike" kern="0" cap="none" spc="0" normalizeH="0" baseline="0" noProof="0" dirty="0">
                <a:ln>
                  <a:noFill/>
                </a:ln>
                <a:solidFill>
                  <a:prstClr val="white"/>
                </a:solidFill>
                <a:effectLst/>
                <a:uLnTx/>
                <a:uFillTx/>
                <a:latin typeface="Calibri"/>
                <a:ea typeface="+mn-ea"/>
                <a:cs typeface="Arial"/>
                <a:sym typeface="Arial"/>
              </a:rPr>
              <a:t>Final Project</a:t>
            </a:r>
            <a:endParaRPr kumimoji="0" sz="2000" b="0" i="0" u="none" strike="noStrike" kern="0" cap="none" spc="0" normalizeH="0" baseline="0" noProof="0" dirty="0">
              <a:ln>
                <a:noFill/>
              </a:ln>
              <a:solidFill>
                <a:prstClr val="white"/>
              </a:solidFill>
              <a:effectLst/>
              <a:uLnTx/>
              <a:uFillTx/>
              <a:latin typeface="Calibri"/>
              <a:ea typeface="+mn-ea"/>
              <a:cs typeface="Arial"/>
              <a:sym typeface="Arial"/>
            </a:endParaRPr>
          </a:p>
        </p:txBody>
      </p:sp>
      <p:sp>
        <p:nvSpPr>
          <p:cNvPr id="26" name="矩形 25">
            <a:extLst>
              <a:ext uri="{FF2B5EF4-FFF2-40B4-BE49-F238E27FC236}">
                <a16:creationId xmlns:a16="http://schemas.microsoft.com/office/drawing/2014/main" id="{1347F9ED-4198-459E-14B4-95A4B0A9C10C}"/>
              </a:ext>
            </a:extLst>
          </p:cNvPr>
          <p:cNvSpPr/>
          <p:nvPr/>
        </p:nvSpPr>
        <p:spPr>
          <a:xfrm>
            <a:off x="0" y="568077"/>
            <a:ext cx="5836595" cy="91196"/>
          </a:xfrm>
          <a:prstGeom prst="rect">
            <a:avLst/>
          </a:prstGeom>
          <a:solidFill>
            <a:srgbClr val="1D76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Relation Between Term Premia and VIX</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7" name="Google Shape;87;p18"/>
          <p:cNvPicPr preferRelativeResize="0"/>
          <p:nvPr/>
        </p:nvPicPr>
        <p:blipFill rotWithShape="1">
          <a:blip r:embed="rId3">
            <a:alphaModFix/>
          </a:blip>
          <a:srcRect l="9655" t="9625" r="9549" b="5195"/>
          <a:stretch/>
        </p:blipFill>
        <p:spPr>
          <a:xfrm>
            <a:off x="878113" y="1152475"/>
            <a:ext cx="7387776" cy="3987650"/>
          </a:xfrm>
          <a:prstGeom prst="rect">
            <a:avLst/>
          </a:prstGeom>
          <a:noFill/>
          <a:ln>
            <a:noFill/>
          </a:ln>
        </p:spPr>
      </p:pic>
      <p:sp>
        <p:nvSpPr>
          <p:cNvPr id="4" name="矩形 3">
            <a:hlinkClick r:id="rId4" action="ppaction://hlinksldjump"/>
            <a:extLst>
              <a:ext uri="{FF2B5EF4-FFF2-40B4-BE49-F238E27FC236}">
                <a16:creationId xmlns:a16="http://schemas.microsoft.com/office/drawing/2014/main" id="{5D64A4A5-DC45-BED9-5362-C2F5C3121DE5}"/>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Define the Structure</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 see the relationship between two variables is in general convex but with asymmetric curvature. Empirically, we model the relation as following:</a:t>
            </a:r>
            <a:endParaRPr dirty="0"/>
          </a:p>
          <a:p>
            <a:pPr marL="0" lvl="0" indent="0" algn="ctr" rtl="0">
              <a:spcBef>
                <a:spcPts val="1200"/>
              </a:spcBef>
              <a:spcAft>
                <a:spcPts val="0"/>
              </a:spcAft>
              <a:buNone/>
            </a:pPr>
            <a:r>
              <a:rPr lang="en" dirty="0"/>
              <a:t>Log(VIX) = a * Exp(TP) + b / (TP + 2.) + c</a:t>
            </a:r>
            <a:endParaRPr dirty="0"/>
          </a:p>
          <a:p>
            <a:pPr marL="457200" lvl="0" indent="-342900" algn="l" rtl="0">
              <a:spcBef>
                <a:spcPts val="1200"/>
              </a:spcBef>
              <a:spcAft>
                <a:spcPts val="0"/>
              </a:spcAft>
              <a:buSzPts val="1800"/>
              <a:buChar char="●"/>
            </a:pPr>
            <a:r>
              <a:rPr lang="en" dirty="0"/>
              <a:t>Furthermore, we heuristically set a = b/16 to constrain the minimum between 0 and 1. Note: y = a * (x+2.)</a:t>
            </a:r>
            <a:r>
              <a:rPr lang="en" sz="1900" baseline="30000" dirty="0"/>
              <a:t>2</a:t>
            </a:r>
            <a:r>
              <a:rPr lang="en" sz="1900" dirty="0"/>
              <a:t> + b / (x+2.) has minimum at x=0 =&gt; a = b/16</a:t>
            </a:r>
            <a:endParaRPr sz="1900" dirty="0"/>
          </a:p>
          <a:p>
            <a:pPr marL="457200" lvl="0" indent="-349250" algn="l" rtl="0">
              <a:spcBef>
                <a:spcPts val="0"/>
              </a:spcBef>
              <a:spcAft>
                <a:spcPts val="0"/>
              </a:spcAft>
              <a:buSzPts val="1900"/>
              <a:buChar char="●"/>
            </a:pPr>
            <a:r>
              <a:rPr lang="en" sz="1900" dirty="0"/>
              <a:t>By OLS, we find a = 0.05, b = 0.7, c = -2 approximately</a:t>
            </a:r>
            <a:endParaRPr sz="1900" dirty="0"/>
          </a:p>
        </p:txBody>
      </p:sp>
      <p:sp>
        <p:nvSpPr>
          <p:cNvPr id="3" name="矩形 2">
            <a:hlinkClick r:id="rId3" action="ppaction://hlinksldjump"/>
            <a:extLst>
              <a:ext uri="{FF2B5EF4-FFF2-40B4-BE49-F238E27FC236}">
                <a16:creationId xmlns:a16="http://schemas.microsoft.com/office/drawing/2014/main" id="{6B679454-C777-C56C-D977-CE8EEFBECF17}"/>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0" name="Google Shape;100;p20"/>
          <p:cNvPicPr preferRelativeResize="0"/>
          <p:nvPr/>
        </p:nvPicPr>
        <p:blipFill rotWithShape="1">
          <a:blip r:embed="rId3">
            <a:alphaModFix/>
          </a:blip>
          <a:srcRect l="9441" t="10040" r="9025" b="7458"/>
          <a:stretch/>
        </p:blipFill>
        <p:spPr>
          <a:xfrm>
            <a:off x="0" y="203063"/>
            <a:ext cx="9144000" cy="47373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7" name="Google Shape;107;p21"/>
          <p:cNvPicPr preferRelativeResize="0"/>
          <p:nvPr/>
        </p:nvPicPr>
        <p:blipFill rotWithShape="1">
          <a:blip r:embed="rId3">
            <a:alphaModFix/>
          </a:blip>
          <a:srcRect l="10115" t="11423" r="9089" b="6743"/>
          <a:stretch/>
        </p:blipFill>
        <p:spPr>
          <a:xfrm>
            <a:off x="58200" y="96325"/>
            <a:ext cx="9027600" cy="495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Possible Extensions</a:t>
            </a: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Could try to aggregate more features in the regression, e.g. curvature and temporal changes in term premia.</a:t>
            </a:r>
            <a:endParaRPr dirty="0"/>
          </a:p>
          <a:p>
            <a:pPr marL="457200" lvl="0" indent="-342900" algn="l" rtl="0">
              <a:spcBef>
                <a:spcPts val="0"/>
              </a:spcBef>
              <a:spcAft>
                <a:spcPts val="0"/>
              </a:spcAft>
              <a:buSzPts val="1800"/>
              <a:buChar char="●"/>
            </a:pPr>
            <a:r>
              <a:rPr lang="en" dirty="0"/>
              <a:t>We have experimented with Term Premia surface input to a transformer encoder model, however did not observe improvements in accuracy.</a:t>
            </a:r>
            <a:endParaRPr dirty="0"/>
          </a:p>
          <a:p>
            <a:pPr marL="457200" lvl="0" indent="-342900" algn="l" rtl="0">
              <a:spcBef>
                <a:spcPts val="0"/>
              </a:spcBef>
              <a:spcAft>
                <a:spcPts val="0"/>
              </a:spcAft>
              <a:buSzPts val="1800"/>
              <a:buChar char="●"/>
            </a:pPr>
            <a:r>
              <a:rPr lang="en" dirty="0"/>
              <a:t>The model complexity, small sample size, and noise in the data could cause this difficulting in fitting</a:t>
            </a:r>
            <a:endParaRPr dirty="0"/>
          </a:p>
        </p:txBody>
      </p:sp>
      <p:sp>
        <p:nvSpPr>
          <p:cNvPr id="3" name="矩形 2">
            <a:hlinkClick r:id="rId3" action="ppaction://hlinksldjump"/>
            <a:extLst>
              <a:ext uri="{FF2B5EF4-FFF2-40B4-BE49-F238E27FC236}">
                <a16:creationId xmlns:a16="http://schemas.microsoft.com/office/drawing/2014/main" id="{17671B6C-A370-BE66-5F69-CF3EBAFB7347}"/>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Directions</a:t>
            </a: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scatter plot inspire us to think the relation might not come from a simple regression, but instead a projection of manifold imbedded in higher dimension(e.g. Cylindrical surface in </a:t>
            </a:r>
            <a:r>
              <a:rPr lang="en" sz="1300" b="1" dirty="0"/>
              <a:t>ℝ</a:t>
            </a:r>
            <a:r>
              <a:rPr lang="en" sz="1300" b="1" baseline="30000" dirty="0"/>
              <a:t>3</a:t>
            </a:r>
            <a:r>
              <a:rPr lang="en" dirty="0"/>
              <a:t>).  </a:t>
            </a:r>
            <a:endParaRPr dirty="0"/>
          </a:p>
          <a:p>
            <a:pPr marL="457200" lvl="0" indent="-342900" algn="l" rtl="0">
              <a:spcBef>
                <a:spcPts val="0"/>
              </a:spcBef>
              <a:spcAft>
                <a:spcPts val="0"/>
              </a:spcAft>
              <a:buSzPts val="1800"/>
              <a:buChar char="●"/>
            </a:pPr>
            <a:r>
              <a:rPr lang="en" dirty="0"/>
              <a:t>With Atlas defined, we may model the comovement as some diffusion process on such manifold.</a:t>
            </a:r>
            <a:endParaRPr dirty="0"/>
          </a:p>
          <a:p>
            <a:pPr marL="457200" lvl="0" indent="-342900" algn="l" rtl="0">
              <a:spcBef>
                <a:spcPts val="0"/>
              </a:spcBef>
              <a:spcAft>
                <a:spcPts val="0"/>
              </a:spcAft>
              <a:buSzPts val="1800"/>
              <a:buChar char="●"/>
            </a:pPr>
            <a:r>
              <a:rPr lang="en" dirty="0"/>
              <a:t>Or with the manifold specified, we could project the TP-VIX space into the third hidden axis, and research the characteristics of this new variable.</a:t>
            </a:r>
            <a:endParaRPr dirty="0"/>
          </a:p>
        </p:txBody>
      </p:sp>
      <p:sp>
        <p:nvSpPr>
          <p:cNvPr id="3" name="矩形 2">
            <a:hlinkClick r:id="rId3" action="ppaction://hlinksldjump"/>
            <a:extLst>
              <a:ext uri="{FF2B5EF4-FFF2-40B4-BE49-F238E27FC236}">
                <a16:creationId xmlns:a16="http://schemas.microsoft.com/office/drawing/2014/main" id="{8B16C059-B081-94F8-453C-27461B20FED3}"/>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3E097-004F-B010-3B12-CAF7BBE50180}"/>
              </a:ext>
            </a:extLst>
          </p:cNvPr>
          <p:cNvSpPr>
            <a:spLocks noGrp="1"/>
          </p:cNvSpPr>
          <p:nvPr>
            <p:ph type="title"/>
          </p:nvPr>
        </p:nvSpPr>
        <p:spPr>
          <a:xfrm>
            <a:off x="419100" y="140057"/>
            <a:ext cx="8201736" cy="327127"/>
          </a:xfrm>
        </p:spPr>
        <p:txBody>
          <a:bodyPr>
            <a:noAutofit/>
          </a:bodyPr>
          <a:lstStyle/>
          <a:p>
            <a:r>
              <a:rPr lang="en-US" altLang="zh-CN" sz="2000" dirty="0"/>
              <a:t>The relationship between Inflation and  Term Premium</a:t>
            </a:r>
            <a:endParaRPr lang="zh-CN" altLang="en-US" sz="2000" dirty="0"/>
          </a:p>
        </p:txBody>
      </p:sp>
      <p:sp>
        <p:nvSpPr>
          <p:cNvPr id="4" name="矩形 3">
            <a:hlinkClick r:id="rId2" action="ppaction://hlinksldjump"/>
            <a:extLst>
              <a:ext uri="{FF2B5EF4-FFF2-40B4-BE49-F238E27FC236}">
                <a16:creationId xmlns:a16="http://schemas.microsoft.com/office/drawing/2014/main" id="{BADD8A33-47DD-6B2A-78A3-F3E8CBD105F8}"/>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Google Shape;54;p13">
            <a:extLst>
              <a:ext uri="{FF2B5EF4-FFF2-40B4-BE49-F238E27FC236}">
                <a16:creationId xmlns:a16="http://schemas.microsoft.com/office/drawing/2014/main" id="{631E6D2E-A0C5-629F-D298-3C875844788D}"/>
              </a:ext>
            </a:extLst>
          </p:cNvPr>
          <p:cNvPicPr preferRelativeResize="0"/>
          <p:nvPr/>
        </p:nvPicPr>
        <p:blipFill>
          <a:blip r:embed="rId3">
            <a:alphaModFix/>
          </a:blip>
          <a:stretch>
            <a:fillRect/>
          </a:stretch>
        </p:blipFill>
        <p:spPr>
          <a:xfrm>
            <a:off x="419100" y="586572"/>
            <a:ext cx="4036351" cy="2420250"/>
          </a:xfrm>
          <a:prstGeom prst="rect">
            <a:avLst/>
          </a:prstGeom>
          <a:noFill/>
          <a:ln>
            <a:noFill/>
          </a:ln>
        </p:spPr>
      </p:pic>
      <p:pic>
        <p:nvPicPr>
          <p:cNvPr id="6" name="Google Shape;55;p13">
            <a:extLst>
              <a:ext uri="{FF2B5EF4-FFF2-40B4-BE49-F238E27FC236}">
                <a16:creationId xmlns:a16="http://schemas.microsoft.com/office/drawing/2014/main" id="{D8E27501-BBED-B80F-B38C-833E1FCE9DA1}"/>
              </a:ext>
            </a:extLst>
          </p:cNvPr>
          <p:cNvPicPr preferRelativeResize="0"/>
          <p:nvPr/>
        </p:nvPicPr>
        <p:blipFill>
          <a:blip r:embed="rId4">
            <a:alphaModFix/>
          </a:blip>
          <a:stretch>
            <a:fillRect/>
          </a:stretch>
        </p:blipFill>
        <p:spPr>
          <a:xfrm>
            <a:off x="4795949" y="638836"/>
            <a:ext cx="4036351" cy="2315722"/>
          </a:xfrm>
          <a:prstGeom prst="rect">
            <a:avLst/>
          </a:prstGeom>
          <a:noFill/>
          <a:ln>
            <a:noFill/>
          </a:ln>
        </p:spPr>
      </p:pic>
      <p:pic>
        <p:nvPicPr>
          <p:cNvPr id="7" name="Google Shape;57;p13">
            <a:extLst>
              <a:ext uri="{FF2B5EF4-FFF2-40B4-BE49-F238E27FC236}">
                <a16:creationId xmlns:a16="http://schemas.microsoft.com/office/drawing/2014/main" id="{FA1CC031-47C4-759C-B7C8-B8047D697F7F}"/>
              </a:ext>
            </a:extLst>
          </p:cNvPr>
          <p:cNvPicPr preferRelativeResize="0"/>
          <p:nvPr/>
        </p:nvPicPr>
        <p:blipFill>
          <a:blip r:embed="rId5">
            <a:alphaModFix/>
          </a:blip>
          <a:stretch>
            <a:fillRect/>
          </a:stretch>
        </p:blipFill>
        <p:spPr>
          <a:xfrm>
            <a:off x="311700" y="2954558"/>
            <a:ext cx="3864388" cy="2164000"/>
          </a:xfrm>
          <a:prstGeom prst="rect">
            <a:avLst/>
          </a:prstGeom>
          <a:noFill/>
          <a:ln>
            <a:noFill/>
          </a:ln>
        </p:spPr>
      </p:pic>
      <p:pic>
        <p:nvPicPr>
          <p:cNvPr id="8" name="Google Shape;56;p13">
            <a:extLst>
              <a:ext uri="{FF2B5EF4-FFF2-40B4-BE49-F238E27FC236}">
                <a16:creationId xmlns:a16="http://schemas.microsoft.com/office/drawing/2014/main" id="{9776C8A0-FF93-3EA8-0E8C-25F26BA32B15}"/>
              </a:ext>
            </a:extLst>
          </p:cNvPr>
          <p:cNvPicPr preferRelativeResize="0"/>
          <p:nvPr/>
        </p:nvPicPr>
        <p:blipFill>
          <a:blip r:embed="rId6">
            <a:alphaModFix/>
          </a:blip>
          <a:stretch>
            <a:fillRect/>
          </a:stretch>
        </p:blipFill>
        <p:spPr>
          <a:xfrm>
            <a:off x="4831996" y="3001227"/>
            <a:ext cx="3623759" cy="2070662"/>
          </a:xfrm>
          <a:prstGeom prst="rect">
            <a:avLst/>
          </a:prstGeom>
          <a:noFill/>
          <a:ln>
            <a:noFill/>
          </a:ln>
        </p:spPr>
      </p:pic>
    </p:spTree>
    <p:extLst>
      <p:ext uri="{BB962C8B-B14F-4D97-AF65-F5344CB8AC3E}">
        <p14:creationId xmlns:p14="http://schemas.microsoft.com/office/powerpoint/2010/main" val="2609113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40837" y="726187"/>
            <a:ext cx="4859100" cy="2132451"/>
          </a:xfrm>
          <a:prstGeom prst="rect">
            <a:avLst/>
          </a:prstGeom>
          <a:noFill/>
          <a:ln>
            <a:noFill/>
          </a:ln>
        </p:spPr>
      </p:pic>
      <p:sp>
        <p:nvSpPr>
          <p:cNvPr id="63" name="Google Shape;63;p14"/>
          <p:cNvSpPr txBox="1"/>
          <p:nvPr/>
        </p:nvSpPr>
        <p:spPr>
          <a:xfrm>
            <a:off x="4375351" y="621231"/>
            <a:ext cx="4630538" cy="4148798"/>
          </a:xfrm>
          <a:prstGeom prst="rect">
            <a:avLst/>
          </a:prstGeom>
          <a:noFill/>
          <a:ln>
            <a:noFill/>
          </a:ln>
        </p:spPr>
        <p:txBody>
          <a:bodyPr spcFirstLastPara="1" wrap="square" lIns="91425" tIns="91425" rIns="91425" bIns="91425" anchor="t" anchorCtr="0">
            <a:spAutoFit/>
          </a:bodyPr>
          <a:lstStyle/>
          <a:p>
            <a:pPr marL="457200" indent="-342900" defTabSz="914400" eaLnBrk="1" fontAlgn="auto" latinLnBrk="0" hangingPunct="1">
              <a:lnSpc>
                <a:spcPct val="115000"/>
              </a:lnSpc>
              <a:buClr>
                <a:schemeClr val="dk2"/>
              </a:buClr>
              <a:buSzPts val="1800"/>
              <a:buFont typeface="Arial"/>
              <a:buChar char="●"/>
              <a:tabLst/>
              <a:defRPr/>
            </a:pPr>
            <a:r>
              <a:rPr lang="en" dirty="0">
                <a:solidFill>
                  <a:schemeClr val="dk2"/>
                </a:solidFill>
              </a:rPr>
              <a:t>2004 - 2022 data displays clear positive relationship  between 10y term premium and volatility of inflation in the U.S.(gauged by the Fed’s Personal Consumption Expenditure Index). </a:t>
            </a:r>
            <a:endParaRPr dirty="0">
              <a:solidFill>
                <a:schemeClr val="dk2"/>
              </a:solidFill>
            </a:endParaRPr>
          </a:p>
          <a:p>
            <a:pPr marL="457200" indent="-342900" defTabSz="914400" eaLnBrk="1" fontAlgn="auto" latinLnBrk="0" hangingPunct="1">
              <a:lnSpc>
                <a:spcPct val="115000"/>
              </a:lnSpc>
              <a:buClr>
                <a:schemeClr val="dk2"/>
              </a:buClr>
              <a:buSzPts val="1800"/>
              <a:buFont typeface="Arial"/>
              <a:buChar char="●"/>
              <a:tabLst/>
              <a:defRPr/>
            </a:pPr>
            <a:endParaRPr dirty="0">
              <a:solidFill>
                <a:schemeClr val="dk2"/>
              </a:solidFill>
            </a:endParaRPr>
          </a:p>
          <a:p>
            <a:pPr marL="457200" indent="-342900" defTabSz="914400" eaLnBrk="1" fontAlgn="auto" latinLnBrk="0" hangingPunct="1">
              <a:lnSpc>
                <a:spcPct val="115000"/>
              </a:lnSpc>
              <a:buClr>
                <a:schemeClr val="dk2"/>
              </a:buClr>
              <a:buSzPts val="1800"/>
              <a:buFont typeface="Arial"/>
              <a:buChar char="●"/>
              <a:tabLst/>
              <a:defRPr/>
            </a:pPr>
            <a:r>
              <a:rPr lang="en" dirty="0">
                <a:solidFill>
                  <a:schemeClr val="dk2"/>
                </a:solidFill>
              </a:rPr>
              <a:t>This validates classic term premium theory which suggests that term premium comprise of 2 parts: the real term premium and the inflation premium. The inflation premium represents the compensation that investors demand for inflation risk. </a:t>
            </a:r>
            <a:endParaRPr dirty="0">
              <a:solidFill>
                <a:schemeClr val="dk2"/>
              </a:solidFill>
            </a:endParaRPr>
          </a:p>
          <a:p>
            <a:pPr marL="457200" indent="-342900" defTabSz="914400" eaLnBrk="1" fontAlgn="auto" latinLnBrk="0" hangingPunct="1">
              <a:lnSpc>
                <a:spcPct val="115000"/>
              </a:lnSpc>
              <a:buClr>
                <a:schemeClr val="dk2"/>
              </a:buClr>
              <a:buSzPts val="1800"/>
              <a:buFont typeface="Arial"/>
              <a:buChar char="●"/>
              <a:tabLst/>
              <a:defRPr/>
            </a:pPr>
            <a:endParaRPr dirty="0">
              <a:solidFill>
                <a:schemeClr val="dk2"/>
              </a:solidFill>
            </a:endParaRPr>
          </a:p>
          <a:p>
            <a:pPr marL="457200" indent="-342900" defTabSz="914400" eaLnBrk="1" fontAlgn="auto" latinLnBrk="0" hangingPunct="1">
              <a:lnSpc>
                <a:spcPct val="115000"/>
              </a:lnSpc>
              <a:buClr>
                <a:schemeClr val="dk2"/>
              </a:buClr>
              <a:buSzPts val="1800"/>
              <a:buFont typeface="Arial"/>
              <a:buChar char="●"/>
              <a:tabLst/>
              <a:defRPr/>
            </a:pPr>
            <a:r>
              <a:rPr lang="en" dirty="0">
                <a:solidFill>
                  <a:schemeClr val="dk2"/>
                </a:solidFill>
              </a:rPr>
              <a:t>When inflation volatility increases, investors require a higher term premium to compensate for the additional risks.This causes the 10-year term premium to rise.</a:t>
            </a:r>
            <a:endParaRPr dirty="0">
              <a:solidFill>
                <a:schemeClr val="dk2"/>
              </a:solidFill>
            </a:endParaRPr>
          </a:p>
        </p:txBody>
      </p:sp>
      <p:sp>
        <p:nvSpPr>
          <p:cNvPr id="62" name="Google Shape;62;p14"/>
          <p:cNvSpPr txBox="1"/>
          <p:nvPr/>
        </p:nvSpPr>
        <p:spPr>
          <a:xfrm>
            <a:off x="419100" y="184650"/>
            <a:ext cx="7698900" cy="4002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Arial"/>
                <a:cs typeface="Arial"/>
                <a:sym typeface="Arial"/>
              </a:rPr>
              <a:t>Empirical Finding A:  Higher Inflation Volatility Corresponds to Higher Term Premium</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65" name="Google Shape;65;p14"/>
          <p:cNvPicPr preferRelativeResize="0"/>
          <p:nvPr/>
        </p:nvPicPr>
        <p:blipFill>
          <a:blip r:embed="rId4">
            <a:alphaModFix/>
          </a:blip>
          <a:stretch>
            <a:fillRect/>
          </a:stretch>
        </p:blipFill>
        <p:spPr>
          <a:xfrm>
            <a:off x="328400" y="3385225"/>
            <a:ext cx="4046950" cy="1373525"/>
          </a:xfrm>
          <a:prstGeom prst="rect">
            <a:avLst/>
          </a:prstGeom>
          <a:noFill/>
          <a:ln>
            <a:noFill/>
          </a:ln>
        </p:spPr>
      </p:pic>
      <p:sp>
        <p:nvSpPr>
          <p:cNvPr id="2" name="矩形 1">
            <a:hlinkClick r:id="rId5" action="ppaction://hlinksldjump"/>
            <a:extLst>
              <a:ext uri="{FF2B5EF4-FFF2-40B4-BE49-F238E27FC236}">
                <a16:creationId xmlns:a16="http://schemas.microsoft.com/office/drawing/2014/main" id="{F7B05B29-7F03-746D-3F8C-F57448660E5B}"/>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152400" y="730950"/>
            <a:ext cx="4859100" cy="2132451"/>
          </a:xfrm>
          <a:prstGeom prst="rect">
            <a:avLst/>
          </a:prstGeom>
          <a:noFill/>
          <a:ln>
            <a:noFill/>
          </a:ln>
        </p:spPr>
      </p:pic>
      <p:sp>
        <p:nvSpPr>
          <p:cNvPr id="70" name="Google Shape;70;p15"/>
          <p:cNvSpPr txBox="1"/>
          <p:nvPr/>
        </p:nvSpPr>
        <p:spPr>
          <a:xfrm>
            <a:off x="534140" y="167715"/>
            <a:ext cx="7014000" cy="4002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Arial"/>
                <a:cs typeface="Arial"/>
                <a:sym typeface="Arial"/>
              </a:rPr>
              <a:t>Empirical Finding B: Higher FFR Volatility Corresponds to Higher Term Premium</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Google Shape;71;p15"/>
          <p:cNvSpPr txBox="1"/>
          <p:nvPr/>
        </p:nvSpPr>
        <p:spPr>
          <a:xfrm>
            <a:off x="4659736" y="622260"/>
            <a:ext cx="4084432" cy="4396558"/>
          </a:xfrm>
          <a:prstGeom prst="rect">
            <a:avLst/>
          </a:prstGeom>
          <a:noFill/>
          <a:ln>
            <a:noFill/>
          </a:ln>
        </p:spPr>
        <p:txBody>
          <a:bodyPr spcFirstLastPara="1" wrap="square" lIns="91425" tIns="91425" rIns="91425" bIns="91425" anchor="t" anchorCtr="0">
            <a:spAutoFit/>
          </a:bodyPr>
          <a:lstStyle/>
          <a:p>
            <a:pPr marL="457200" indent="-342900" defTabSz="914400" eaLnBrk="1" fontAlgn="auto" latinLnBrk="0" hangingPunct="1">
              <a:lnSpc>
                <a:spcPct val="115000"/>
              </a:lnSpc>
              <a:buClr>
                <a:schemeClr val="dk2"/>
              </a:buClr>
              <a:buSzPts val="1800"/>
              <a:buFont typeface="Arial"/>
              <a:buChar char="●"/>
              <a:tabLst/>
              <a:defRPr/>
            </a:pPr>
            <a:r>
              <a:rPr lang="en" dirty="0">
                <a:solidFill>
                  <a:schemeClr val="dk2"/>
                </a:solidFill>
              </a:rPr>
              <a:t>2004 - 2022 data also displays clear positive relationship  between 10y term premium and volatility of Federal Fund Rate. This is because higher volatility in the federal funds rate can increase the uncertainty and risk associated with holding longer-term bonds.</a:t>
            </a:r>
          </a:p>
          <a:p>
            <a:pPr marL="457200" indent="-342900" defTabSz="914400" eaLnBrk="1" fontAlgn="auto" latinLnBrk="0" hangingPunct="1">
              <a:lnSpc>
                <a:spcPct val="115000"/>
              </a:lnSpc>
              <a:buClr>
                <a:schemeClr val="dk2"/>
              </a:buClr>
              <a:buSzPts val="1800"/>
              <a:buFont typeface="Arial"/>
              <a:buChar char="●"/>
              <a:tabLst/>
              <a:defRPr/>
            </a:pPr>
            <a:endParaRPr dirty="0">
              <a:solidFill>
                <a:schemeClr val="dk2"/>
              </a:solidFill>
            </a:endParaRPr>
          </a:p>
          <a:p>
            <a:pPr marL="457200" indent="-342900" defTabSz="914400" eaLnBrk="1" fontAlgn="auto" latinLnBrk="0" hangingPunct="1">
              <a:lnSpc>
                <a:spcPct val="115000"/>
              </a:lnSpc>
              <a:buClr>
                <a:schemeClr val="dk2"/>
              </a:buClr>
              <a:buSzPts val="1800"/>
              <a:buFont typeface="Arial"/>
              <a:buChar char="●"/>
              <a:tabLst/>
              <a:defRPr/>
            </a:pPr>
            <a:r>
              <a:rPr lang="en" dirty="0">
                <a:solidFill>
                  <a:schemeClr val="dk2"/>
                </a:solidFill>
              </a:rPr>
              <a:t>When the federal funds rate is volatile, it can create uncertainty about the expected path of future short-term interest rates, which can in turn increase uncertainty about the future value of longer-term bonds. This uncertainty can lead investors to demand higher compensation for holding longer-term bonds, which can lead to an increase in term premia.</a:t>
            </a:r>
            <a:endParaRPr dirty="0">
              <a:solidFill>
                <a:schemeClr val="dk2"/>
              </a:solidFill>
            </a:endParaRPr>
          </a:p>
        </p:txBody>
      </p:sp>
      <p:pic>
        <p:nvPicPr>
          <p:cNvPr id="73" name="Google Shape;73;p15"/>
          <p:cNvPicPr preferRelativeResize="0"/>
          <p:nvPr/>
        </p:nvPicPr>
        <p:blipFill>
          <a:blip r:embed="rId4">
            <a:alphaModFix/>
          </a:blip>
          <a:stretch>
            <a:fillRect/>
          </a:stretch>
        </p:blipFill>
        <p:spPr>
          <a:xfrm>
            <a:off x="328395" y="3420770"/>
            <a:ext cx="3856051" cy="1253975"/>
          </a:xfrm>
          <a:prstGeom prst="rect">
            <a:avLst/>
          </a:prstGeom>
          <a:noFill/>
          <a:ln>
            <a:noFill/>
          </a:ln>
        </p:spPr>
      </p:pic>
      <p:sp>
        <p:nvSpPr>
          <p:cNvPr id="2" name="矩形 1">
            <a:hlinkClick r:id="rId5" action="ppaction://hlinksldjump"/>
            <a:extLst>
              <a:ext uri="{FF2B5EF4-FFF2-40B4-BE49-F238E27FC236}">
                <a16:creationId xmlns:a16="http://schemas.microsoft.com/office/drawing/2014/main" id="{F23E0284-D88D-8BE9-CBF5-E74A2A47A2F1}"/>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6" name="图片 5">
            <a:extLst>
              <a:ext uri="{FF2B5EF4-FFF2-40B4-BE49-F238E27FC236}">
                <a16:creationId xmlns:a16="http://schemas.microsoft.com/office/drawing/2014/main" id="{640FF388-BFA2-CCD9-5002-B1789E8A6FB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1000"/>
                    </a14:imgEffect>
                  </a14:imgLayer>
                </a14:imgProps>
              </a:ext>
            </a:extLst>
          </a:blip>
          <a:stretch>
            <a:fillRect/>
          </a:stretch>
        </p:blipFill>
        <p:spPr>
          <a:xfrm rot="16200000">
            <a:off x="3792484" y="-233946"/>
            <a:ext cx="1650474" cy="8214363"/>
          </a:xfrm>
          <a:prstGeom prst="rect">
            <a:avLst/>
          </a:prstGeom>
        </p:spPr>
      </p:pic>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Forecasts based on different models for term premiums</a:t>
            </a:r>
            <a:endParaRPr dirty="0"/>
          </a:p>
        </p:txBody>
      </p:sp>
      <p:sp>
        <p:nvSpPr>
          <p:cNvPr id="125" name="Google Shape;125;p24"/>
          <p:cNvSpPr txBox="1">
            <a:spLocks noGrp="1"/>
          </p:cNvSpPr>
          <p:nvPr>
            <p:ph type="body" idx="1"/>
          </p:nvPr>
        </p:nvSpPr>
        <p:spPr>
          <a:xfrm>
            <a:off x="311700" y="1152475"/>
            <a:ext cx="8520600" cy="2071738"/>
          </a:xfrm>
          <a:prstGeom prst="rect">
            <a:avLst/>
          </a:prstGeom>
        </p:spPr>
        <p:txBody>
          <a:bodyPr spcFirstLastPara="1" wrap="square" lIns="91425" tIns="91425" rIns="91425" bIns="91425" anchor="t" anchorCtr="0">
            <a:normAutofit/>
          </a:bodyPr>
          <a:lstStyle/>
          <a:p>
            <a:pPr marL="285750" indent="-285750">
              <a:spcAft>
                <a:spcPts val="1200"/>
              </a:spcAft>
            </a:pPr>
            <a:r>
              <a:rPr lang="en-US" altLang="zh-CN" b="0" i="0" dirty="0">
                <a:solidFill>
                  <a:srgbClr val="374151"/>
                </a:solidFill>
                <a:effectLst/>
                <a:latin typeface="+mn-lt"/>
              </a:rPr>
              <a:t>The 10-year term premium is considered an important indicator of the fixed-income market because it reflects the market's expectations of future economic conditions and monetary policy. Analysts and economists pay attention to it because it is a reflection of the perceived risk of long-term investments and can influence investment decisions.</a:t>
            </a:r>
            <a:endParaRPr lang="zh-CN" altLang="en-US" dirty="0">
              <a:latin typeface="+mn-lt"/>
            </a:endParaRPr>
          </a:p>
          <a:p>
            <a:pPr marL="0" lvl="0" indent="0" algn="l" rtl="0">
              <a:spcBef>
                <a:spcPts val="0"/>
              </a:spcBef>
              <a:spcAft>
                <a:spcPts val="1200"/>
              </a:spcAft>
              <a:buNone/>
            </a:pPr>
            <a:endParaRPr dirty="0"/>
          </a:p>
        </p:txBody>
      </p:sp>
      <p:sp>
        <p:nvSpPr>
          <p:cNvPr id="3" name="矩形 2">
            <a:hlinkClick r:id="rId5" action="ppaction://hlinksldjump"/>
            <a:extLst>
              <a:ext uri="{FF2B5EF4-FFF2-40B4-BE49-F238E27FC236}">
                <a16:creationId xmlns:a16="http://schemas.microsoft.com/office/drawing/2014/main" id="{974EC0A6-B611-1154-94F9-F6FE8D6B3ADB}"/>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B4DFABAB-5429-BBDC-4A73-8B6BDCC9404D}"/>
              </a:ext>
            </a:extLst>
          </p:cNvPr>
          <p:cNvGraphicFramePr/>
          <p:nvPr>
            <p:extLst>
              <p:ext uri="{D42A27DB-BD31-4B8C-83A1-F6EECF244321}">
                <p14:modId xmlns:p14="http://schemas.microsoft.com/office/powerpoint/2010/main" val="3436991592"/>
              </p:ext>
            </p:extLst>
          </p:nvPr>
        </p:nvGraphicFramePr>
        <p:xfrm>
          <a:off x="2354580" y="929005"/>
          <a:ext cx="5623560" cy="3285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6F680314-7053-A9CE-2E07-9EA26109D0CD}"/>
              </a:ext>
            </a:extLst>
          </p:cNvPr>
          <p:cNvSpPr txBox="1"/>
          <p:nvPr/>
        </p:nvSpPr>
        <p:spPr>
          <a:xfrm>
            <a:off x="1295400" y="1150620"/>
            <a:ext cx="358140" cy="2677656"/>
          </a:xfrm>
          <a:prstGeom prst="rect">
            <a:avLst/>
          </a:prstGeom>
          <a:noFill/>
        </p:spPr>
        <p:txBody>
          <a:bodyPr wrap="square" rtlCol="0">
            <a:spAutoFit/>
          </a:bodyPr>
          <a:lstStyle/>
          <a:p>
            <a:r>
              <a:rPr lang="en-US" altLang="zh-CN" sz="2400" b="1" dirty="0">
                <a:solidFill>
                  <a:srgbClr val="1D76B3"/>
                </a:solidFill>
              </a:rPr>
              <a:t>CONTENT</a:t>
            </a:r>
            <a:endParaRPr lang="zh-CN" altLang="en-US" sz="2400" b="1" dirty="0">
              <a:solidFill>
                <a:srgbClr val="1D76B3"/>
              </a:solidFill>
            </a:endParaRPr>
          </a:p>
        </p:txBody>
      </p:sp>
    </p:spTree>
    <p:extLst>
      <p:ext uri="{BB962C8B-B14F-4D97-AF65-F5344CB8AC3E}">
        <p14:creationId xmlns:p14="http://schemas.microsoft.com/office/powerpoint/2010/main" val="727222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C64A43C-820E-B508-2D5E-EE24C7776867}"/>
              </a:ext>
            </a:extLst>
          </p:cNvPr>
          <p:cNvPicPr>
            <a:picLocks noChangeAspect="1"/>
          </p:cNvPicPr>
          <p:nvPr/>
        </p:nvPicPr>
        <p:blipFill>
          <a:blip r:embed="rId2"/>
          <a:stretch>
            <a:fillRect/>
          </a:stretch>
        </p:blipFill>
        <p:spPr>
          <a:xfrm>
            <a:off x="-57150" y="858788"/>
            <a:ext cx="4895851" cy="3965625"/>
          </a:xfrm>
          <a:prstGeom prst="rect">
            <a:avLst/>
          </a:prstGeom>
        </p:spPr>
      </p:pic>
      <p:sp>
        <p:nvSpPr>
          <p:cNvPr id="2" name="标题 1">
            <a:extLst>
              <a:ext uri="{FF2B5EF4-FFF2-40B4-BE49-F238E27FC236}">
                <a16:creationId xmlns:a16="http://schemas.microsoft.com/office/drawing/2014/main" id="{5E5CFC8B-D251-807B-D12A-927650C2C1CF}"/>
              </a:ext>
            </a:extLst>
          </p:cNvPr>
          <p:cNvSpPr>
            <a:spLocks noGrp="1"/>
          </p:cNvSpPr>
          <p:nvPr>
            <p:ph type="title"/>
          </p:nvPr>
        </p:nvSpPr>
        <p:spPr/>
        <p:txBody>
          <a:bodyPr>
            <a:normAutofit fontScale="90000"/>
          </a:bodyPr>
          <a:lstStyle/>
          <a:p>
            <a:r>
              <a:rPr lang="en-US" altLang="zh-CN" dirty="0"/>
              <a:t>ARIMA Model</a:t>
            </a:r>
            <a:br>
              <a:rPr lang="en-US" altLang="zh-CN" dirty="0"/>
            </a:br>
            <a:endParaRPr lang="zh-CN" altLang="en-US" dirty="0"/>
          </a:p>
        </p:txBody>
      </p:sp>
      <p:sp>
        <p:nvSpPr>
          <p:cNvPr id="3" name="文本占位符 2">
            <a:extLst>
              <a:ext uri="{FF2B5EF4-FFF2-40B4-BE49-F238E27FC236}">
                <a16:creationId xmlns:a16="http://schemas.microsoft.com/office/drawing/2014/main" id="{49FDD813-A41F-F9AA-5258-7EB5AD07DAB8}"/>
              </a:ext>
            </a:extLst>
          </p:cNvPr>
          <p:cNvSpPr>
            <a:spLocks noGrp="1"/>
          </p:cNvSpPr>
          <p:nvPr>
            <p:ph type="body" idx="1"/>
          </p:nvPr>
        </p:nvSpPr>
        <p:spPr>
          <a:xfrm>
            <a:off x="4352924" y="1152475"/>
            <a:ext cx="4479375" cy="3471913"/>
          </a:xfrm>
        </p:spPr>
        <p:txBody>
          <a:bodyPr>
            <a:normAutofit fontScale="85000" lnSpcReduction="20000"/>
          </a:bodyPr>
          <a:lstStyle/>
          <a:p>
            <a:r>
              <a:rPr lang="en-US" altLang="zh-CN" dirty="0"/>
              <a:t>ARIMA is a commonly used time series forecasting method that models the dependence between consecutive observations in a series. It is suitable for modeling stationary time series, which are time series with constant statistical properties over time. </a:t>
            </a:r>
          </a:p>
          <a:p>
            <a:endParaRPr lang="en-US" altLang="zh-CN" dirty="0"/>
          </a:p>
          <a:p>
            <a:r>
              <a:rPr lang="en-US" altLang="zh-CN" dirty="0"/>
              <a:t>Term premium is a time series that measures the excess return on long-term government bonds relative to short-term government bonds, and is often assumed to be stationary. Therefore, ARIMA can be used to model and forecast term premium based on its historical behavior.</a:t>
            </a:r>
            <a:endParaRPr lang="zh-CN" altLang="en-US" dirty="0"/>
          </a:p>
        </p:txBody>
      </p:sp>
      <p:sp>
        <p:nvSpPr>
          <p:cNvPr id="7" name="矩形 6">
            <a:hlinkClick r:id="rId3" action="ppaction://hlinksldjump"/>
            <a:extLst>
              <a:ext uri="{FF2B5EF4-FFF2-40B4-BE49-F238E27FC236}">
                <a16:creationId xmlns:a16="http://schemas.microsoft.com/office/drawing/2014/main" id="{6E05F470-0626-B331-F608-2ACB0C78F011}"/>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2829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8304335-784F-BE78-7DD6-5E7CB1540955}"/>
              </a:ext>
            </a:extLst>
          </p:cNvPr>
          <p:cNvPicPr>
            <a:picLocks noChangeAspect="1"/>
          </p:cNvPicPr>
          <p:nvPr/>
        </p:nvPicPr>
        <p:blipFill>
          <a:blip r:embed="rId2"/>
          <a:stretch>
            <a:fillRect/>
          </a:stretch>
        </p:blipFill>
        <p:spPr>
          <a:xfrm>
            <a:off x="4064793" y="642938"/>
            <a:ext cx="5236370" cy="4055537"/>
          </a:xfrm>
          <a:prstGeom prst="rect">
            <a:avLst/>
          </a:prstGeom>
        </p:spPr>
      </p:pic>
      <p:sp>
        <p:nvSpPr>
          <p:cNvPr id="2" name="标题 1">
            <a:extLst>
              <a:ext uri="{FF2B5EF4-FFF2-40B4-BE49-F238E27FC236}">
                <a16:creationId xmlns:a16="http://schemas.microsoft.com/office/drawing/2014/main" id="{4EAC52FC-001B-A3C7-0338-F520BF962A68}"/>
              </a:ext>
            </a:extLst>
          </p:cNvPr>
          <p:cNvSpPr>
            <a:spLocks noGrp="1"/>
          </p:cNvSpPr>
          <p:nvPr>
            <p:ph type="title"/>
          </p:nvPr>
        </p:nvSpPr>
        <p:spPr/>
        <p:txBody>
          <a:bodyPr>
            <a:normAutofit fontScale="90000"/>
          </a:bodyPr>
          <a:lstStyle/>
          <a:p>
            <a:r>
              <a:rPr lang="en-US" altLang="zh-CN" dirty="0"/>
              <a:t>SVR Model</a:t>
            </a:r>
            <a:br>
              <a:rPr lang="en-US" altLang="zh-CN" dirty="0"/>
            </a:br>
            <a:endParaRPr lang="zh-CN" altLang="en-US" dirty="0"/>
          </a:p>
        </p:txBody>
      </p:sp>
      <p:sp>
        <p:nvSpPr>
          <p:cNvPr id="3" name="文本占位符 2">
            <a:extLst>
              <a:ext uri="{FF2B5EF4-FFF2-40B4-BE49-F238E27FC236}">
                <a16:creationId xmlns:a16="http://schemas.microsoft.com/office/drawing/2014/main" id="{0E4AF3E2-BB26-5003-63C6-50208BF0EDA5}"/>
              </a:ext>
            </a:extLst>
          </p:cNvPr>
          <p:cNvSpPr>
            <a:spLocks noGrp="1"/>
          </p:cNvSpPr>
          <p:nvPr>
            <p:ph type="body" idx="1"/>
          </p:nvPr>
        </p:nvSpPr>
        <p:spPr>
          <a:xfrm>
            <a:off x="152400" y="1148338"/>
            <a:ext cx="4419600" cy="3419524"/>
          </a:xfrm>
        </p:spPr>
        <p:txBody>
          <a:bodyPr>
            <a:normAutofit fontScale="77500" lnSpcReduction="20000"/>
          </a:bodyPr>
          <a:lstStyle/>
          <a:p>
            <a:r>
              <a:rPr lang="en-US" altLang="zh-CN" b="0" i="0" dirty="0">
                <a:solidFill>
                  <a:srgbClr val="374151"/>
                </a:solidFill>
                <a:effectLst/>
                <a:latin typeface="+mn-lt"/>
                <a:ea typeface="+mj-ea"/>
              </a:rPr>
              <a:t>SVR (Support Vector Regression) is a powerful machine learning algorithm that can capture complex non-linear relationships between the input variables (independent variables) and the output variable (dependent variable). </a:t>
            </a:r>
          </a:p>
          <a:p>
            <a:endParaRPr lang="en-US" altLang="zh-CN" dirty="0">
              <a:solidFill>
                <a:srgbClr val="374151"/>
              </a:solidFill>
              <a:latin typeface="+mn-lt"/>
              <a:ea typeface="+mj-ea"/>
            </a:endParaRPr>
          </a:p>
          <a:p>
            <a:r>
              <a:rPr lang="en-US" altLang="zh-CN" b="0" i="0" dirty="0">
                <a:solidFill>
                  <a:srgbClr val="374151"/>
                </a:solidFill>
                <a:effectLst/>
                <a:latin typeface="+mn-lt"/>
                <a:ea typeface="+mj-ea"/>
              </a:rPr>
              <a:t>In the context of predicting term premium, SVR can take into account various factors that affect the term premium, such as the prevailing economic conditions, inflation, interest rates, and so on. By training the SVR model on historical term premium data, it can learn to predict future term premium values based on the patterns and trends observed in the data.</a:t>
            </a:r>
            <a:endParaRPr lang="zh-CN" altLang="en-US" dirty="0">
              <a:latin typeface="+mn-lt"/>
              <a:ea typeface="+mj-ea"/>
            </a:endParaRPr>
          </a:p>
        </p:txBody>
      </p:sp>
      <p:sp>
        <p:nvSpPr>
          <p:cNvPr id="7" name="矩形 6">
            <a:hlinkClick r:id="rId3" action="ppaction://hlinksldjump"/>
            <a:extLst>
              <a:ext uri="{FF2B5EF4-FFF2-40B4-BE49-F238E27FC236}">
                <a16:creationId xmlns:a16="http://schemas.microsoft.com/office/drawing/2014/main" id="{16E9AF90-7FB6-A255-0E17-9DA12D42BC59}"/>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2120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2998FD-E17B-87BE-91D3-140B73FB4101}"/>
              </a:ext>
            </a:extLst>
          </p:cNvPr>
          <p:cNvPicPr>
            <a:picLocks noChangeAspect="1"/>
          </p:cNvPicPr>
          <p:nvPr/>
        </p:nvPicPr>
        <p:blipFill>
          <a:blip r:embed="rId2"/>
          <a:stretch>
            <a:fillRect/>
          </a:stretch>
        </p:blipFill>
        <p:spPr>
          <a:xfrm>
            <a:off x="-250032" y="847977"/>
            <a:ext cx="4926807" cy="3666873"/>
          </a:xfrm>
          <a:prstGeom prst="rect">
            <a:avLst/>
          </a:prstGeom>
        </p:spPr>
      </p:pic>
      <p:sp>
        <p:nvSpPr>
          <p:cNvPr id="2" name="标题 1">
            <a:extLst>
              <a:ext uri="{FF2B5EF4-FFF2-40B4-BE49-F238E27FC236}">
                <a16:creationId xmlns:a16="http://schemas.microsoft.com/office/drawing/2014/main" id="{42A97159-1991-36C1-34F8-C75ACA28B6B0}"/>
              </a:ext>
            </a:extLst>
          </p:cNvPr>
          <p:cNvSpPr>
            <a:spLocks noGrp="1"/>
          </p:cNvSpPr>
          <p:nvPr>
            <p:ph type="title"/>
          </p:nvPr>
        </p:nvSpPr>
        <p:spPr/>
        <p:txBody>
          <a:bodyPr>
            <a:normAutofit fontScale="90000"/>
          </a:bodyPr>
          <a:lstStyle/>
          <a:p>
            <a:r>
              <a:rPr lang="en-US" altLang="zh-CN" dirty="0"/>
              <a:t>LSTM Model</a:t>
            </a:r>
            <a:endParaRPr lang="zh-CN" altLang="en-US" dirty="0"/>
          </a:p>
        </p:txBody>
      </p:sp>
      <p:sp>
        <p:nvSpPr>
          <p:cNvPr id="3" name="文本占位符 2">
            <a:extLst>
              <a:ext uri="{FF2B5EF4-FFF2-40B4-BE49-F238E27FC236}">
                <a16:creationId xmlns:a16="http://schemas.microsoft.com/office/drawing/2014/main" id="{121D2980-86C7-47D5-3BC6-7B2592501DB7}"/>
              </a:ext>
            </a:extLst>
          </p:cNvPr>
          <p:cNvSpPr>
            <a:spLocks noGrp="1"/>
          </p:cNvSpPr>
          <p:nvPr>
            <p:ph type="body" idx="1"/>
          </p:nvPr>
        </p:nvSpPr>
        <p:spPr>
          <a:xfrm>
            <a:off x="4119562" y="1152475"/>
            <a:ext cx="4712737" cy="3481438"/>
          </a:xfrm>
        </p:spPr>
        <p:txBody>
          <a:bodyPr>
            <a:normAutofit fontScale="85000" lnSpcReduction="20000"/>
          </a:bodyPr>
          <a:lstStyle/>
          <a:p>
            <a:r>
              <a:rPr lang="en-US" altLang="zh-CN" dirty="0"/>
              <a:t>LSTM is capable of capturing the long-term dependencies in time series data, which is a characteristic feature of term premium. As term premium is influenced by a variety of economic factors, such as inflation, economic growth, and monetary policy, LSTM's ability to capture these complex relationships makes it a suitable model for predicting term premium. </a:t>
            </a:r>
          </a:p>
          <a:p>
            <a:endParaRPr lang="en-US" altLang="zh-CN" dirty="0"/>
          </a:p>
          <a:p>
            <a:r>
              <a:rPr lang="en-US" altLang="zh-CN" dirty="0"/>
              <a:t>Additionally, LSTM can effectively handle nonlinear relationships and can handle missing data and variable length sequences, which makes it a flexible model for time series forecasting.</a:t>
            </a:r>
            <a:endParaRPr lang="zh-CN" altLang="en-US" dirty="0"/>
          </a:p>
        </p:txBody>
      </p:sp>
      <p:sp>
        <p:nvSpPr>
          <p:cNvPr id="7" name="矩形 6">
            <a:hlinkClick r:id="rId3" action="ppaction://hlinksldjump"/>
            <a:extLst>
              <a:ext uri="{FF2B5EF4-FFF2-40B4-BE49-F238E27FC236}">
                <a16:creationId xmlns:a16="http://schemas.microsoft.com/office/drawing/2014/main" id="{71099D55-DB23-CFAB-7BA4-5C83D57507F2}"/>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1268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FF8D102-5B4B-8065-CD7F-AA5BBC23D7E0}"/>
              </a:ext>
            </a:extLst>
          </p:cNvPr>
          <p:cNvPicPr>
            <a:picLocks noChangeAspect="1"/>
          </p:cNvPicPr>
          <p:nvPr/>
        </p:nvPicPr>
        <p:blipFill>
          <a:blip r:embed="rId2"/>
          <a:stretch>
            <a:fillRect/>
          </a:stretch>
        </p:blipFill>
        <p:spPr>
          <a:xfrm>
            <a:off x="536971" y="574625"/>
            <a:ext cx="3547649" cy="2365099"/>
          </a:xfrm>
          <a:prstGeom prst="rect">
            <a:avLst/>
          </a:prstGeom>
        </p:spPr>
      </p:pic>
      <p:pic>
        <p:nvPicPr>
          <p:cNvPr id="7" name="图片 6">
            <a:extLst>
              <a:ext uri="{FF2B5EF4-FFF2-40B4-BE49-F238E27FC236}">
                <a16:creationId xmlns:a16="http://schemas.microsoft.com/office/drawing/2014/main" id="{7A7B7021-E186-43AB-B118-0B7E990CB4F8}"/>
              </a:ext>
            </a:extLst>
          </p:cNvPr>
          <p:cNvPicPr>
            <a:picLocks noChangeAspect="1"/>
          </p:cNvPicPr>
          <p:nvPr/>
        </p:nvPicPr>
        <p:blipFill>
          <a:blip r:embed="rId3"/>
          <a:stretch>
            <a:fillRect/>
          </a:stretch>
        </p:blipFill>
        <p:spPr>
          <a:xfrm>
            <a:off x="4376739" y="574625"/>
            <a:ext cx="3701834" cy="2467889"/>
          </a:xfrm>
          <a:prstGeom prst="rect">
            <a:avLst/>
          </a:prstGeom>
        </p:spPr>
      </p:pic>
      <p:pic>
        <p:nvPicPr>
          <p:cNvPr id="9" name="图片 8">
            <a:extLst>
              <a:ext uri="{FF2B5EF4-FFF2-40B4-BE49-F238E27FC236}">
                <a16:creationId xmlns:a16="http://schemas.microsoft.com/office/drawing/2014/main" id="{4A8A1150-4947-B5ED-4C65-C0BC21DF465C}"/>
              </a:ext>
            </a:extLst>
          </p:cNvPr>
          <p:cNvPicPr>
            <a:picLocks noChangeAspect="1"/>
          </p:cNvPicPr>
          <p:nvPr/>
        </p:nvPicPr>
        <p:blipFill>
          <a:blip r:embed="rId4"/>
          <a:stretch>
            <a:fillRect/>
          </a:stretch>
        </p:blipFill>
        <p:spPr>
          <a:xfrm>
            <a:off x="491313" y="2709862"/>
            <a:ext cx="3593307" cy="2395538"/>
          </a:xfrm>
          <a:prstGeom prst="rect">
            <a:avLst/>
          </a:prstGeom>
        </p:spPr>
      </p:pic>
      <p:pic>
        <p:nvPicPr>
          <p:cNvPr id="11" name="图片 10">
            <a:extLst>
              <a:ext uri="{FF2B5EF4-FFF2-40B4-BE49-F238E27FC236}">
                <a16:creationId xmlns:a16="http://schemas.microsoft.com/office/drawing/2014/main" id="{7C2AFF19-9A33-45F5-3C60-E8D794EBA89C}"/>
              </a:ext>
            </a:extLst>
          </p:cNvPr>
          <p:cNvPicPr>
            <a:picLocks noChangeAspect="1"/>
          </p:cNvPicPr>
          <p:nvPr/>
        </p:nvPicPr>
        <p:blipFill>
          <a:blip r:embed="rId5"/>
          <a:stretch>
            <a:fillRect/>
          </a:stretch>
        </p:blipFill>
        <p:spPr>
          <a:xfrm>
            <a:off x="4571999" y="2860674"/>
            <a:ext cx="3531397" cy="2354264"/>
          </a:xfrm>
          <a:prstGeom prst="rect">
            <a:avLst/>
          </a:prstGeom>
        </p:spPr>
      </p:pic>
      <p:sp>
        <p:nvSpPr>
          <p:cNvPr id="2" name="标题 1">
            <a:extLst>
              <a:ext uri="{FF2B5EF4-FFF2-40B4-BE49-F238E27FC236}">
                <a16:creationId xmlns:a16="http://schemas.microsoft.com/office/drawing/2014/main" id="{D617E110-A2A7-AE9A-10C3-165E3294950E}"/>
              </a:ext>
            </a:extLst>
          </p:cNvPr>
          <p:cNvSpPr>
            <a:spLocks noGrp="1"/>
          </p:cNvSpPr>
          <p:nvPr>
            <p:ph type="title"/>
          </p:nvPr>
        </p:nvSpPr>
        <p:spPr>
          <a:xfrm>
            <a:off x="419100" y="180834"/>
            <a:ext cx="8520600" cy="572700"/>
          </a:xfrm>
        </p:spPr>
        <p:txBody>
          <a:bodyPr>
            <a:noAutofit/>
          </a:bodyPr>
          <a:lstStyle/>
          <a:p>
            <a:r>
              <a:rPr lang="en-US" altLang="zh-CN" sz="2400" dirty="0"/>
              <a:t>Comparison of the effect of the model in different time periods</a:t>
            </a:r>
            <a:endParaRPr lang="zh-CN" altLang="en-US" sz="2400" dirty="0"/>
          </a:p>
        </p:txBody>
      </p:sp>
      <p:sp>
        <p:nvSpPr>
          <p:cNvPr id="13" name="矩形 12">
            <a:hlinkClick r:id="rId6" action="ppaction://hlinksldjump"/>
            <a:extLst>
              <a:ext uri="{FF2B5EF4-FFF2-40B4-BE49-F238E27FC236}">
                <a16:creationId xmlns:a16="http://schemas.microsoft.com/office/drawing/2014/main" id="{07E07840-B4FE-0AA0-9944-326D8FE2C950}"/>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014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16669" b="42594"/>
          <a:stretch/>
        </p:blipFill>
        <p:spPr>
          <a:xfrm>
            <a:off x="938213" y="2483400"/>
            <a:ext cx="7267575" cy="554850"/>
          </a:xfrm>
          <a:prstGeom prst="rect">
            <a:avLst/>
          </a:prstGeom>
          <a:noFill/>
          <a:ln>
            <a:noFill/>
          </a:ln>
        </p:spPr>
      </p:pic>
      <p:sp>
        <p:nvSpPr>
          <p:cNvPr id="62" name="Google Shape;62;p14"/>
          <p:cNvSpPr txBox="1"/>
          <p:nvPr/>
        </p:nvSpPr>
        <p:spPr>
          <a:xfrm>
            <a:off x="1046075" y="279007"/>
            <a:ext cx="2964700" cy="461635"/>
          </a:xfrm>
          <a:prstGeom prst="rect">
            <a:avLst/>
          </a:prstGeom>
          <a:noFill/>
          <a:ln w="41275">
            <a:solidFill>
              <a:schemeClr val="bg1"/>
            </a:solid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chemeClr val="tx1"/>
                </a:solidFill>
                <a:effectLst/>
                <a:uLnTx/>
                <a:uFillTx/>
                <a:latin typeface="Arial"/>
                <a:cs typeface="Arial"/>
                <a:sym typeface="Arial"/>
              </a:rPr>
              <a:t>The Svensson Model</a:t>
            </a:r>
            <a:endParaRPr kumimoji="0" sz="1800" b="0" i="0" u="none" strike="noStrike" kern="0" cap="none" spc="0" normalizeH="0" baseline="0" noProof="0" dirty="0">
              <a:ln>
                <a:noFill/>
              </a:ln>
              <a:solidFill>
                <a:schemeClr val="tx1"/>
              </a:solidFill>
              <a:effectLst/>
              <a:uLnTx/>
              <a:uFillTx/>
              <a:latin typeface="Arial"/>
              <a:cs typeface="Arial"/>
              <a:sym typeface="Arial"/>
            </a:endParaRPr>
          </a:p>
        </p:txBody>
      </p:sp>
      <p:sp>
        <p:nvSpPr>
          <p:cNvPr id="63" name="Google Shape;63;p14"/>
          <p:cNvSpPr txBox="1"/>
          <p:nvPr/>
        </p:nvSpPr>
        <p:spPr>
          <a:xfrm>
            <a:off x="1046075" y="936351"/>
            <a:ext cx="6718705" cy="1671196"/>
          </a:xfrm>
          <a:prstGeom prst="rect">
            <a:avLst/>
          </a:prstGeom>
          <a:noFill/>
          <a:ln>
            <a:noFill/>
          </a:ln>
        </p:spPr>
        <p:txBody>
          <a:bodyPr spcFirstLastPara="1" wrap="square" lIns="91425" tIns="91425" rIns="91425" bIns="91425" anchor="t" anchorCtr="0">
            <a:spAutoFit/>
          </a:bodyPr>
          <a:lstStyle/>
          <a:p>
            <a:pPr marL="457200" indent="-342900" defTabSz="914400" eaLnBrk="1" fontAlgn="auto" latinLnBrk="0" hangingPunct="1">
              <a:lnSpc>
                <a:spcPct val="115000"/>
              </a:lnSpc>
              <a:buClr>
                <a:schemeClr val="dk2"/>
              </a:buClr>
              <a:buSzPts val="1800"/>
              <a:buFont typeface="Arial"/>
              <a:buChar char="●"/>
              <a:tabLst/>
              <a:defRPr/>
            </a:pPr>
            <a:r>
              <a:rPr lang="en" dirty="0">
                <a:solidFill>
                  <a:schemeClr val="dk2"/>
                </a:solidFill>
              </a:rPr>
              <a:t>The Svensson model is a parametric model used to estimate and represent the term structure of interest rates or the yield curve. The Svensson model aims to provide a smooth, continuous representation of the yield curve while minimizing the differences between the model-implied yields and the observed yields for a set of fixed income securities.Below is the Svensson model of yields:</a:t>
            </a:r>
            <a:endParaRPr dirty="0">
              <a:solidFill>
                <a:schemeClr val="dk2"/>
              </a:solidFill>
            </a:endParaRPr>
          </a:p>
        </p:txBody>
      </p:sp>
      <p:sp>
        <p:nvSpPr>
          <p:cNvPr id="64" name="Google Shape;64;p14"/>
          <p:cNvSpPr txBox="1"/>
          <p:nvPr/>
        </p:nvSpPr>
        <p:spPr>
          <a:xfrm>
            <a:off x="1046075" y="3038250"/>
            <a:ext cx="7350900" cy="1423436"/>
          </a:xfrm>
          <a:prstGeom prst="rect">
            <a:avLst/>
          </a:prstGeom>
          <a:noFill/>
          <a:ln>
            <a:noFill/>
          </a:ln>
        </p:spPr>
        <p:txBody>
          <a:bodyPr spcFirstLastPara="1" wrap="square" lIns="91425" tIns="91425" rIns="91425" bIns="91425" anchor="t" anchorCtr="0">
            <a:spAutoFit/>
          </a:bodyPr>
          <a:lstStyle/>
          <a:p>
            <a:pPr marL="457200" indent="-342900" defTabSz="914400" eaLnBrk="1" fontAlgn="auto" latinLnBrk="0" hangingPunct="1">
              <a:lnSpc>
                <a:spcPct val="115000"/>
              </a:lnSpc>
              <a:buClr>
                <a:schemeClr val="dk2"/>
              </a:buClr>
              <a:buSzPts val="1800"/>
              <a:buFont typeface="Arial"/>
              <a:buChar char="●"/>
              <a:tabLst/>
              <a:defRPr/>
            </a:pPr>
            <a:r>
              <a:rPr lang="en" dirty="0">
                <a:solidFill>
                  <a:schemeClr val="dk2"/>
                </a:solidFill>
              </a:rPr>
              <a:t>The Svensson model uses a four-component functional form to represent the yield curve. These components include: a constant term representing the long-term level of interest rates; a decaying term representing the slope of the yield curve; two exponential terms representing the curvature and a second hump or inflection point in the yield curve</a:t>
            </a:r>
            <a:endParaRPr dirty="0">
              <a:solidFill>
                <a:schemeClr val="dk2"/>
              </a:solidFill>
            </a:endParaRPr>
          </a:p>
        </p:txBody>
      </p:sp>
      <p:sp>
        <p:nvSpPr>
          <p:cNvPr id="2" name="矩形 1">
            <a:hlinkClick r:id="rId4" action="ppaction://hlinksldjump"/>
            <a:extLst>
              <a:ext uri="{FF2B5EF4-FFF2-40B4-BE49-F238E27FC236}">
                <a16:creationId xmlns:a16="http://schemas.microsoft.com/office/drawing/2014/main" id="{F5C44F77-CDFE-591E-722E-52BC371CCE1C}"/>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030625" y="279007"/>
            <a:ext cx="4069500" cy="507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100" b="0" i="0" u="none" strike="noStrike" kern="0" cap="none" spc="0" normalizeH="0" baseline="0" noProof="0" dirty="0">
                <a:ln>
                  <a:noFill/>
                </a:ln>
                <a:solidFill>
                  <a:schemeClr val="tx1"/>
                </a:solidFill>
                <a:effectLst/>
                <a:uLnTx/>
                <a:uFillTx/>
                <a:latin typeface="Arial"/>
                <a:cs typeface="Arial"/>
                <a:sym typeface="Arial"/>
              </a:rPr>
              <a:t>The GSW Dataset </a:t>
            </a:r>
            <a:endParaRPr kumimoji="0" sz="2100" b="0" i="0" u="none" strike="noStrike" kern="0" cap="none" spc="0" normalizeH="0" baseline="0" noProof="0" dirty="0">
              <a:ln>
                <a:noFill/>
              </a:ln>
              <a:solidFill>
                <a:schemeClr val="tx1"/>
              </a:solidFill>
              <a:effectLst/>
              <a:uLnTx/>
              <a:uFillTx/>
              <a:latin typeface="Arial"/>
              <a:cs typeface="Arial"/>
              <a:sym typeface="Arial"/>
            </a:endParaRPr>
          </a:p>
        </p:txBody>
      </p:sp>
      <p:sp>
        <p:nvSpPr>
          <p:cNvPr id="70" name="Google Shape;70;p15"/>
          <p:cNvSpPr txBox="1"/>
          <p:nvPr/>
        </p:nvSpPr>
        <p:spPr>
          <a:xfrm>
            <a:off x="855365" y="729543"/>
            <a:ext cx="6807300" cy="4431952"/>
          </a:xfrm>
          <a:prstGeom prst="rect">
            <a:avLst/>
          </a:prstGeom>
          <a:noFill/>
          <a:ln>
            <a:noFill/>
          </a:ln>
        </p:spPr>
        <p:txBody>
          <a:bodyPr spcFirstLastPara="1" wrap="square" lIns="91425" tIns="91425" rIns="91425" bIns="91425" anchor="t" anchorCtr="0">
            <a:spAutoFit/>
          </a:bodyPr>
          <a:lstStyle/>
          <a:p>
            <a:pPr marL="457200" indent="-342900" defTabSz="914400" eaLnBrk="1" fontAlgn="auto" latinLnBrk="0" hangingPunct="1">
              <a:lnSpc>
                <a:spcPct val="115000"/>
              </a:lnSpc>
              <a:buClr>
                <a:schemeClr val="dk2"/>
              </a:buClr>
              <a:buSzPts val="1800"/>
              <a:buFont typeface="Arial"/>
              <a:buChar char="●"/>
              <a:tabLst/>
              <a:defRPr/>
            </a:pPr>
            <a:r>
              <a:rPr lang="en" sz="1600" dirty="0">
                <a:solidFill>
                  <a:schemeClr val="dk2"/>
                </a:solidFill>
              </a:rPr>
              <a:t>The Gurkaynak, Sack, and Wright (2006) paper, titled "The U.S. Treasury Yield Curve: 1961 to the Present " examines the behavior of the U.S. Treasury yield curve.</a:t>
            </a:r>
          </a:p>
          <a:p>
            <a:pPr marL="457200" indent="-342900" defTabSz="914400" eaLnBrk="1" fontAlgn="auto" latinLnBrk="0" hangingPunct="1">
              <a:lnSpc>
                <a:spcPct val="115000"/>
              </a:lnSpc>
              <a:buClr>
                <a:schemeClr val="dk2"/>
              </a:buClr>
              <a:buSzPts val="1800"/>
              <a:buFont typeface="Arial"/>
              <a:buChar char="●"/>
              <a:tabLst/>
              <a:defRPr/>
            </a:pPr>
            <a:endParaRPr sz="1600" dirty="0">
              <a:solidFill>
                <a:schemeClr val="dk2"/>
              </a:solidFill>
            </a:endParaRPr>
          </a:p>
          <a:p>
            <a:pPr marL="457200" indent="-342900" defTabSz="914400" eaLnBrk="1" fontAlgn="auto" latinLnBrk="0" hangingPunct="1">
              <a:lnSpc>
                <a:spcPct val="115000"/>
              </a:lnSpc>
              <a:buClr>
                <a:schemeClr val="dk2"/>
              </a:buClr>
              <a:buSzPts val="1800"/>
              <a:buFont typeface="Arial"/>
              <a:buChar char="●"/>
              <a:tabLst/>
              <a:defRPr/>
            </a:pPr>
            <a:r>
              <a:rPr lang="en" sz="1600" dirty="0">
                <a:solidFill>
                  <a:schemeClr val="dk2"/>
                </a:solidFill>
              </a:rPr>
              <a:t>They find that the changes in the slope of the yield curve are informative about </a:t>
            </a:r>
            <a:r>
              <a:rPr lang="fr-CA" sz="1600" dirty="0">
                <a:solidFill>
                  <a:schemeClr val="dk2"/>
                </a:solidFill>
              </a:rPr>
              <a:t>changes in monetary policy. </a:t>
            </a:r>
            <a:r>
              <a:rPr lang="en" sz="1600" dirty="0">
                <a:solidFill>
                  <a:schemeClr val="dk2"/>
                </a:solidFill>
              </a:rPr>
              <a:t>They also find evidence of a positive inflation risk premium, meaning that investors demand higher compensation for inflation risk, and a positive real interest rate, meaning that investors demand compensation for the opportunity cost of holding bonds.</a:t>
            </a:r>
          </a:p>
          <a:p>
            <a:pPr marL="457200" indent="-342900" defTabSz="914400" eaLnBrk="1" fontAlgn="auto" latinLnBrk="0" hangingPunct="1">
              <a:lnSpc>
                <a:spcPct val="115000"/>
              </a:lnSpc>
              <a:buClr>
                <a:schemeClr val="dk2"/>
              </a:buClr>
              <a:buSzPts val="1800"/>
              <a:buFont typeface="Arial"/>
              <a:buChar char="●"/>
              <a:tabLst/>
              <a:defRPr/>
            </a:pPr>
            <a:endParaRPr sz="1600" dirty="0">
              <a:solidFill>
                <a:schemeClr val="dk2"/>
              </a:solidFill>
            </a:endParaRPr>
          </a:p>
          <a:p>
            <a:pPr marL="457200" indent="-342900" defTabSz="914400" eaLnBrk="1" fontAlgn="auto" latinLnBrk="0" hangingPunct="1">
              <a:lnSpc>
                <a:spcPct val="115000"/>
              </a:lnSpc>
              <a:buClr>
                <a:schemeClr val="dk2"/>
              </a:buClr>
              <a:buSzPts val="1800"/>
              <a:buFont typeface="Arial"/>
              <a:buChar char="●"/>
              <a:tabLst/>
              <a:defRPr/>
            </a:pPr>
            <a:r>
              <a:rPr lang="en" sz="1600" dirty="0">
                <a:solidFill>
                  <a:schemeClr val="dk2"/>
                </a:solidFill>
              </a:rPr>
              <a:t>They estimated in the paper parameters of the Svensson model by minimizing the discrepancy between the fitted Svensson yield curve and observed market yields.Following their work, the Fed reports fitting results of Svensson model in the </a:t>
            </a:r>
            <a:r>
              <a:rPr lang="en" sz="1600" dirty="0">
                <a:solidFill>
                  <a:schemeClr val="dk2"/>
                </a:solidFill>
                <a:hlinkClick r:id="rId3">
                  <a:extLst>
                    <a:ext uri="{A12FA001-AC4F-418D-AE19-62706E023703}">
                      <ahyp:hlinkClr xmlns:ahyp="http://schemas.microsoft.com/office/drawing/2018/hyperlinkcolor" val="tx"/>
                    </a:ext>
                  </a:extLst>
                </a:hlinkClick>
              </a:rPr>
              <a:t>GSW dataset</a:t>
            </a:r>
            <a:r>
              <a:rPr lang="en" sz="1600" dirty="0">
                <a:solidFill>
                  <a:schemeClr val="dk2"/>
                </a:solidFill>
              </a:rPr>
              <a:t>. </a:t>
            </a:r>
            <a:endParaRPr sz="1600" dirty="0">
              <a:solidFill>
                <a:schemeClr val="dk2"/>
              </a:solidFill>
            </a:endParaRPr>
          </a:p>
        </p:txBody>
      </p:sp>
      <p:sp>
        <p:nvSpPr>
          <p:cNvPr id="4" name="矩形 3">
            <a:hlinkClick r:id="rId4" action="ppaction://hlinksldjump"/>
            <a:extLst>
              <a:ext uri="{FF2B5EF4-FFF2-40B4-BE49-F238E27FC236}">
                <a16:creationId xmlns:a16="http://schemas.microsoft.com/office/drawing/2014/main" id="{954153DB-09D2-FF95-6961-396C83E26534}"/>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860540" y="280288"/>
            <a:ext cx="4069500" cy="507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solidFill>
                  <a:srgbClr val="000000"/>
                </a:solidFill>
                <a:effectLst/>
                <a:uLnTx/>
                <a:uFillTx/>
                <a:latin typeface="Arial"/>
                <a:cs typeface="Arial"/>
                <a:sym typeface="Arial"/>
              </a:rPr>
              <a:t>The ACM Model</a:t>
            </a:r>
            <a:endParaRPr kumimoji="0"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76" name="Google Shape;76;p16"/>
          <p:cNvSpPr txBox="1"/>
          <p:nvPr/>
        </p:nvSpPr>
        <p:spPr>
          <a:xfrm>
            <a:off x="1046075" y="936350"/>
            <a:ext cx="6861600" cy="1600408"/>
          </a:xfrm>
          <a:prstGeom prst="rect">
            <a:avLst/>
          </a:prstGeom>
          <a:noFill/>
          <a:ln>
            <a:noFill/>
          </a:ln>
        </p:spPr>
        <p:txBody>
          <a:bodyPr spcFirstLastPara="1" wrap="square" lIns="91425" tIns="91425" rIns="91425" bIns="91425" anchor="t" anchorCtr="0">
            <a:spAutoFit/>
          </a:bodyPr>
          <a:lstStyle/>
          <a:p>
            <a:pPr marL="457200" indent="-342900" defTabSz="914400" eaLnBrk="1" fontAlgn="auto" latinLnBrk="0" hangingPunct="1">
              <a:lnSpc>
                <a:spcPct val="115000"/>
              </a:lnSpc>
              <a:buClr>
                <a:schemeClr val="dk2"/>
              </a:buClr>
              <a:buSzPts val="1800"/>
              <a:buFont typeface="Arial"/>
              <a:buChar char="●"/>
              <a:tabLst/>
              <a:defRPr/>
            </a:pPr>
            <a:r>
              <a:rPr lang="en" sz="1600" dirty="0">
                <a:solidFill>
                  <a:schemeClr val="dk2"/>
                </a:solidFill>
              </a:rPr>
              <a:t>The Tobias Adrian, Richard K. Crump, and Emanuel Moench model is a popular and widely used model for estimating term premia. The model is based on the idea that the term premium is the difference between the market expectation of future short-term interest rates and the average of past short-term interest rates.</a:t>
            </a:r>
            <a:endParaRPr sz="1600" dirty="0">
              <a:solidFill>
                <a:schemeClr val="dk2"/>
              </a:solidFill>
            </a:endParaRPr>
          </a:p>
        </p:txBody>
      </p:sp>
      <p:sp>
        <p:nvSpPr>
          <p:cNvPr id="77" name="Google Shape;77;p16"/>
          <p:cNvSpPr txBox="1"/>
          <p:nvPr/>
        </p:nvSpPr>
        <p:spPr>
          <a:xfrm>
            <a:off x="1046075" y="3017975"/>
            <a:ext cx="7350900" cy="1883562"/>
          </a:xfrm>
          <a:prstGeom prst="rect">
            <a:avLst/>
          </a:prstGeom>
          <a:noFill/>
          <a:ln>
            <a:noFill/>
          </a:ln>
        </p:spPr>
        <p:txBody>
          <a:bodyPr spcFirstLastPara="1" wrap="square" lIns="91425" tIns="91425" rIns="91425" bIns="91425" anchor="t" anchorCtr="0">
            <a:spAutoFit/>
          </a:bodyPr>
          <a:lstStyle/>
          <a:p>
            <a:pPr marL="457200" indent="-342900" defTabSz="914400" eaLnBrk="1" fontAlgn="auto" latinLnBrk="0" hangingPunct="1">
              <a:lnSpc>
                <a:spcPct val="115000"/>
              </a:lnSpc>
              <a:buClr>
                <a:schemeClr val="dk2"/>
              </a:buClr>
              <a:buSzPts val="1800"/>
              <a:buFont typeface="Arial"/>
              <a:buChar char="●"/>
              <a:tabLst/>
              <a:defRPr/>
            </a:pPr>
            <a:r>
              <a:rPr lang="en" sz="1600" dirty="0">
                <a:solidFill>
                  <a:schemeClr val="dk2"/>
                </a:solidFill>
              </a:rPr>
              <a:t>ACM model does not rely on any specific assumptions about the shape of the yield curve or the dynamics of interest rates. This makes the model flexible and adaptable to changing market conditions. It has been found to provide accurate estimates of term premia, and it has been used in a variety of applications, including macroeconomic forecasting, monetary policy analysis, and risk management.</a:t>
            </a:r>
            <a:endParaRPr sz="1600" dirty="0">
              <a:solidFill>
                <a:schemeClr val="dk2"/>
              </a:solidFill>
            </a:endParaRPr>
          </a:p>
        </p:txBody>
      </p:sp>
      <p:pic>
        <p:nvPicPr>
          <p:cNvPr id="78" name="Google Shape;78;p16"/>
          <p:cNvPicPr preferRelativeResize="0"/>
          <p:nvPr/>
        </p:nvPicPr>
        <p:blipFill>
          <a:blip r:embed="rId3">
            <a:alphaModFix/>
          </a:blip>
          <a:stretch>
            <a:fillRect/>
          </a:stretch>
        </p:blipFill>
        <p:spPr>
          <a:xfrm>
            <a:off x="1119875" y="2155303"/>
            <a:ext cx="7277100" cy="695325"/>
          </a:xfrm>
          <a:prstGeom prst="rect">
            <a:avLst/>
          </a:prstGeom>
          <a:noFill/>
          <a:ln>
            <a:noFill/>
          </a:ln>
        </p:spPr>
      </p:pic>
      <p:sp>
        <p:nvSpPr>
          <p:cNvPr id="3" name="矩形 2">
            <a:hlinkClick r:id="rId4" action="ppaction://hlinksldjump"/>
            <a:extLst>
              <a:ext uri="{FF2B5EF4-FFF2-40B4-BE49-F238E27FC236}">
                <a16:creationId xmlns:a16="http://schemas.microsoft.com/office/drawing/2014/main" id="{D1D10591-0DA5-4172-C9D2-0410090289C2}"/>
              </a:ext>
            </a:extLst>
          </p:cNvPr>
          <p:cNvSpPr/>
          <p:nvPr/>
        </p:nvSpPr>
        <p:spPr>
          <a:xfrm>
            <a:off x="0" y="331098"/>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791960" y="265899"/>
            <a:ext cx="5317500" cy="507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100" b="0" i="0" u="none" strike="noStrike" kern="0" cap="none" spc="0" normalizeH="0" baseline="0" noProof="0" dirty="0">
                <a:ln>
                  <a:noFill/>
                </a:ln>
                <a:solidFill>
                  <a:srgbClr val="000000"/>
                </a:solidFill>
                <a:effectLst/>
                <a:uLnTx/>
                <a:uFillTx/>
                <a:latin typeface="Arial"/>
                <a:cs typeface="Arial"/>
                <a:sym typeface="Arial"/>
              </a:rPr>
              <a:t>Model Estimation: 3-Step Approach</a:t>
            </a:r>
            <a:endParaRPr kumimoji="0" sz="21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84;p17"/>
          <p:cNvSpPr txBox="1"/>
          <p:nvPr/>
        </p:nvSpPr>
        <p:spPr>
          <a:xfrm>
            <a:off x="1187650" y="919325"/>
            <a:ext cx="3779078" cy="507801"/>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000000"/>
                </a:solidFill>
                <a:effectLst/>
                <a:uLnTx/>
                <a:uFillTx/>
                <a:latin typeface="Arial"/>
                <a:cs typeface="Arial"/>
                <a:sym typeface="Arial"/>
              </a:rPr>
              <a:t>Step 1:</a:t>
            </a:r>
            <a:r>
              <a:rPr kumimoji="0" lang="en" sz="2100" b="0" i="0" u="none" strike="noStrike" kern="0" cap="none" spc="0" normalizeH="0" baseline="0" noProof="0">
                <a:ln>
                  <a:noFill/>
                </a:ln>
                <a:solidFill>
                  <a:srgbClr val="000000"/>
                </a:solidFill>
                <a:effectLst/>
                <a:uLnTx/>
                <a:uFillTx/>
                <a:latin typeface="Arial"/>
                <a:cs typeface="Arial"/>
                <a:sym typeface="Arial"/>
              </a:rPr>
              <a:t> </a:t>
            </a:r>
            <a:endParaRPr kumimoji="0" sz="2100" b="0" i="0" u="none" strike="noStrike" kern="0" cap="none" spc="0" normalizeH="0" baseline="0" noProof="0">
              <a:ln>
                <a:noFill/>
              </a:ln>
              <a:solidFill>
                <a:srgbClr val="000000"/>
              </a:solidFill>
              <a:effectLst/>
              <a:uLnTx/>
              <a:uFillTx/>
              <a:latin typeface="Arial"/>
              <a:cs typeface="Arial"/>
              <a:sym typeface="Arial"/>
            </a:endParaRPr>
          </a:p>
        </p:txBody>
      </p:sp>
      <p:pic>
        <p:nvPicPr>
          <p:cNvPr id="85" name="Google Shape;85;p17"/>
          <p:cNvPicPr preferRelativeResize="0"/>
          <p:nvPr/>
        </p:nvPicPr>
        <p:blipFill>
          <a:blip r:embed="rId3">
            <a:alphaModFix/>
          </a:blip>
          <a:stretch>
            <a:fillRect/>
          </a:stretch>
        </p:blipFill>
        <p:spPr>
          <a:xfrm>
            <a:off x="2620850" y="847668"/>
            <a:ext cx="2260944" cy="572642"/>
          </a:xfrm>
          <a:prstGeom prst="rect">
            <a:avLst/>
          </a:prstGeom>
          <a:noFill/>
          <a:ln>
            <a:noFill/>
          </a:ln>
        </p:spPr>
      </p:pic>
      <p:sp>
        <p:nvSpPr>
          <p:cNvPr id="86" name="Google Shape;86;p17"/>
          <p:cNvSpPr txBox="1"/>
          <p:nvPr/>
        </p:nvSpPr>
        <p:spPr>
          <a:xfrm>
            <a:off x="1187650" y="1425850"/>
            <a:ext cx="3779078" cy="49241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solidFill>
                  <a:srgbClr val="000000"/>
                </a:solidFill>
                <a:effectLst/>
                <a:uLnTx/>
                <a:uFillTx/>
                <a:latin typeface="Arial"/>
                <a:cs typeface="Arial"/>
                <a:sym typeface="Arial"/>
              </a:rPr>
              <a:t>Step 2: </a:t>
            </a:r>
            <a:endParaRPr kumimoji="0" sz="2000" b="0" i="0" u="none" strike="noStrike" kern="0" cap="none" spc="0" normalizeH="0" baseline="0" noProof="0" dirty="0">
              <a:ln>
                <a:noFill/>
              </a:ln>
              <a:solidFill>
                <a:srgbClr val="000000"/>
              </a:solidFill>
              <a:effectLst/>
              <a:uLnTx/>
              <a:uFillTx/>
              <a:latin typeface="Arial"/>
              <a:cs typeface="Arial"/>
              <a:sym typeface="Arial"/>
            </a:endParaRPr>
          </a:p>
        </p:txBody>
      </p:sp>
      <p:pic>
        <p:nvPicPr>
          <p:cNvPr id="87" name="Google Shape;87;p17"/>
          <p:cNvPicPr preferRelativeResize="0"/>
          <p:nvPr/>
        </p:nvPicPr>
        <p:blipFill rotWithShape="1">
          <a:blip r:embed="rId4">
            <a:alphaModFix/>
          </a:blip>
          <a:srcRect t="23230"/>
          <a:stretch/>
        </p:blipFill>
        <p:spPr>
          <a:xfrm>
            <a:off x="2493706" y="1467952"/>
            <a:ext cx="2836334" cy="408207"/>
          </a:xfrm>
          <a:prstGeom prst="rect">
            <a:avLst/>
          </a:prstGeom>
          <a:noFill/>
          <a:ln>
            <a:noFill/>
          </a:ln>
        </p:spPr>
      </p:pic>
      <p:sp>
        <p:nvSpPr>
          <p:cNvPr id="88" name="Google Shape;88;p17"/>
          <p:cNvSpPr txBox="1"/>
          <p:nvPr/>
        </p:nvSpPr>
        <p:spPr>
          <a:xfrm>
            <a:off x="1187650" y="1860975"/>
            <a:ext cx="3779078" cy="507801"/>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000000"/>
                </a:solidFill>
                <a:effectLst/>
                <a:uLnTx/>
                <a:uFillTx/>
                <a:latin typeface="Arial"/>
                <a:cs typeface="Arial"/>
                <a:sym typeface="Arial"/>
              </a:rPr>
              <a:t>Step 3:</a:t>
            </a:r>
            <a:r>
              <a:rPr kumimoji="0" lang="en" sz="2100" b="0" i="0" u="none" strike="noStrike" kern="0" cap="none" spc="0" normalizeH="0" baseline="0" noProof="0">
                <a:ln>
                  <a:noFill/>
                </a:ln>
                <a:solidFill>
                  <a:srgbClr val="000000"/>
                </a:solidFill>
                <a:effectLst/>
                <a:uLnTx/>
                <a:uFillTx/>
                <a:latin typeface="Arial"/>
                <a:cs typeface="Arial"/>
                <a:sym typeface="Arial"/>
              </a:rPr>
              <a:t> </a:t>
            </a:r>
            <a:endParaRPr kumimoji="0" sz="2100" b="0" i="0" u="none" strike="noStrike" kern="0" cap="none" spc="0" normalizeH="0" baseline="0" noProof="0">
              <a:ln>
                <a:noFill/>
              </a:ln>
              <a:solidFill>
                <a:srgbClr val="000000"/>
              </a:solidFill>
              <a:effectLst/>
              <a:uLnTx/>
              <a:uFillTx/>
              <a:latin typeface="Arial"/>
              <a:cs typeface="Arial"/>
              <a:sym typeface="Arial"/>
            </a:endParaRPr>
          </a:p>
        </p:txBody>
      </p:sp>
      <p:pic>
        <p:nvPicPr>
          <p:cNvPr id="89" name="Google Shape;89;p17"/>
          <p:cNvPicPr preferRelativeResize="0"/>
          <p:nvPr/>
        </p:nvPicPr>
        <p:blipFill rotWithShape="1">
          <a:blip r:embed="rId5">
            <a:alphaModFix/>
          </a:blip>
          <a:srcRect/>
          <a:stretch/>
        </p:blipFill>
        <p:spPr>
          <a:xfrm>
            <a:off x="2276431" y="2502308"/>
            <a:ext cx="2172943" cy="477202"/>
          </a:xfrm>
          <a:prstGeom prst="rect">
            <a:avLst/>
          </a:prstGeom>
          <a:noFill/>
          <a:ln>
            <a:noFill/>
          </a:ln>
        </p:spPr>
      </p:pic>
      <p:pic>
        <p:nvPicPr>
          <p:cNvPr id="90" name="Google Shape;90;p17"/>
          <p:cNvPicPr preferRelativeResize="0"/>
          <p:nvPr/>
        </p:nvPicPr>
        <p:blipFill rotWithShape="1">
          <a:blip r:embed="rId6">
            <a:alphaModFix/>
          </a:blip>
          <a:srcRect b="19588"/>
          <a:stretch/>
        </p:blipFill>
        <p:spPr>
          <a:xfrm>
            <a:off x="2493706" y="3023638"/>
            <a:ext cx="5131125" cy="1200537"/>
          </a:xfrm>
          <a:prstGeom prst="rect">
            <a:avLst/>
          </a:prstGeom>
          <a:noFill/>
          <a:ln>
            <a:noFill/>
          </a:ln>
        </p:spPr>
      </p:pic>
      <p:pic>
        <p:nvPicPr>
          <p:cNvPr id="91" name="Google Shape;91;p17"/>
          <p:cNvPicPr preferRelativeResize="0"/>
          <p:nvPr/>
        </p:nvPicPr>
        <p:blipFill>
          <a:blip r:embed="rId7">
            <a:alphaModFix/>
          </a:blip>
          <a:stretch>
            <a:fillRect/>
          </a:stretch>
        </p:blipFill>
        <p:spPr>
          <a:xfrm>
            <a:off x="2620850" y="1876159"/>
            <a:ext cx="3763728" cy="524922"/>
          </a:xfrm>
          <a:prstGeom prst="rect">
            <a:avLst/>
          </a:prstGeom>
          <a:noFill/>
          <a:ln>
            <a:noFill/>
          </a:ln>
        </p:spPr>
      </p:pic>
      <p:sp>
        <p:nvSpPr>
          <p:cNvPr id="92" name="Google Shape;92;p17"/>
          <p:cNvSpPr txBox="1"/>
          <p:nvPr/>
        </p:nvSpPr>
        <p:spPr>
          <a:xfrm>
            <a:off x="1117275" y="2982850"/>
            <a:ext cx="3779078" cy="49241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000000"/>
                </a:solidFill>
                <a:effectLst/>
                <a:uLnTx/>
                <a:uFillTx/>
                <a:latin typeface="Arial"/>
                <a:cs typeface="Arial"/>
                <a:sym typeface="Arial"/>
              </a:rPr>
              <a:t>Iteration: </a:t>
            </a:r>
            <a:endParaRPr kumimoji="0" sz="2000" b="0" i="0" u="none" strike="noStrike" kern="0" cap="none" spc="0" normalizeH="0" baseline="0" noProof="0">
              <a:ln>
                <a:noFill/>
              </a:ln>
              <a:solidFill>
                <a:srgbClr val="000000"/>
              </a:solidFill>
              <a:effectLst/>
              <a:uLnTx/>
              <a:uFillTx/>
              <a:latin typeface="Arial"/>
              <a:cs typeface="Arial"/>
              <a:sym typeface="Arial"/>
            </a:endParaRPr>
          </a:p>
        </p:txBody>
      </p:sp>
      <p:sp>
        <p:nvSpPr>
          <p:cNvPr id="4" name="矩形 3">
            <a:hlinkClick r:id="rId8" action="ppaction://hlinksldjump"/>
            <a:extLst>
              <a:ext uri="{FF2B5EF4-FFF2-40B4-BE49-F238E27FC236}">
                <a16:creationId xmlns:a16="http://schemas.microsoft.com/office/drawing/2014/main" id="{DF62D229-7E96-A038-4636-761E4EF9AC42}"/>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p:nvPr/>
        </p:nvSpPr>
        <p:spPr>
          <a:xfrm>
            <a:off x="662420" y="205477"/>
            <a:ext cx="5480700" cy="507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100" b="0" i="0" u="none" strike="noStrike" kern="0" cap="none" spc="0" normalizeH="0" baseline="0" noProof="0" dirty="0">
                <a:ln>
                  <a:noFill/>
                </a:ln>
                <a:solidFill>
                  <a:srgbClr val="000000"/>
                </a:solidFill>
                <a:effectLst/>
                <a:uLnTx/>
                <a:uFillTx/>
                <a:latin typeface="Arial"/>
                <a:cs typeface="Arial"/>
                <a:sym typeface="Arial"/>
              </a:rPr>
              <a:t>Determination Of Number of Factors</a:t>
            </a:r>
            <a:endParaRPr kumimoji="0" sz="21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Google Shape;98;p18"/>
          <p:cNvSpPr txBox="1"/>
          <p:nvPr/>
        </p:nvSpPr>
        <p:spPr>
          <a:xfrm>
            <a:off x="4960800" y="773225"/>
            <a:ext cx="4045200" cy="4148798"/>
          </a:xfrm>
          <a:prstGeom prst="rect">
            <a:avLst/>
          </a:prstGeom>
          <a:noFill/>
          <a:ln>
            <a:noFill/>
          </a:ln>
        </p:spPr>
        <p:txBody>
          <a:bodyPr spcFirstLastPara="1" wrap="square" lIns="91425" tIns="91425" rIns="91425" bIns="91425" anchor="t" anchorCtr="0">
            <a:spAutoFit/>
          </a:bodyPr>
          <a:lstStyle/>
          <a:p>
            <a:pPr marL="457200" indent="-342900" defTabSz="914400" eaLnBrk="1" fontAlgn="auto" latinLnBrk="0" hangingPunct="1">
              <a:lnSpc>
                <a:spcPct val="115000"/>
              </a:lnSpc>
              <a:buClr>
                <a:schemeClr val="dk2"/>
              </a:buClr>
              <a:buSzPts val="1800"/>
              <a:buFont typeface="Arial"/>
              <a:buChar char="●"/>
              <a:tabLst/>
              <a:defRPr/>
            </a:pPr>
            <a:r>
              <a:rPr lang="en" dirty="0">
                <a:solidFill>
                  <a:schemeClr val="dk2"/>
                </a:solidFill>
              </a:rPr>
              <a:t>The authors note that prior research had suggested that 3 factors were sufficient to explain the dynamics of the term structure of interest rates, but more factors can improve the model's ability to explain the term structure of interest rates and forecast future changes. </a:t>
            </a:r>
          </a:p>
          <a:p>
            <a:pPr marL="457200" indent="-342900" defTabSz="914400" eaLnBrk="1" fontAlgn="auto" latinLnBrk="0" hangingPunct="1">
              <a:lnSpc>
                <a:spcPct val="115000"/>
              </a:lnSpc>
              <a:buClr>
                <a:schemeClr val="dk2"/>
              </a:buClr>
              <a:buSzPts val="1800"/>
              <a:buFont typeface="Arial"/>
              <a:buChar char="●"/>
              <a:tabLst/>
              <a:defRPr/>
            </a:pPr>
            <a:endParaRPr lang="en" dirty="0">
              <a:solidFill>
                <a:schemeClr val="dk2"/>
              </a:solidFill>
            </a:endParaRPr>
          </a:p>
          <a:p>
            <a:pPr marL="457200" indent="-342900" defTabSz="914400" eaLnBrk="1" fontAlgn="auto" latinLnBrk="0" hangingPunct="1">
              <a:lnSpc>
                <a:spcPct val="115000"/>
              </a:lnSpc>
              <a:buClr>
                <a:schemeClr val="dk2"/>
              </a:buClr>
              <a:buSzPts val="1800"/>
              <a:buFont typeface="Arial"/>
              <a:buChar char="●"/>
              <a:tabLst/>
              <a:defRPr/>
            </a:pPr>
            <a:r>
              <a:rPr lang="en" dirty="0">
                <a:solidFill>
                  <a:schemeClr val="dk2"/>
                </a:solidFill>
              </a:rPr>
              <a:t>They also note that the choice of 5 factors was influenced by practical considerations, such as the need to balance the trade-off between model complexity and accuracy. They state that *adding too many factors can lead to overfitting and instability, while too few factors can result in a poor fit to the data.*</a:t>
            </a:r>
            <a:endParaRPr dirty="0">
              <a:solidFill>
                <a:schemeClr val="dk2"/>
              </a:solidFill>
            </a:endParaRPr>
          </a:p>
        </p:txBody>
      </p:sp>
      <p:pic>
        <p:nvPicPr>
          <p:cNvPr id="99" name="Google Shape;99;p18"/>
          <p:cNvPicPr preferRelativeResize="0"/>
          <p:nvPr/>
        </p:nvPicPr>
        <p:blipFill>
          <a:blip r:embed="rId3">
            <a:alphaModFix/>
          </a:blip>
          <a:stretch>
            <a:fillRect/>
          </a:stretch>
        </p:blipFill>
        <p:spPr>
          <a:xfrm>
            <a:off x="587375" y="1154000"/>
            <a:ext cx="4108450" cy="2932225"/>
          </a:xfrm>
          <a:prstGeom prst="rect">
            <a:avLst/>
          </a:prstGeom>
          <a:noFill/>
          <a:ln>
            <a:noFill/>
          </a:ln>
        </p:spPr>
      </p:pic>
      <p:sp>
        <p:nvSpPr>
          <p:cNvPr id="2" name="矩形 1">
            <a:hlinkClick r:id="rId4" action="ppaction://hlinksldjump"/>
            <a:extLst>
              <a:ext uri="{FF2B5EF4-FFF2-40B4-BE49-F238E27FC236}">
                <a16:creationId xmlns:a16="http://schemas.microsoft.com/office/drawing/2014/main" id="{48FBED6C-0237-833B-8807-C120A5018F9D}"/>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600250" y="1842100"/>
            <a:ext cx="7340100" cy="4002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05" name="Google Shape;105;p19"/>
          <p:cNvPicPr preferRelativeResize="0"/>
          <p:nvPr/>
        </p:nvPicPr>
        <p:blipFill>
          <a:blip r:embed="rId3">
            <a:alphaModFix/>
          </a:blip>
          <a:stretch>
            <a:fillRect/>
          </a:stretch>
        </p:blipFill>
        <p:spPr>
          <a:xfrm>
            <a:off x="2371000" y="551450"/>
            <a:ext cx="4249750" cy="2981500"/>
          </a:xfrm>
          <a:prstGeom prst="rect">
            <a:avLst/>
          </a:prstGeom>
          <a:noFill/>
          <a:ln>
            <a:noFill/>
          </a:ln>
        </p:spPr>
      </p:pic>
      <p:sp>
        <p:nvSpPr>
          <p:cNvPr id="106" name="Google Shape;106;p19"/>
          <p:cNvSpPr txBox="1"/>
          <p:nvPr/>
        </p:nvSpPr>
        <p:spPr>
          <a:xfrm>
            <a:off x="1645360" y="3625450"/>
            <a:ext cx="6600600" cy="8313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solidFill>
                  <a:schemeClr val="dk2"/>
                </a:solidFill>
              </a:rPr>
              <a:t>Our ACM model fit very well with the yield curve suggested by the Svensson model. We have successfully estimated the parameters of the model. We can use the term premia from our model to conduct interesting researches.</a:t>
            </a:r>
            <a:endParaRPr dirty="0">
              <a:solidFill>
                <a:schemeClr val="dk2"/>
              </a:solidFill>
            </a:endParaRPr>
          </a:p>
        </p:txBody>
      </p:sp>
      <p:sp>
        <p:nvSpPr>
          <p:cNvPr id="2" name="矩形 1">
            <a:hlinkClick r:id="rId4" action="ppaction://hlinksldjump"/>
            <a:extLst>
              <a:ext uri="{FF2B5EF4-FFF2-40B4-BE49-F238E27FC236}">
                <a16:creationId xmlns:a16="http://schemas.microsoft.com/office/drawing/2014/main" id="{4BB0FDAD-AD74-7658-3E37-089D0F786EB0}"/>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Term Premia as Risk Factor</a:t>
            </a:r>
            <a:endParaRPr dirty="0"/>
          </a:p>
        </p:txBody>
      </p:sp>
      <p:sp>
        <p:nvSpPr>
          <p:cNvPr id="79" name="Google Shape;79;p17"/>
          <p:cNvSpPr txBox="1">
            <a:spLocks noGrp="1"/>
          </p:cNvSpPr>
          <p:nvPr>
            <p:ph type="body" idx="1"/>
          </p:nvPr>
        </p:nvSpPr>
        <p:spPr>
          <a:xfrm>
            <a:off x="311700" y="1152475"/>
            <a:ext cx="4548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To examine the potential of Term Premia as a risk factor for the market, we would like to regress VIX on the estimated Term Premia</a:t>
            </a:r>
            <a:endParaRPr dirty="0"/>
          </a:p>
          <a:p>
            <a:pPr marL="457200" lvl="0" indent="-342900" algn="l" rtl="0">
              <a:spcBef>
                <a:spcPts val="0"/>
              </a:spcBef>
              <a:spcAft>
                <a:spcPts val="0"/>
              </a:spcAft>
              <a:buSzPts val="1800"/>
              <a:buChar char="●"/>
            </a:pPr>
            <a:r>
              <a:rPr lang="en" dirty="0"/>
              <a:t>Observing that the slope is the major characteristic of the Term Premia Curve, we use 10y TP as the regressor</a:t>
            </a:r>
            <a:endParaRPr dirty="0"/>
          </a:p>
        </p:txBody>
      </p:sp>
      <p:pic>
        <p:nvPicPr>
          <p:cNvPr id="80" name="Google Shape;80;p17"/>
          <p:cNvPicPr preferRelativeResize="0"/>
          <p:nvPr/>
        </p:nvPicPr>
        <p:blipFill rotWithShape="1">
          <a:blip r:embed="rId3">
            <a:alphaModFix/>
          </a:blip>
          <a:srcRect l="20067" t="13904" r="14777" b="6999"/>
          <a:stretch/>
        </p:blipFill>
        <p:spPr>
          <a:xfrm>
            <a:off x="4860175" y="1052613"/>
            <a:ext cx="3972125" cy="3616124"/>
          </a:xfrm>
          <a:prstGeom prst="rect">
            <a:avLst/>
          </a:prstGeom>
          <a:noFill/>
          <a:ln>
            <a:noFill/>
          </a:ln>
        </p:spPr>
      </p:pic>
      <p:sp>
        <p:nvSpPr>
          <p:cNvPr id="3" name="矩形 2">
            <a:hlinkClick r:id="rId4" action="ppaction://hlinksldjump"/>
            <a:extLst>
              <a:ext uri="{FF2B5EF4-FFF2-40B4-BE49-F238E27FC236}">
                <a16:creationId xmlns:a16="http://schemas.microsoft.com/office/drawing/2014/main" id="{42EE0470-6BBE-29A5-4394-152F3829DED0}"/>
              </a:ext>
            </a:extLst>
          </p:cNvPr>
          <p:cNvSpPr/>
          <p:nvPr/>
        </p:nvSpPr>
        <p:spPr>
          <a:xfrm>
            <a:off x="0" y="279007"/>
            <a:ext cx="419100" cy="188177"/>
          </a:xfrm>
          <a:prstGeom prst="rect">
            <a:avLst/>
          </a:prstGeom>
          <a:solidFill>
            <a:srgbClr val="1D76B3"/>
          </a:solidFill>
          <a:ln>
            <a:solidFill>
              <a:srgbClr val="1D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nioffice Theme">
  <a:themeElements>
    <a:clrScheme name="Office">
      <a:dk1>
        <a:sysClr val="windowText" lastClr="000000"/>
      </a:dk1>
      <a:lt1>
        <a:sysClr val="window" lastClr="FFFFFF"/>
      </a:lt1>
      <a:dk2>
        <a:srgbClr val="44546A"/>
      </a:dk2>
      <a:lt2>
        <a:srgbClr val="E7E7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gs>
            <a:gs pos="50000">
              <a:schemeClr val="phClr"/>
            </a:gs>
          </a:gsLst>
          <a:lin ang="5400000" scaled="0"/>
        </a:gradFill>
        <a:gradFill rotWithShape="1">
          <a:gsLst>
            <a:gs pos="0">
              <a:schemeClr val="phClr"/>
            </a:gs>
            <a:gs pos="50000">
              <a:schemeClr val="phClr"/>
            </a:gs>
          </a:gsLst>
          <a:lin ang="5400000" scaled="0"/>
        </a:gradFill>
      </a:fillStyleLst>
      <a:lnStyleLst>
        <a:ln w="6350" cap="flat" cmpd="sng" algn="ctr"/>
        <a:ln w="12700" cap="flat" cmpd="sng" algn="ctr"/>
        <a:ln w="19050" cap="flat" cmpd="sng" algn="ctr"/>
      </a:lnStyleLst>
      <a:effectStyleLst>
        <a:effectStyle>
          <a:effectLst/>
        </a:effectStyle>
        <a:effectStyle>
          <a:effectLst/>
        </a:effectStyle>
        <a:effectStyle>
          <a:effectLst/>
        </a:effectStyle>
      </a:effectStyleLst>
      <a:bgFillStyleLst>
        <a:solidFill>
          <a:schemeClr val="phClr"/>
        </a:solidFill>
        <a:solidFill>
          <a:schemeClr val="phClr"/>
        </a:solidFill>
        <a:gradFill rotWithShape="1">
          <a:gsLst>
            <a:gs pos="0">
              <a:schemeClr val="phClr"/>
            </a:gs>
            <a:gs pos="50000">
              <a:schemeClr val="phClr"/>
            </a:gs>
          </a:gsLst>
          <a:lin ang="5400000" scaled="0"/>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1533</Words>
  <Application>Microsoft Office PowerPoint</Application>
  <PresentationFormat>全屏显示(16:9)</PresentationFormat>
  <Paragraphs>75</Paragraphs>
  <Slides>23</Slides>
  <Notes>17</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23</vt:i4>
      </vt:variant>
    </vt:vector>
  </HeadingPairs>
  <TitlesOfParts>
    <vt:vector size="29" baseType="lpstr">
      <vt:lpstr>Noto Sans S Chinese Black</vt:lpstr>
      <vt:lpstr>Arial</vt:lpstr>
      <vt:lpstr>Calibri</vt:lpstr>
      <vt:lpstr>Calibri Light</vt:lpstr>
      <vt:lpstr>Simple Light</vt:lpstr>
      <vt:lpstr>unioffice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Term Premia as Risk Factor</vt:lpstr>
      <vt:lpstr>Relation Between Term Premia and VIX</vt:lpstr>
      <vt:lpstr>Define the Structure</vt:lpstr>
      <vt:lpstr>PowerPoint 演示文稿</vt:lpstr>
      <vt:lpstr>PowerPoint 演示文稿</vt:lpstr>
      <vt:lpstr>Possible Extensions</vt:lpstr>
      <vt:lpstr>Future Directions</vt:lpstr>
      <vt:lpstr>The relationship between Inflation and  Term Premium</vt:lpstr>
      <vt:lpstr>PowerPoint 演示文稿</vt:lpstr>
      <vt:lpstr>PowerPoint 演示文稿</vt:lpstr>
      <vt:lpstr>Forecasts based on different models for term premiums</vt:lpstr>
      <vt:lpstr>ARIMA Model </vt:lpstr>
      <vt:lpstr>SVR Model </vt:lpstr>
      <vt:lpstr>LSTM Model</vt:lpstr>
      <vt:lpstr>Comparison of the effect of the model in different time periods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Elsie</dc:creator>
  <cp:lastModifiedBy>Wang Chuyi</cp:lastModifiedBy>
  <cp:revision>2</cp:revision>
  <dcterms:modified xsi:type="dcterms:W3CDTF">2023-05-03T05:24:31Z</dcterms:modified>
</cp:coreProperties>
</file>