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77" r:id="rId3"/>
    <p:sldId id="278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72" r:id="rId13"/>
    <p:sldId id="265" r:id="rId14"/>
    <p:sldId id="271" r:id="rId15"/>
    <p:sldId id="283" r:id="rId16"/>
    <p:sldId id="284" r:id="rId17"/>
    <p:sldId id="285" r:id="rId18"/>
    <p:sldId id="286" r:id="rId19"/>
    <p:sldId id="287" r:id="rId20"/>
    <p:sldId id="288" r:id="rId21"/>
    <p:sldId id="273" r:id="rId22"/>
    <p:sldId id="280" r:id="rId23"/>
    <p:sldId id="281" r:id="rId24"/>
    <p:sldId id="282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dk2"/>
                </a:solidFill>
              </a:rPr>
              <a:t>‹#›</a:t>
            </a:fld>
            <a:endParaRPr lang="pt-BR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lsio/Trie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193375" y="1869763"/>
            <a:ext cx="8520600" cy="1182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4800" b="1" dirty="0" err="1">
                <a:latin typeface="Courier New"/>
                <a:ea typeface="Courier New"/>
                <a:cs typeface="Courier New"/>
                <a:sym typeface="Courier New"/>
              </a:rPr>
              <a:t>AutoComplete</a:t>
            </a:r>
            <a:r>
              <a:rPr lang="pt-BR" sz="4800" b="1" dirty="0">
                <a:latin typeface="Courier New"/>
                <a:ea typeface="Courier New"/>
                <a:cs typeface="Courier New"/>
                <a:sym typeface="Courier New"/>
              </a:rPr>
              <a:t> com Trie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193375" y="244275"/>
            <a:ext cx="8520600" cy="207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dirty="0"/>
              <a:t>Bacharelado em Ciência da Computação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Universidade Federal do ABC</a:t>
            </a:r>
          </a:p>
          <a:p>
            <a:pPr lvl="0">
              <a:spcBef>
                <a:spcPts val="0"/>
              </a:spcBef>
              <a:buNone/>
            </a:pPr>
            <a:endParaRPr sz="2000" dirty="0"/>
          </a:p>
          <a:p>
            <a:pPr lvl="0" rtl="0">
              <a:spcBef>
                <a:spcPts val="0"/>
              </a:spcBef>
              <a:buNone/>
            </a:pPr>
            <a:r>
              <a:rPr lang="pt-BR" sz="2000" i="1" dirty="0"/>
              <a:t>Algoritmos e Estruturas de Dados II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6" name="Shape 56"/>
          <p:cNvSpPr txBox="1"/>
          <p:nvPr/>
        </p:nvSpPr>
        <p:spPr>
          <a:xfrm>
            <a:off x="1425625" y="3162900"/>
            <a:ext cx="6056100" cy="135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pt-BR" sz="1800"/>
              <a:t>Allan Holanda Targino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pt-BR" sz="800">
                <a:solidFill>
                  <a:srgbClr val="666666"/>
                </a:solidFill>
              </a:rPr>
              <a:t>RA: 11061112</a:t>
            </a:r>
          </a:p>
          <a:p>
            <a:pPr lv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000"/>
          </a:p>
          <a:p>
            <a:pPr lvl="0" algn="ctr" rtl="0">
              <a:spcBef>
                <a:spcPts val="0"/>
              </a:spcBef>
              <a:buNone/>
            </a:pPr>
            <a:r>
              <a:rPr lang="pt-BR" sz="1800"/>
              <a:t>Elsio Antunes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pt-BR" sz="800">
                <a:solidFill>
                  <a:srgbClr val="666666"/>
                </a:solidFill>
              </a:rPr>
              <a:t>RA: 11097612</a:t>
            </a:r>
          </a:p>
          <a:p>
            <a:pPr lvl="0" algn="ctr" rtl="0">
              <a:spcBef>
                <a:spcPts val="0"/>
              </a:spcBef>
              <a:buNone/>
            </a:pPr>
            <a:endParaRPr sz="800">
              <a:solidFill>
                <a:srgbClr val="666666"/>
              </a:solidFill>
            </a:endParaRPr>
          </a:p>
          <a:p>
            <a:pPr lvl="0" algn="ctr" rtl="0">
              <a:spcBef>
                <a:spcPts val="0"/>
              </a:spcBef>
              <a:buNone/>
            </a:pPr>
            <a:endParaRPr sz="800">
              <a:solidFill>
                <a:srgbClr val="666666"/>
              </a:solidFill>
            </a:endParaRPr>
          </a:p>
          <a:p>
            <a:pPr lvl="0" algn="ctr" rtl="0">
              <a:spcBef>
                <a:spcPts val="0"/>
              </a:spcBef>
              <a:buNone/>
            </a:pPr>
            <a:endParaRPr sz="800">
              <a:solidFill>
                <a:srgbClr val="666666"/>
              </a:solidFill>
            </a:endParaRPr>
          </a:p>
          <a:p>
            <a:pPr lvl="0" algn="ctr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pt-BR" sz="1600" i="1">
                <a:solidFill>
                  <a:srgbClr val="666666"/>
                </a:solidFill>
              </a:rPr>
              <a:t>Dezembro de 2016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/>
        </p:nvSpPr>
        <p:spPr>
          <a:xfrm>
            <a:off x="403700" y="149700"/>
            <a:ext cx="1642500" cy="484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try,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trunk,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trie,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tree,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tray,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tram,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traitor,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trait,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train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ee,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train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tap,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datum,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date,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1955150" y="149700"/>
            <a:ext cx="4510200" cy="85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39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train</a:t>
            </a:r>
            <a:r>
              <a:rPr lang="pt-BR" sz="3900" b="1">
                <a:latin typeface="Courier New"/>
                <a:ea typeface="Courier New"/>
                <a:cs typeface="Courier New"/>
                <a:sym typeface="Courier New"/>
              </a:rPr>
              <a:t>ee </a:t>
            </a:r>
          </a:p>
          <a:p>
            <a:pPr lvl="0" rtl="0">
              <a:spcBef>
                <a:spcPts val="0"/>
              </a:spcBef>
              <a:buNone/>
            </a:pPr>
            <a:endParaRPr sz="2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8600" y="1161600"/>
            <a:ext cx="5761345" cy="3829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/>
        </p:nvSpPr>
        <p:spPr>
          <a:xfrm>
            <a:off x="403700" y="149700"/>
            <a:ext cx="1642500" cy="484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try,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trunk,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trie,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tree,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tray,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tram,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traitor,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trait,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traine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e,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train,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tap,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datum,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date,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1955150" y="149700"/>
            <a:ext cx="4510200" cy="85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39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traine</a:t>
            </a:r>
            <a:r>
              <a:rPr lang="pt-BR" sz="3900" b="1">
                <a:latin typeface="Courier New"/>
                <a:ea typeface="Courier New"/>
                <a:cs typeface="Courier New"/>
                <a:sym typeface="Courier New"/>
              </a:rPr>
              <a:t>e </a:t>
            </a:r>
          </a:p>
          <a:p>
            <a:pPr lvl="0" rtl="0">
              <a:spcBef>
                <a:spcPts val="0"/>
              </a:spcBef>
              <a:buNone/>
            </a:pPr>
            <a:endParaRPr sz="2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8600" y="1161600"/>
            <a:ext cx="5761345" cy="3829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550" y="152400"/>
            <a:ext cx="6838892" cy="4838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84500"/>
            <a:ext cx="8839202" cy="397449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87300"/>
            <a:ext cx="8839201" cy="416890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88716"/>
            <a:ext cx="8520600" cy="572700"/>
          </a:xfrm>
        </p:spPr>
        <p:txBody>
          <a:bodyPr/>
          <a:lstStyle/>
          <a:p>
            <a:r>
              <a:rPr lang="en-US" dirty="0" err="1"/>
              <a:t>Trie</a:t>
            </a:r>
            <a:r>
              <a:rPr lang="en-US" dirty="0"/>
              <a:t> </a:t>
            </a:r>
            <a:r>
              <a:rPr lang="en-US" dirty="0" err="1"/>
              <a:t>Modificada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0125"/>
            <a:ext cx="914400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071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88716"/>
            <a:ext cx="8520600" cy="572700"/>
          </a:xfrm>
        </p:spPr>
        <p:txBody>
          <a:bodyPr/>
          <a:lstStyle/>
          <a:p>
            <a:r>
              <a:rPr lang="en-US" dirty="0" err="1"/>
              <a:t>Trie</a:t>
            </a:r>
            <a:r>
              <a:rPr lang="en-US" dirty="0"/>
              <a:t> </a:t>
            </a:r>
            <a:r>
              <a:rPr lang="en-US" dirty="0" err="1"/>
              <a:t>Modificada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2199"/>
            <a:ext cx="9144000" cy="416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634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88716"/>
            <a:ext cx="8520600" cy="572700"/>
          </a:xfrm>
        </p:spPr>
        <p:txBody>
          <a:bodyPr/>
          <a:lstStyle/>
          <a:p>
            <a:r>
              <a:rPr lang="en-US" dirty="0" err="1"/>
              <a:t>Trie</a:t>
            </a:r>
            <a:r>
              <a:rPr lang="en-US" dirty="0"/>
              <a:t> </a:t>
            </a:r>
            <a:r>
              <a:rPr lang="en-US" dirty="0" err="1"/>
              <a:t>Modificada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0125"/>
            <a:ext cx="914400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54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88716"/>
            <a:ext cx="8520600" cy="572700"/>
          </a:xfrm>
        </p:spPr>
        <p:txBody>
          <a:bodyPr/>
          <a:lstStyle/>
          <a:p>
            <a:r>
              <a:rPr lang="en-US" dirty="0" err="1"/>
              <a:t>Trie</a:t>
            </a:r>
            <a:r>
              <a:rPr lang="en-US" dirty="0"/>
              <a:t> </a:t>
            </a:r>
            <a:r>
              <a:rPr lang="en-US" dirty="0" err="1"/>
              <a:t>Modificada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0125"/>
            <a:ext cx="914400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26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88716"/>
            <a:ext cx="8520600" cy="572700"/>
          </a:xfrm>
        </p:spPr>
        <p:txBody>
          <a:bodyPr/>
          <a:lstStyle/>
          <a:p>
            <a:r>
              <a:rPr lang="en-US" dirty="0" err="1"/>
              <a:t>Trie</a:t>
            </a:r>
            <a:r>
              <a:rPr lang="en-US" dirty="0"/>
              <a:t> </a:t>
            </a:r>
            <a:r>
              <a:rPr lang="en-US" dirty="0" err="1"/>
              <a:t>Modificada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2565"/>
            <a:ext cx="9144000" cy="414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301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Motivação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583" y="1113686"/>
            <a:ext cx="4816833" cy="3887805"/>
          </a:xfrm>
          <a:prstGeom prst="rect">
            <a:avLst/>
          </a:prstGeom>
        </p:spPr>
      </p:pic>
      <p:pic>
        <p:nvPicPr>
          <p:cNvPr id="1026" name="Picture 2" descr="https://www.encodeproject.org/images/6007f1a2-da13-4446-a434-3623b3a08d5f/@@download/attachment/ENCBS000AAA-jso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98" b="90000" l="1051" r="89842">
                        <a14:foregroundMark x1="8581" y1="76977" x2="36953" y2="9070"/>
                        <a14:foregroundMark x1="61996" y1="70930" x2="4553" y2="10465"/>
                        <a14:foregroundMark x1="43783" y1="60465" x2="51664" y2="9070"/>
                        <a14:foregroundMark x1="45534" y1="69535" x2="61996" y2="376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7496" b="16227"/>
          <a:stretch/>
        </p:blipFill>
        <p:spPr bwMode="auto">
          <a:xfrm>
            <a:off x="3825070" y="1814946"/>
            <a:ext cx="1022622" cy="1032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7200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11700" y="188716"/>
            <a:ext cx="8520600" cy="572700"/>
          </a:xfrm>
        </p:spPr>
        <p:txBody>
          <a:bodyPr/>
          <a:lstStyle/>
          <a:p>
            <a:r>
              <a:rPr lang="en-US" dirty="0" err="1"/>
              <a:t>Trie</a:t>
            </a:r>
            <a:r>
              <a:rPr lang="en-US" dirty="0"/>
              <a:t> </a:t>
            </a:r>
            <a:r>
              <a:rPr lang="en-US" dirty="0" err="1"/>
              <a:t>Modificada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13467" b="1280"/>
          <a:stretch/>
        </p:blipFill>
        <p:spPr>
          <a:xfrm>
            <a:off x="690775" y="1037076"/>
            <a:ext cx="7762450" cy="410642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3685309" y="760832"/>
                <a:ext cx="5015346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𝐶𝑜𝑚𝑝𝑙𝑒𝑥𝑖𝑑𝑎𝑑𝑒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1800" i="1">
                              <a:latin typeface="Cambria Math" panose="02040503050406030204" pitchFamily="18" charset="0"/>
                            </a:rPr>
                            <m:t>-</m:t>
                          </m:r>
                          <m:r>
                            <a:rPr lang="pt-BR" sz="18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pt-BR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8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sz="1800" i="1">
                              <a:latin typeface="Cambria Math" panose="02040503050406030204" pitchFamily="18" charset="0"/>
                            </a:rPr>
                            <m:t>-1</m:t>
                          </m:r>
                        </m:e>
                      </m:d>
                    </m:oMath>
                  </m:oMathPara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:r>
                  <a:rPr lang="pt-BR" sz="1800" dirty="0"/>
                  <a:t>		</a:t>
                </a:r>
                <a14:m>
                  <m:oMath xmlns:m="http://schemas.openxmlformats.org/officeDocument/2006/math">
                    <m:r>
                      <a:rPr lang="pt-BR" sz="1800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pt-BR" sz="1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pt-BR" sz="18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sz="1800" i="1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pt-BR" sz="1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1800" i="1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pt-BR" sz="18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sz="1800" i="1">
                        <a:latin typeface="Cambria Math" panose="02040503050406030204" pitchFamily="18" charset="0"/>
                      </a:rPr>
                      <m:t>² + </m:t>
                    </m:r>
                    <m:r>
                      <a:rPr lang="pt-BR" sz="18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1800" dirty="0"/>
              </a:p>
              <a:p>
                <a:r>
                  <a:rPr lang="en-US" sz="1800" dirty="0"/>
                  <a:t>		</a:t>
                </a:r>
                <a14:m>
                  <m:oMath xmlns:m="http://schemas.openxmlformats.org/officeDocument/2006/math">
                    <m:r>
                      <a:rPr lang="pt-B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pt-BR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1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pt-BR" sz="18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sz="1800" i="1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pt-BR" sz="18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sz="1800" i="1">
                        <a:latin typeface="Cambria Math" panose="02040503050406030204" pitchFamily="18" charset="0"/>
                      </a:rPr>
                      <m:t>²</m:t>
                    </m:r>
                  </m:oMath>
                </a14:m>
                <a:endParaRPr lang="en-US" sz="1800" dirty="0"/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pt-B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pt-BR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1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pt-BR" sz="18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18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309" y="760832"/>
                <a:ext cx="5015346" cy="1107996"/>
              </a:xfrm>
              <a:prstGeom prst="rect">
                <a:avLst/>
              </a:prstGeom>
              <a:blipFill>
                <a:blip r:embed="rId3"/>
                <a:stretch>
                  <a:fillRect l="-2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3879272" y="178318"/>
            <a:ext cx="1808018" cy="2964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Palavra Completa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6283035" y="178318"/>
            <a:ext cx="1808018" cy="2964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Palavra</a:t>
            </a:r>
            <a:r>
              <a:rPr lang="en-US" sz="1200" dirty="0"/>
              <a:t> de </a:t>
            </a:r>
            <a:r>
              <a:rPr lang="en-US" sz="1200" dirty="0" err="1"/>
              <a:t>Busca</a:t>
            </a:r>
            <a:endParaRPr lang="en-US" sz="12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687290" y="474774"/>
            <a:ext cx="180110" cy="286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0"/>
          </p:cNvCxnSpPr>
          <p:nvPr/>
        </p:nvCxnSpPr>
        <p:spPr>
          <a:xfrm flipH="1">
            <a:off x="6192982" y="474774"/>
            <a:ext cx="90053" cy="286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049090" y="1604697"/>
            <a:ext cx="1783210" cy="376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n = 17 (Bases matemáticas)</a:t>
            </a:r>
          </a:p>
          <a:p>
            <a:r>
              <a:rPr lang="pt-BR" sz="1000" dirty="0"/>
              <a:t>m = 4 (Base)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00677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4657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0798" y="1681150"/>
            <a:ext cx="8520600" cy="841800"/>
          </a:xfrm>
        </p:spPr>
        <p:txBody>
          <a:bodyPr/>
          <a:lstStyle/>
          <a:p>
            <a:r>
              <a:rPr lang="en-US" sz="5400" dirty="0"/>
              <a:t>Demo</a:t>
            </a:r>
          </a:p>
        </p:txBody>
      </p:sp>
      <p:sp>
        <p:nvSpPr>
          <p:cNvPr id="6" name="Rectangle 5"/>
          <p:cNvSpPr/>
          <p:nvPr/>
        </p:nvSpPr>
        <p:spPr>
          <a:xfrm>
            <a:off x="2708705" y="2522950"/>
            <a:ext cx="36647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bit.ly/</a:t>
            </a:r>
            <a:r>
              <a:rPr lang="en-US" sz="4000" dirty="0" err="1">
                <a:solidFill>
                  <a:srgbClr val="00B0F0"/>
                </a:solidFill>
              </a:rPr>
              <a:t>melhor</a:t>
            </a:r>
            <a:r>
              <a:rPr lang="en-US" sz="4000" dirty="0" err="1">
                <a:solidFill>
                  <a:srgbClr val="FF0000"/>
                </a:solidFill>
              </a:rPr>
              <a:t>trie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3972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Considerações</a:t>
            </a:r>
            <a:r>
              <a:rPr lang="en-US" sz="3200" dirty="0"/>
              <a:t> </a:t>
            </a:r>
            <a:r>
              <a:rPr lang="en-US" sz="3200" dirty="0" err="1"/>
              <a:t>Finais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3296651" y="2992650"/>
            <a:ext cx="25506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hlinkClick r:id="rId2"/>
              </a:rPr>
              <a:t>github.com/</a:t>
            </a:r>
            <a:r>
              <a:rPr lang="en-US" sz="2000" dirty="0" err="1">
                <a:hlinkClick r:id="rId2"/>
              </a:rPr>
              <a:t>elsio</a:t>
            </a:r>
            <a:r>
              <a:rPr lang="en-US" sz="2000" dirty="0">
                <a:hlinkClick r:id="rId2"/>
              </a:rPr>
              <a:t>/</a:t>
            </a:r>
            <a:r>
              <a:rPr lang="en-US" sz="2000" dirty="0" err="1">
                <a:hlinkClick r:id="rId2"/>
              </a:rPr>
              <a:t>Trie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572498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Obrigado</a:t>
            </a:r>
            <a:r>
              <a:rPr lang="en-US" dirty="0"/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1473831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Metodologia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565563"/>
            <a:ext cx="8520600" cy="300331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</a:rPr>
              <a:t>Linguagem</a:t>
            </a:r>
            <a:r>
              <a:rPr lang="en-US" sz="2800" dirty="0">
                <a:solidFill>
                  <a:schemeClr val="tx1"/>
                </a:solidFill>
              </a:rPr>
              <a:t>: 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</a:rPr>
              <a:t>Estrutura</a:t>
            </a:r>
            <a:r>
              <a:rPr lang="en-US" sz="2800" dirty="0">
                <a:solidFill>
                  <a:schemeClr val="tx1"/>
                </a:solidFill>
              </a:rPr>
              <a:t>: </a:t>
            </a:r>
            <a:r>
              <a:rPr lang="en-US" sz="2800" dirty="0" err="1">
                <a:solidFill>
                  <a:schemeClr val="tx1"/>
                </a:solidFill>
              </a:rPr>
              <a:t>Trie</a:t>
            </a:r>
            <a:endParaRPr lang="en-US" sz="2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Compactação</a:t>
            </a:r>
            <a:r>
              <a:rPr lang="en-US" sz="2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: LZW</a:t>
            </a:r>
          </a:p>
        </p:txBody>
      </p:sp>
    </p:spTree>
    <p:extLst>
      <p:ext uri="{BB962C8B-B14F-4D97-AF65-F5344CB8AC3E}">
        <p14:creationId xmlns:p14="http://schemas.microsoft.com/office/powerpoint/2010/main" val="1246369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Shape 6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968063" y="1162050"/>
            <a:ext cx="6641673" cy="2819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62" name="Shape 62"/>
          <p:cNvSpPr txBox="1"/>
          <p:nvPr/>
        </p:nvSpPr>
        <p:spPr>
          <a:xfrm>
            <a:off x="403700" y="149700"/>
            <a:ext cx="1642500" cy="484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try,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trunk,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trie,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tree,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tray,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tram,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traitor,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trait,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trainee,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train,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tap,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datum,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date,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data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1955150" y="149700"/>
            <a:ext cx="4510200" cy="85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3900" b="1">
                <a:latin typeface="Courier New"/>
                <a:ea typeface="Courier New"/>
                <a:cs typeface="Courier New"/>
                <a:sym typeface="Courier New"/>
              </a:rPr>
              <a:t>trainee </a:t>
            </a:r>
          </a:p>
          <a:p>
            <a:pPr lvl="0" rtl="0">
              <a:spcBef>
                <a:spcPts val="0"/>
              </a:spcBef>
              <a:buNone/>
            </a:pPr>
            <a:endParaRPr sz="2200"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/>
        </p:nvSpPr>
        <p:spPr>
          <a:xfrm>
            <a:off x="403700" y="149700"/>
            <a:ext cx="1642500" cy="484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ry,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runk,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rie,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ree,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ray,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ram,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raitor,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rait,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rainee,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rain, </a:t>
            </a:r>
          </a:p>
          <a:p>
            <a:pPr lvl="0">
              <a:spcBef>
                <a:spcPts val="0"/>
              </a:spcBef>
              <a:buNone/>
            </a:pP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tap, </a:t>
            </a:r>
          </a:p>
          <a:p>
            <a:pPr lvl="0">
              <a:spcBef>
                <a:spcPts val="0"/>
              </a:spcBef>
              <a:buNone/>
            </a:pP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datum,</a:t>
            </a:r>
          </a:p>
          <a:p>
            <a:pPr lvl="0">
              <a:spcBef>
                <a:spcPts val="0"/>
              </a:spcBef>
              <a:buNone/>
            </a:pP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date,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date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1955150" y="149700"/>
            <a:ext cx="4510200" cy="85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3900" b="1">
                <a:latin typeface="Courier New"/>
                <a:ea typeface="Courier New"/>
                <a:cs typeface="Courier New"/>
                <a:sym typeface="Courier New"/>
              </a:rPr>
              <a:t>trainee </a:t>
            </a:r>
          </a:p>
          <a:p>
            <a:pPr lvl="0" rtl="0">
              <a:spcBef>
                <a:spcPts val="0"/>
              </a:spcBef>
              <a:buNone/>
            </a:pPr>
            <a:endParaRPr sz="2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8600" y="1161600"/>
            <a:ext cx="5761345" cy="3829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/>
        </p:nvSpPr>
        <p:spPr>
          <a:xfrm>
            <a:off x="403700" y="149700"/>
            <a:ext cx="1642500" cy="484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ry,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runk,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rie,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ree,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ray,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ram,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raitor,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rait,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rainee,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rain,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ap,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datum,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date,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1955150" y="149700"/>
            <a:ext cx="4510200" cy="85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39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pt-BR" sz="3900" b="1">
                <a:latin typeface="Courier New"/>
                <a:ea typeface="Courier New"/>
                <a:cs typeface="Courier New"/>
                <a:sym typeface="Courier New"/>
              </a:rPr>
              <a:t>rainee </a:t>
            </a:r>
          </a:p>
          <a:p>
            <a:pPr lvl="0" rtl="0">
              <a:spcBef>
                <a:spcPts val="0"/>
              </a:spcBef>
              <a:buNone/>
            </a:pPr>
            <a:endParaRPr sz="2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8600" y="1161600"/>
            <a:ext cx="5761345" cy="3829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/>
        </p:nvSpPr>
        <p:spPr>
          <a:xfrm>
            <a:off x="403700" y="149700"/>
            <a:ext cx="1642500" cy="484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y,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unk,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ie,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ee,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ay,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am,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aitor,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ait,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ainee,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ain,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tap,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datum,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date,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1955150" y="149700"/>
            <a:ext cx="4510200" cy="85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39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pt-BR" sz="3900" b="1">
                <a:latin typeface="Courier New"/>
                <a:ea typeface="Courier New"/>
                <a:cs typeface="Courier New"/>
                <a:sym typeface="Courier New"/>
              </a:rPr>
              <a:t>ainee </a:t>
            </a:r>
          </a:p>
          <a:p>
            <a:pPr lvl="0" rtl="0">
              <a:spcBef>
                <a:spcPts val="0"/>
              </a:spcBef>
              <a:buNone/>
            </a:pPr>
            <a:endParaRPr sz="2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8600" y="1161600"/>
            <a:ext cx="5761345" cy="3829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/>
        </p:nvSpPr>
        <p:spPr>
          <a:xfrm>
            <a:off x="403700" y="149700"/>
            <a:ext cx="1642500" cy="484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try,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trunk,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trie,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tree,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tra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y,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tra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m,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tra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itor,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tra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it,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tra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inee,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tra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in,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tap,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datum,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date,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1955150" y="149700"/>
            <a:ext cx="4510200" cy="85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39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tra</a:t>
            </a:r>
            <a:r>
              <a:rPr lang="pt-BR" sz="3900" b="1">
                <a:latin typeface="Courier New"/>
                <a:ea typeface="Courier New"/>
                <a:cs typeface="Courier New"/>
                <a:sym typeface="Courier New"/>
              </a:rPr>
              <a:t>inee </a:t>
            </a:r>
          </a:p>
          <a:p>
            <a:pPr lvl="0" rtl="0">
              <a:spcBef>
                <a:spcPts val="0"/>
              </a:spcBef>
              <a:buNone/>
            </a:pPr>
            <a:endParaRPr sz="2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8600" y="1161600"/>
            <a:ext cx="5761345" cy="3829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/>
        </p:nvSpPr>
        <p:spPr>
          <a:xfrm>
            <a:off x="403700" y="149700"/>
            <a:ext cx="1642500" cy="484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try,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trunk,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trie,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tree,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tray,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tram,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trai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tor,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trai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t,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trai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nee,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trai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n,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tap,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datum,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date,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1955150" y="149700"/>
            <a:ext cx="4510200" cy="85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39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trai</a:t>
            </a:r>
            <a:r>
              <a:rPr lang="pt-BR" sz="3900" b="1">
                <a:latin typeface="Courier New"/>
                <a:ea typeface="Courier New"/>
                <a:cs typeface="Courier New"/>
                <a:sym typeface="Courier New"/>
              </a:rPr>
              <a:t>nee </a:t>
            </a:r>
          </a:p>
          <a:p>
            <a:pPr lvl="0" rtl="0">
              <a:spcBef>
                <a:spcPts val="0"/>
              </a:spcBef>
              <a:buNone/>
            </a:pPr>
            <a:endParaRPr sz="2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8600" y="1161600"/>
            <a:ext cx="5761345" cy="3829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317</Words>
  <Application>Microsoft Office PowerPoint</Application>
  <PresentationFormat>On-screen Show (16:9)</PresentationFormat>
  <Paragraphs>158</Paragraphs>
  <Slides>24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Cambria Math</vt:lpstr>
      <vt:lpstr>Courier New</vt:lpstr>
      <vt:lpstr>simple-light-2</vt:lpstr>
      <vt:lpstr>AutoComplete com Trie</vt:lpstr>
      <vt:lpstr>Motivação</vt:lpstr>
      <vt:lpstr>Metodologia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Trie Modificada</vt:lpstr>
      <vt:lpstr>Trie Modificada</vt:lpstr>
      <vt:lpstr>Trie Modificada</vt:lpstr>
      <vt:lpstr>Trie Modificada</vt:lpstr>
      <vt:lpstr>Trie Modificada</vt:lpstr>
      <vt:lpstr>Trie Modificada</vt:lpstr>
      <vt:lpstr>PowerPoint Presentation</vt:lpstr>
      <vt:lpstr>Demo</vt:lpstr>
      <vt:lpstr>Considerações Finais</vt:lpstr>
      <vt:lpstr>Obrigado!!!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Trie</dc:title>
  <cp:lastModifiedBy>Allan Targino</cp:lastModifiedBy>
  <cp:revision>17</cp:revision>
  <dcterms:modified xsi:type="dcterms:W3CDTF">2016-12-13T22:13:05Z</dcterms:modified>
</cp:coreProperties>
</file>