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Elsk Denmark Portal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Design and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374325" y="384050"/>
            <a:ext cx="5681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Architecture</a:t>
            </a:r>
          </a:p>
        </p:txBody>
      </p:sp>
      <p:sp>
        <p:nvSpPr>
          <p:cNvPr id="61" name="Shape 61"/>
          <p:cNvSpPr/>
          <p:nvPr/>
        </p:nvSpPr>
        <p:spPr>
          <a:xfrm>
            <a:off x="5529600" y="2213225"/>
            <a:ext cx="1544400" cy="1407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ELSK Business Logic</a:t>
            </a:r>
          </a:p>
        </p:txBody>
      </p:sp>
      <p:sp>
        <p:nvSpPr>
          <p:cNvPr id="62" name="Shape 62"/>
          <p:cNvSpPr/>
          <p:nvPr/>
        </p:nvSpPr>
        <p:spPr>
          <a:xfrm>
            <a:off x="7572025" y="2121875"/>
            <a:ext cx="1195500" cy="1590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Persistence</a:t>
            </a:r>
          </a:p>
        </p:txBody>
      </p:sp>
      <p:sp>
        <p:nvSpPr>
          <p:cNvPr id="63" name="Shape 63"/>
          <p:cNvSpPr/>
          <p:nvPr/>
        </p:nvSpPr>
        <p:spPr>
          <a:xfrm>
            <a:off x="4782300" y="2213225"/>
            <a:ext cx="747300" cy="1407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SERVICE / Restful API</a:t>
            </a:r>
          </a:p>
        </p:txBody>
      </p:sp>
      <p:sp>
        <p:nvSpPr>
          <p:cNvPr id="64" name="Shape 64"/>
          <p:cNvSpPr/>
          <p:nvPr/>
        </p:nvSpPr>
        <p:spPr>
          <a:xfrm>
            <a:off x="2752300" y="2319100"/>
            <a:ext cx="1554336" cy="1195559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Network</a:t>
            </a:r>
          </a:p>
        </p:txBody>
      </p:sp>
      <p:sp>
        <p:nvSpPr>
          <p:cNvPr id="65" name="Shape 65"/>
          <p:cNvSpPr/>
          <p:nvPr/>
        </p:nvSpPr>
        <p:spPr>
          <a:xfrm>
            <a:off x="747250" y="2086937"/>
            <a:ext cx="1369800" cy="660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Presentation Logic</a:t>
            </a:r>
          </a:p>
        </p:txBody>
      </p:sp>
      <p:sp>
        <p:nvSpPr>
          <p:cNvPr id="66" name="Shape 66"/>
          <p:cNvSpPr/>
          <p:nvPr/>
        </p:nvSpPr>
        <p:spPr>
          <a:xfrm>
            <a:off x="747250" y="2698950"/>
            <a:ext cx="1369800" cy="6600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Application</a:t>
            </a:r>
          </a:p>
        </p:txBody>
      </p:sp>
      <p:sp>
        <p:nvSpPr>
          <p:cNvPr id="67" name="Shape 67"/>
          <p:cNvSpPr/>
          <p:nvPr/>
        </p:nvSpPr>
        <p:spPr>
          <a:xfrm>
            <a:off x="747250" y="3358950"/>
            <a:ext cx="1369800" cy="660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Browser</a:t>
            </a:r>
          </a:p>
        </p:txBody>
      </p:sp>
      <p:sp>
        <p:nvSpPr>
          <p:cNvPr id="68" name="Shape 68"/>
          <p:cNvSpPr/>
          <p:nvPr/>
        </p:nvSpPr>
        <p:spPr>
          <a:xfrm>
            <a:off x="2514387" y="3514650"/>
            <a:ext cx="2030100" cy="19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727425" y="1976575"/>
            <a:ext cx="1718700" cy="199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083525" y="1613225"/>
            <a:ext cx="311400" cy="335400"/>
          </a:xfrm>
          <a:prstGeom prst="bentArrow">
            <a:avLst>
              <a:gd fmla="val 0" name="adj1"/>
              <a:gd fmla="val 12559" name="adj2"/>
              <a:gd fmla="val 40005" name="adj3"/>
              <a:gd fmla="val 2799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10129851">
            <a:off x="1176885" y="1724542"/>
            <a:ext cx="311296" cy="335418"/>
          </a:xfrm>
          <a:prstGeom prst="bentArrow">
            <a:avLst>
              <a:gd fmla="val 0" name="adj1"/>
              <a:gd fmla="val 12559" name="adj2"/>
              <a:gd fmla="val 40005" name="adj3"/>
              <a:gd fmla="val 27994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467125" y="1364200"/>
            <a:ext cx="12702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Presentation Flow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839625" y="1474925"/>
            <a:ext cx="16065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Application Download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514400" y="3711862"/>
            <a:ext cx="1893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interchange</a:t>
            </a:r>
          </a:p>
        </p:txBody>
      </p:sp>
      <p:sp>
        <p:nvSpPr>
          <p:cNvPr id="75" name="Shape 75"/>
          <p:cNvSpPr/>
          <p:nvPr/>
        </p:nvSpPr>
        <p:spPr>
          <a:xfrm>
            <a:off x="423425" y="1378800"/>
            <a:ext cx="1853100" cy="19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 rot="-5400000">
            <a:off x="-622325" y="2137650"/>
            <a:ext cx="1853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ANGULAR 2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620425" y="1889400"/>
            <a:ext cx="2595300" cy="209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981725" y="1832275"/>
            <a:ext cx="20301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PHP / SYMPHONY 2</a:t>
            </a:r>
          </a:p>
        </p:txBody>
      </p:sp>
      <p:pic>
        <p:nvPicPr>
          <p:cNvPr descr="mobile-icon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124" y="4396199"/>
            <a:ext cx="747299" cy="7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6202100" y="141615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9493249">
            <a:off x="2524404" y="4249062"/>
            <a:ext cx="2010077" cy="20812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980550" y="4630950"/>
            <a:ext cx="1195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</a:t>
            </a:r>
          </a:p>
        </p:txBody>
      </p:sp>
      <p:sp>
        <p:nvSpPr>
          <p:cNvPr id="83" name="Shape 83"/>
          <p:cNvSpPr/>
          <p:nvPr/>
        </p:nvSpPr>
        <p:spPr>
          <a:xfrm>
            <a:off x="1835777" y="560546"/>
            <a:ext cx="1971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website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forms</a:t>
            </a:r>
          </a:p>
        </p:txBody>
      </p:sp>
      <p:sp>
        <p:nvSpPr>
          <p:cNvPr id="84" name="Shape 84"/>
          <p:cNvSpPr/>
          <p:nvPr/>
        </p:nvSpPr>
        <p:spPr>
          <a:xfrm>
            <a:off x="2017587" y="408146"/>
            <a:ext cx="1971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website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forms</a:t>
            </a:r>
          </a:p>
        </p:txBody>
      </p:sp>
      <p:sp>
        <p:nvSpPr>
          <p:cNvPr id="85" name="Shape 85"/>
          <p:cNvSpPr/>
          <p:nvPr/>
        </p:nvSpPr>
        <p:spPr>
          <a:xfrm>
            <a:off x="2157387" y="255746"/>
            <a:ext cx="1971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Each website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forms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83774" y="255758"/>
            <a:ext cx="171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”Elsk”-city</a:t>
            </a:r>
          </a:p>
        </p:txBody>
      </p:sp>
      <p:cxnSp>
        <p:nvCxnSpPr>
          <p:cNvPr id="87" name="Shape 87"/>
          <p:cNvCxnSpPr/>
          <p:nvPr/>
        </p:nvCxnSpPr>
        <p:spPr>
          <a:xfrm flipH="1" rot="-5400000">
            <a:off x="3979750" y="1339425"/>
            <a:ext cx="674400" cy="6567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rgbClr val="4F81BD"/>
            </a:solidFill>
            <a:prstDash val="solid"/>
            <a:round/>
            <a:headEnd len="lg" w="lg" type="stealth"/>
            <a:tailEnd len="lg" w="lg" type="stealth"/>
          </a:ln>
          <a:effectLst>
            <a:outerShdw blurRad="39999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88" name="Shape 88"/>
          <p:cNvCxnSpPr/>
          <p:nvPr/>
        </p:nvCxnSpPr>
        <p:spPr>
          <a:xfrm rot="10800000">
            <a:off x="7074000" y="2841275"/>
            <a:ext cx="52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Data Model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Users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Type (Recipients, Volunteers, Local Administrators, Global Admin)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First 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Last 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Phone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Email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-GB"/>
              <a:t>Recipients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/>
              <a:t>Availability(ref. dayOfHelp)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/>
              <a:t>Requirements (ref. listOfHelpTypes)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/>
              <a:t>Special needs (boolean, text-description)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</a:pPr>
            <a:r>
              <a:rPr lang="en-GB"/>
              <a:t>Volunteers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Availability(ref. dayOfHelp)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/>
              <a:t>Mode of transport (4x booleans)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/>
              <a:t>Username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</a:pPr>
            <a:r>
              <a:rPr lang="en-GB"/>
              <a:t>password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08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Data Model (cont.)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804325"/>
            <a:ext cx="8520600" cy="421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Local and global Administrator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Username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Password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City (multiple values)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Address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Street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Postal code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City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Help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category (green, yellow, red)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Time (date, weekday, time period)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listOfHelpType 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(The Elsk city form need to be redesigned to eliminate the event part of the form)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 Model (cont.2)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DaysOfHelp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Date</a:t>
            </a:r>
          </a:p>
          <a:p>
            <a:pPr indent="-228600" lvl="1" marL="914400">
              <a:spcBef>
                <a:spcPts val="0"/>
              </a:spcBef>
            </a:pPr>
            <a:r>
              <a:rPr lang="en-GB"/>
              <a:t>time-period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listOfHelpTypes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Rengøring inde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Rengøring ude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Havearbejde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Indkøb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Tøjvask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Opvask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Køkkenhjælp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Oprydning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Malearbejde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Lektiehjælp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Flytning (haveTool(Y/N)) ---&gt; both recipients and helpers(decision made to assigned recipients categories)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Mindre reperationer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Computerhjælp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Storskrald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Next?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Use-cases UML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Functionality of the system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